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90" r:id="rId16"/>
    <p:sldId id="274" r:id="rId17"/>
    <p:sldId id="270" r:id="rId18"/>
    <p:sldId id="271" r:id="rId19"/>
    <p:sldId id="272" r:id="rId20"/>
    <p:sldId id="273" r:id="rId21"/>
    <p:sldId id="275" r:id="rId22"/>
    <p:sldId id="276" r:id="rId23"/>
    <p:sldId id="289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91" r:id="rId36"/>
    <p:sldId id="288" r:id="rId3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DD23A32-3F15-41BB-A0E4-D224BF2F3A9E}" type="datetimeFigureOut">
              <a:rPr lang="sv-SE" smtClean="0"/>
              <a:pPr/>
              <a:t>2017-10-04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se/url?sa=i&amp;rct=j&amp;q=&amp;esrc=s&amp;frm=1&amp;source=images&amp;cd=&amp;cad=rja&amp;docid=plshHdgxowr9fM&amp;tbnid=uIeZ5zuP5YH-bM:&amp;ved=0CAUQjRw&amp;url=http://www.reklamflaggor.se/nationer/flaggor/is/iceland&amp;ei=smLOUojyAcGu4QTFjYDgAQ&amp;bvm=bv.59026428,d.bGE&amp;psig=AFQjCNE52LkADFghBC73V5zuLf3gGjcB4Q&amp;ust=138934375316598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e/imgres?imgurl&amp;imgrefurl=http://gottuteochinne.com/gottochblandat/lagrad-rom/&amp;h=0&amp;w=0&amp;sz=1&amp;tbnid=9C4GHPE7nlGcWM&amp;tbnh=179&amp;tbnw=281&amp;zoom=1&amp;docid=Aqe_yyvMaXj-2M&amp;ei=rlnOUpfNDoeR5ASh94GwBw&amp;ved=0CAIQsCUoAA" TargetMode="External"/><Relationship Id="rId2" Type="http://schemas.openxmlformats.org/officeDocument/2006/relationships/hyperlink" Target="http://gravbortskane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se/url?sa=i&amp;source=images&amp;cd=&amp;cad=rja&amp;docid=7HpJVDjy9HVoqM&amp;tbnid=HtU6zmLS9LqzcM&amp;ved=0CAgQjRw&amp;url=http://www.stalvik.com/Svenska/faktasvnorge.htm&amp;ei=xFnOUquPFYHn4QS6h4DgAQ&amp;psig=AFQjCNFYixXMDnMbOB5ivlSv3iHfxk63Kg&amp;ust=13893415083881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Språken i Norden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- En översikt</a:t>
            </a:r>
            <a:endParaRPr lang="sv-S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Varje kommun får fritt välja </a:t>
            </a:r>
            <a:r>
              <a:rPr lang="sv-SE" dirty="0"/>
              <a:t>mellan nynorsk och </a:t>
            </a:r>
            <a:r>
              <a:rPr lang="sv-SE" dirty="0" smtClean="0"/>
              <a:t>bokmål som administrationsspråk och undervisningsspråk.</a:t>
            </a:r>
          </a:p>
          <a:p>
            <a:r>
              <a:rPr lang="sv-SE" dirty="0" smtClean="0"/>
              <a:t>Alla elever måste dock undervisas i både bokmål och nynorsk.</a:t>
            </a:r>
          </a:p>
          <a:p>
            <a:r>
              <a:rPr lang="sv-SE" dirty="0" smtClean="0"/>
              <a:t>Ca 15 % av grundskoleeleverna har nynorsk som undervisningsspråk.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035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Exempel på ordskillnader mellan bokmål och nynorsk:</a:t>
            </a:r>
          </a:p>
          <a:p>
            <a:endParaRPr lang="sv-SE" dirty="0" smtClean="0"/>
          </a:p>
          <a:p>
            <a:r>
              <a:rPr lang="sv-SE" dirty="0" smtClean="0"/>
              <a:t>Bokmål: </a:t>
            </a:r>
            <a:r>
              <a:rPr lang="sv-SE" i="1" dirty="0" smtClean="0"/>
              <a:t>Norge, </a:t>
            </a:r>
            <a:r>
              <a:rPr lang="sv-SE" i="1" dirty="0" err="1" smtClean="0"/>
              <a:t>jeg</a:t>
            </a:r>
            <a:r>
              <a:rPr lang="sv-SE" i="1" dirty="0" smtClean="0"/>
              <a:t>, </a:t>
            </a:r>
            <a:r>
              <a:rPr lang="sv-SE" i="1" dirty="0" err="1" smtClean="0"/>
              <a:t>ikke</a:t>
            </a:r>
            <a:r>
              <a:rPr lang="sv-SE" i="1" dirty="0" smtClean="0"/>
              <a:t>, </a:t>
            </a:r>
            <a:r>
              <a:rPr lang="sv-SE" i="1" dirty="0" err="1" smtClean="0"/>
              <a:t>hvem</a:t>
            </a:r>
            <a:r>
              <a:rPr lang="sv-SE" i="1" dirty="0" smtClean="0"/>
              <a:t>, se, kaster, en</a:t>
            </a:r>
          </a:p>
          <a:p>
            <a:r>
              <a:rPr lang="sv-SE" dirty="0" smtClean="0"/>
              <a:t>Nynorsk:</a:t>
            </a:r>
            <a:r>
              <a:rPr lang="sv-SE" i="1" dirty="0" smtClean="0"/>
              <a:t> </a:t>
            </a:r>
            <a:r>
              <a:rPr lang="sv-SE" i="1" dirty="0" err="1" smtClean="0"/>
              <a:t>Noreg</a:t>
            </a:r>
            <a:r>
              <a:rPr lang="sv-SE" i="1" dirty="0" smtClean="0"/>
              <a:t>, </a:t>
            </a:r>
            <a:r>
              <a:rPr lang="sv-SE" i="1" dirty="0" err="1" smtClean="0"/>
              <a:t>eg</a:t>
            </a:r>
            <a:r>
              <a:rPr lang="sv-SE" i="1" dirty="0" smtClean="0"/>
              <a:t>, </a:t>
            </a:r>
            <a:r>
              <a:rPr lang="sv-SE" i="1" dirty="0" err="1" smtClean="0"/>
              <a:t>ikkje</a:t>
            </a:r>
            <a:r>
              <a:rPr lang="sv-SE" i="1" dirty="0" smtClean="0"/>
              <a:t>, </a:t>
            </a:r>
            <a:r>
              <a:rPr lang="sv-SE" i="1" dirty="0" err="1" smtClean="0"/>
              <a:t>kven</a:t>
            </a:r>
            <a:r>
              <a:rPr lang="sv-SE" i="1" dirty="0" smtClean="0"/>
              <a:t>, sjå, kastar, </a:t>
            </a:r>
            <a:r>
              <a:rPr lang="sv-SE" i="1" dirty="0" err="1" smtClean="0"/>
              <a:t>ein</a:t>
            </a:r>
            <a:r>
              <a:rPr lang="sv-SE" dirty="0" smtClean="0"/>
              <a:t> </a:t>
            </a:r>
          </a:p>
          <a:p>
            <a:endParaRPr lang="sv-SE" dirty="0"/>
          </a:p>
          <a:p>
            <a:r>
              <a:rPr lang="sv-SE" dirty="0" smtClean="0"/>
              <a:t>Två norska lånord i svenskan: </a:t>
            </a:r>
            <a:r>
              <a:rPr lang="sv-SE" i="1" dirty="0" smtClean="0"/>
              <a:t>slalom</a:t>
            </a:r>
            <a:r>
              <a:rPr lang="sv-SE" dirty="0" smtClean="0"/>
              <a:t> och </a:t>
            </a:r>
            <a:r>
              <a:rPr lang="sv-SE" i="1" dirty="0" smtClean="0"/>
              <a:t>rabalder</a:t>
            </a:r>
            <a:r>
              <a:rPr lang="sv-SE" dirty="0" smtClean="0"/>
              <a:t>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36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Endast 10 % av de 1 000 vanligaste orden i danska och norska skiljer sig från motsvarande svenska ord. </a:t>
            </a:r>
          </a:p>
          <a:p>
            <a:r>
              <a:rPr lang="sv-SE" dirty="0" smtClean="0"/>
              <a:t>Bland dessa 10 % finns dock en del så kallade ”falska vänner”, som kan orsaka problem. </a:t>
            </a:r>
          </a:p>
          <a:p>
            <a:r>
              <a:rPr lang="sv-SE" dirty="0" smtClean="0"/>
              <a:t>”Falska vänner” är ord som är lika, men som betyder olika saker på olika språk.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Falska vänner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89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010918"/>
              </p:ext>
            </p:extLst>
          </p:nvPr>
        </p:nvGraphicFramePr>
        <p:xfrm>
          <a:off x="698500" y="2247900"/>
          <a:ext cx="77469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/>
                        <a:t>Danska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/>
                        <a:t>Svenska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/>
                        <a:t>Norska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befængt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smittad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befengt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kjole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klänning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kjole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rolig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lugn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rolig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avis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tidning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avis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afrette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dressera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avrette</a:t>
                      </a:r>
                      <a:endParaRPr lang="sv-SE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bøg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bok</a:t>
                      </a:r>
                      <a:r>
                        <a:rPr lang="sv-SE" baseline="0" dirty="0" smtClean="0"/>
                        <a:t> (träd)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bolag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samlag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Falska vänner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53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Isländska och färöiska är de nordiska språk som mest liknar urnordiskan.</a:t>
            </a:r>
          </a:p>
          <a:p>
            <a:r>
              <a:rPr lang="sv-SE" dirty="0" smtClean="0"/>
              <a:t>Det isländska skriftspråket ser idag nästan likadant ut som för tusen år sedan.</a:t>
            </a:r>
          </a:p>
          <a:p>
            <a:r>
              <a:rPr lang="sv-SE" dirty="0" smtClean="0"/>
              <a:t>Norska, isländska och färöiska är </a:t>
            </a:r>
            <a:r>
              <a:rPr lang="sv-SE" i="1" dirty="0" smtClean="0"/>
              <a:t>västnordiska språk</a:t>
            </a:r>
            <a:r>
              <a:rPr lang="sv-SE" dirty="0" smtClean="0"/>
              <a:t>.</a:t>
            </a:r>
          </a:p>
          <a:p>
            <a:r>
              <a:rPr lang="sv-SE" dirty="0" smtClean="0"/>
              <a:t>Island befolkades av norska utvandrare.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Isländska</a:t>
            </a:r>
            <a:endParaRPr lang="sv-SE" dirty="0"/>
          </a:p>
        </p:txBody>
      </p:sp>
      <p:pic>
        <p:nvPicPr>
          <p:cNvPr id="3074" name="Picture 2" descr="http://www.reklamflaggor.se/images/nationsflaggor/iso3166/250/IS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2381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79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I och med Kalmarunionen kom Island, liksom Norge, under danskt styre.</a:t>
            </a:r>
          </a:p>
          <a:p>
            <a:r>
              <a:rPr lang="sv-SE" dirty="0" smtClean="0"/>
              <a:t>1918 fick Island självständighet från Danmark.</a:t>
            </a:r>
          </a:p>
          <a:p>
            <a:r>
              <a:rPr lang="sv-SE" dirty="0" smtClean="0"/>
              <a:t>Man var dock fortfarande i union med Danmark, såsom konungariket Island (gemensam kung med Danmark). </a:t>
            </a:r>
          </a:p>
          <a:p>
            <a:r>
              <a:rPr lang="sv-SE" dirty="0" smtClean="0"/>
              <a:t>Under andra världskriget ockuperades Danmark av Tyskland och Island av Storbritannien. </a:t>
            </a:r>
          </a:p>
          <a:p>
            <a:r>
              <a:rPr lang="sv-SE" dirty="0" smtClean="0"/>
              <a:t>1944 löpte unionsavtalet med Danmark ut och efter en folkomröstning utropade sig Island till republik. 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076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isländska alfabetet innehåller 32 bokstäver.</a:t>
            </a:r>
          </a:p>
          <a:p>
            <a:r>
              <a:rPr lang="sv-SE" dirty="0" smtClean="0"/>
              <a:t>C, q, w och z saknas.</a:t>
            </a:r>
          </a:p>
          <a:p>
            <a:r>
              <a:rPr lang="sv-SE" dirty="0" smtClean="0"/>
              <a:t>Istället finns det två sätt att teckna de flesta vokaler (a är vanligt a och á betecknar diftongen au).</a:t>
            </a:r>
          </a:p>
          <a:p>
            <a:r>
              <a:rPr lang="sv-SE" dirty="0" smtClean="0"/>
              <a:t>Isländska innehåller också två läspljud.</a:t>
            </a:r>
          </a:p>
          <a:p>
            <a:r>
              <a:rPr lang="sv-SE" dirty="0" smtClean="0"/>
              <a:t>ð uttalas som engelskans </a:t>
            </a:r>
            <a:r>
              <a:rPr lang="sv-SE" dirty="0" err="1" smtClean="0"/>
              <a:t>th</a:t>
            </a:r>
            <a:r>
              <a:rPr lang="sv-SE" dirty="0" smtClean="0"/>
              <a:t> i </a:t>
            </a:r>
            <a:r>
              <a:rPr lang="sv-SE" i="1" dirty="0" err="1" smtClean="0"/>
              <a:t>this</a:t>
            </a:r>
            <a:r>
              <a:rPr lang="sv-SE" dirty="0" smtClean="0"/>
              <a:t>.</a:t>
            </a:r>
          </a:p>
          <a:p>
            <a:r>
              <a:rPr lang="sv-SE" dirty="0" smtClean="0"/>
              <a:t>þ uttalas som </a:t>
            </a:r>
            <a:r>
              <a:rPr lang="sv-SE" dirty="0" err="1" smtClean="0"/>
              <a:t>th</a:t>
            </a:r>
            <a:r>
              <a:rPr lang="sv-SE" dirty="0" smtClean="0"/>
              <a:t> i </a:t>
            </a:r>
            <a:r>
              <a:rPr lang="sv-SE" i="1" dirty="0" err="1" smtClean="0"/>
              <a:t>thing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251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anledning till att isländskan har bevarats så pass mycket är det faktum att Island är en ganska isolerad ö.</a:t>
            </a:r>
            <a:endParaRPr lang="sv-SE" dirty="0"/>
          </a:p>
          <a:p>
            <a:r>
              <a:rPr lang="sv-SE" dirty="0" smtClean="0"/>
              <a:t>En annan anledning är att man på Island driver en aktiv politik för att bevara språket så ”isländskt” som möjligt. </a:t>
            </a:r>
          </a:p>
          <a:p>
            <a:r>
              <a:rPr lang="sv-SE" dirty="0" smtClean="0"/>
              <a:t>Två isländska lånord i svenskan är </a:t>
            </a:r>
            <a:r>
              <a:rPr lang="sv-SE" i="1" dirty="0" smtClean="0"/>
              <a:t>idrott</a:t>
            </a:r>
            <a:r>
              <a:rPr lang="sv-SE" dirty="0" smtClean="0"/>
              <a:t> och </a:t>
            </a:r>
            <a:r>
              <a:rPr lang="sv-SE" i="1" dirty="0" smtClean="0"/>
              <a:t>dyrgrip</a:t>
            </a:r>
            <a:r>
              <a:rPr lang="sv-SE" dirty="0" smtClean="0"/>
              <a:t>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215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Vad tror du att de isländska orden betyder?</a:t>
            </a:r>
            <a:endParaRPr lang="sv-SE" dirty="0"/>
          </a:p>
          <a:p>
            <a:pPr>
              <a:buFontTx/>
              <a:buChar char="-"/>
            </a:pPr>
            <a:r>
              <a:rPr lang="sv-SE" dirty="0" err="1" smtClean="0"/>
              <a:t>leíkhús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skrifstofa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tónlíst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sendiherra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klæðskeri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eldfjall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verkfall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err="1" smtClean="0"/>
              <a:t>vegabréf</a:t>
            </a:r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621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Hjälper det om du får de svenska också?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leíkhús</a:t>
            </a:r>
            <a:r>
              <a:rPr lang="sv-SE" dirty="0" smtClean="0"/>
              <a:t>			ambassadör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skrifstofa</a:t>
            </a:r>
            <a:r>
              <a:rPr lang="sv-SE" dirty="0" smtClean="0"/>
              <a:t>			pass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tónlíst</a:t>
            </a:r>
            <a:r>
              <a:rPr lang="sv-SE" dirty="0" smtClean="0"/>
              <a:t>			musik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sendiherra</a:t>
            </a:r>
            <a:r>
              <a:rPr lang="sv-SE" dirty="0" smtClean="0"/>
              <a:t>			skräddare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klæðskeri</a:t>
            </a:r>
            <a:r>
              <a:rPr lang="sv-SE" dirty="0" smtClean="0"/>
              <a:t>			strejk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eldfjall</a:t>
            </a:r>
            <a:r>
              <a:rPr lang="sv-SE" dirty="0" smtClean="0"/>
              <a:t>			teater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verkfall</a:t>
            </a:r>
            <a:r>
              <a:rPr lang="sv-SE" dirty="0" smtClean="0"/>
              <a:t>			vulkan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vegabréf</a:t>
            </a:r>
            <a:r>
              <a:rPr lang="sv-SE" dirty="0" smtClean="0"/>
              <a:t>			kontor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Isländska</a:t>
            </a:r>
            <a:endParaRPr lang="sv-SE" dirty="0"/>
          </a:p>
        </p:txBody>
      </p:sp>
      <p:cxnSp>
        <p:nvCxnSpPr>
          <p:cNvPr id="7" name="Rak 6"/>
          <p:cNvCxnSpPr/>
          <p:nvPr/>
        </p:nvCxnSpPr>
        <p:spPr>
          <a:xfrm>
            <a:off x="2123728" y="2852936"/>
            <a:ext cx="2232248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>
            <a:off x="2123728" y="3284984"/>
            <a:ext cx="2304256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835696" y="3717032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 flipV="1">
            <a:off x="2339752" y="2852936"/>
            <a:ext cx="201622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 flipV="1">
            <a:off x="2267744" y="4077072"/>
            <a:ext cx="20882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1835696" y="4869160"/>
            <a:ext cx="252028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1979712" y="4509120"/>
            <a:ext cx="244827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2123728" y="3284984"/>
            <a:ext cx="2304256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21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finns åtta nationalspråk i Norden.</a:t>
            </a:r>
          </a:p>
          <a:p>
            <a:endParaRPr lang="sv-SE" dirty="0"/>
          </a:p>
          <a:p>
            <a:r>
              <a:rPr lang="sv-SE" dirty="0" smtClean="0"/>
              <a:t>Svenska, danska, norska, isländska, färöiska, finska, samiska och grönländska.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56263" cy="1054250"/>
          </a:xfrm>
        </p:spPr>
        <p:txBody>
          <a:bodyPr/>
          <a:lstStyle/>
          <a:p>
            <a:r>
              <a:rPr lang="sv-SE" dirty="0" smtClean="0"/>
              <a:t>Nationalspråk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708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Färöarna består av 18 öar i Nordatlanten.</a:t>
            </a:r>
          </a:p>
          <a:p>
            <a:endParaRPr lang="sv-SE" dirty="0" smtClean="0"/>
          </a:p>
          <a:p>
            <a:r>
              <a:rPr lang="sv-SE" dirty="0" smtClean="0"/>
              <a:t>Det är en självstyrande del av Danmark.</a:t>
            </a:r>
          </a:p>
          <a:p>
            <a:endParaRPr lang="sv-SE" dirty="0" smtClean="0"/>
          </a:p>
          <a:p>
            <a:r>
              <a:rPr lang="sv-SE" dirty="0" smtClean="0"/>
              <a:t>Färöiska är i skrift mycket likt isländska, dock finns fler låneord.</a:t>
            </a:r>
          </a:p>
          <a:p>
            <a:endParaRPr lang="sv-SE" dirty="0" smtClean="0"/>
          </a:p>
          <a:p>
            <a:r>
              <a:rPr lang="sv-SE" dirty="0" smtClean="0"/>
              <a:t>Uttalet är mer likt norska.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Färöiska</a:t>
            </a:r>
            <a:endParaRPr lang="sv-SE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4664"/>
            <a:ext cx="19050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651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Färöarna har tillhört Danmark sedan 1300-talet och danskan har därför mycket länge varit myndigheternas och skolornas språk.</a:t>
            </a:r>
          </a:p>
          <a:p>
            <a:r>
              <a:rPr lang="sv-SE" dirty="0"/>
              <a:t>Färöiska blev ett skriftspråk först </a:t>
            </a:r>
            <a:r>
              <a:rPr lang="sv-SE" dirty="0" smtClean="0"/>
              <a:t>i mitten av 1800-talet.</a:t>
            </a:r>
            <a:endParaRPr lang="sv-SE" dirty="0"/>
          </a:p>
          <a:p>
            <a:r>
              <a:rPr lang="sv-SE" dirty="0"/>
              <a:t>I samband med att Färöarna fick självstyre </a:t>
            </a:r>
            <a:r>
              <a:rPr lang="sv-SE" dirty="0" smtClean="0"/>
              <a:t>1948 </a:t>
            </a:r>
            <a:r>
              <a:rPr lang="sv-SE" dirty="0"/>
              <a:t>erkändes färöiskan som öarnas huvudspråk. </a:t>
            </a:r>
          </a:p>
          <a:p>
            <a:r>
              <a:rPr lang="sv-SE" dirty="0"/>
              <a:t>Danska är </a:t>
            </a:r>
            <a:r>
              <a:rPr lang="sv-SE" dirty="0" smtClean="0"/>
              <a:t>nu andraspråk </a:t>
            </a:r>
            <a:r>
              <a:rPr lang="sv-SE" dirty="0"/>
              <a:t>i skolorna.  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Färöiska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31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Liksom islänningarna arbetar färöingarna med att kontrollera framför allt engelskans inflytande. </a:t>
            </a:r>
          </a:p>
          <a:p>
            <a:r>
              <a:rPr lang="sv-SE" dirty="0" smtClean="0"/>
              <a:t>Vilka färöiska datortermer motsvarar vilka svenska ord?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egintelda</a:t>
            </a:r>
            <a:r>
              <a:rPr lang="sv-SE" dirty="0" smtClean="0"/>
              <a:t>			hårddisk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skíggi</a:t>
            </a:r>
            <a:r>
              <a:rPr lang="sv-SE" dirty="0" smtClean="0"/>
              <a:t>				mus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mús</a:t>
            </a:r>
            <a:r>
              <a:rPr lang="sv-SE" dirty="0" smtClean="0"/>
              <a:t>				persondator (pc)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harðdiskur</a:t>
            </a:r>
            <a:r>
              <a:rPr lang="sv-SE" dirty="0" smtClean="0"/>
              <a:t>			tangentbord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knappaborð</a:t>
            </a:r>
            <a:r>
              <a:rPr lang="sv-SE" dirty="0" smtClean="0"/>
              <a:t>			bildskärm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Färöiska</a:t>
            </a:r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2123728" y="4149080"/>
            <a:ext cx="230425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1691680" y="4581128"/>
            <a:ext cx="273630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flipV="1">
            <a:off x="1475656" y="4581128"/>
            <a:ext cx="295232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 flipV="1">
            <a:off x="2411760" y="4149080"/>
            <a:ext cx="201622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 flipV="1">
            <a:off x="2627784" y="5373216"/>
            <a:ext cx="180020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37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Det finns alltså stora likheter mellan framför allt danska, norska och svenska, men även isländska och färöiska. </a:t>
            </a:r>
            <a:endParaRPr lang="sv-SE" dirty="0"/>
          </a:p>
          <a:p>
            <a:r>
              <a:rPr lang="sv-SE" dirty="0" smtClean="0"/>
              <a:t>Vad är det som har gjort att man börjat betrakta det som olika språk?</a:t>
            </a:r>
          </a:p>
          <a:p>
            <a:r>
              <a:rPr lang="sv-SE" dirty="0" smtClean="0"/>
              <a:t>”Ett språk är en dialekt med en armé och en flotta” 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- Max </a:t>
            </a:r>
            <a:r>
              <a:rPr lang="sv-SE" dirty="0" err="1" smtClean="0"/>
              <a:t>Weinreich</a:t>
            </a:r>
            <a:r>
              <a:rPr lang="sv-SE" dirty="0" smtClean="0"/>
              <a:t> (1894 – 1969), lingvist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Språk/dialekt?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657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Från 1200-talet till 1809 var Finland svenskt.</a:t>
            </a:r>
          </a:p>
          <a:p>
            <a:r>
              <a:rPr lang="sv-SE" dirty="0" smtClean="0"/>
              <a:t>Därefter var landet ryskt fram till 1918. </a:t>
            </a:r>
          </a:p>
          <a:p>
            <a:r>
              <a:rPr lang="sv-SE" dirty="0" smtClean="0"/>
              <a:t>Det finns ett stort antal finsktalande i Sverige och ett stort antal svensktalande i Finland. </a:t>
            </a:r>
          </a:p>
          <a:p>
            <a:r>
              <a:rPr lang="sv-SE" dirty="0" smtClean="0"/>
              <a:t>En finsk medborgare kallas finländare. Talar </a:t>
            </a:r>
            <a:r>
              <a:rPr lang="sv-SE" dirty="0" smtClean="0"/>
              <a:t>hen </a:t>
            </a:r>
            <a:r>
              <a:rPr lang="sv-SE" dirty="0" smtClean="0"/>
              <a:t>finska är </a:t>
            </a:r>
            <a:r>
              <a:rPr lang="sv-SE" dirty="0" smtClean="0"/>
              <a:t>hen </a:t>
            </a:r>
            <a:r>
              <a:rPr lang="sv-SE" dirty="0" smtClean="0"/>
              <a:t>finne, har </a:t>
            </a:r>
            <a:r>
              <a:rPr lang="sv-SE" dirty="0" smtClean="0"/>
              <a:t>hen </a:t>
            </a:r>
            <a:r>
              <a:rPr lang="sv-SE" dirty="0" smtClean="0"/>
              <a:t>svenska som modersmål är </a:t>
            </a:r>
            <a:r>
              <a:rPr lang="sv-SE" dirty="0" smtClean="0"/>
              <a:t>hen </a:t>
            </a:r>
            <a:r>
              <a:rPr lang="sv-SE" dirty="0" smtClean="0"/>
              <a:t>finlandssvensk. </a:t>
            </a:r>
            <a:endParaRPr lang="sv-SE" dirty="0"/>
          </a:p>
          <a:p>
            <a:r>
              <a:rPr lang="sv-SE" dirty="0" smtClean="0"/>
              <a:t>Finsktalande som bor i Sverige kallas för sverigefinnar och den svenska de talar kallas för sverigefinska.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Finska</a:t>
            </a:r>
            <a:endParaRPr lang="sv-S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9504"/>
            <a:ext cx="2448272" cy="1497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5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Finskan är inte alls släkt med svenska, utan hör till den finsk-ugriska språkfamiljen och är släkt med bl.a. samiska och estniska. </a:t>
            </a:r>
          </a:p>
          <a:p>
            <a:r>
              <a:rPr lang="sv-SE" dirty="0" smtClean="0"/>
              <a:t>Finska uppfattas som väldigt svårt av svenskar och har en mycket annorlunda grammatik.</a:t>
            </a:r>
          </a:p>
          <a:p>
            <a:r>
              <a:rPr lang="sv-SE" dirty="0" smtClean="0"/>
              <a:t>Dock motsvaras varje ljud i finskan av en bokstav, så kan man tala finska är det lätt att stava och det är lätt att uttala om man vet hur det skrivs.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Finska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636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Finskan bildar nya ord genom avdelningar, det vill säga med hjälp av ändelser.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kirja</a:t>
            </a:r>
            <a:r>
              <a:rPr lang="sv-SE" dirty="0"/>
              <a:t>	</a:t>
            </a:r>
            <a:r>
              <a:rPr lang="sv-SE" dirty="0" smtClean="0"/>
              <a:t>	bok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kirjanen</a:t>
            </a:r>
            <a:r>
              <a:rPr lang="sv-SE" dirty="0" smtClean="0"/>
              <a:t>	broschyr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kirjailla</a:t>
            </a:r>
            <a:r>
              <a:rPr lang="sv-SE" dirty="0" smtClean="0"/>
              <a:t>	författa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kirjasto</a:t>
            </a:r>
            <a:r>
              <a:rPr lang="sv-SE" dirty="0" smtClean="0"/>
              <a:t>	bibliotek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kirjaus</a:t>
            </a:r>
            <a:r>
              <a:rPr lang="sv-SE" dirty="0" smtClean="0"/>
              <a:t>		bokföring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kirje</a:t>
            </a:r>
            <a:r>
              <a:rPr lang="sv-SE" dirty="0" smtClean="0"/>
              <a:t>		brev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kirjoitin</a:t>
            </a:r>
            <a:r>
              <a:rPr lang="sv-SE" dirty="0" smtClean="0"/>
              <a:t> 	skrivare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kirjain</a:t>
            </a:r>
            <a:r>
              <a:rPr lang="sv-SE" dirty="0" smtClean="0"/>
              <a:t> 	bokstav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kirjaimisto</a:t>
            </a:r>
            <a:r>
              <a:rPr lang="sv-SE" dirty="0" smtClean="0"/>
              <a:t> 	alfabet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Finska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571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Ändelser används också för att markera bestämd och obestämd artikel, prepositioner och pronomen. 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 err="1" smtClean="0"/>
              <a:t>talo</a:t>
            </a:r>
            <a:r>
              <a:rPr lang="sv-SE" dirty="0" smtClean="0"/>
              <a:t> </a:t>
            </a:r>
            <a:r>
              <a:rPr lang="sv-SE" dirty="0"/>
              <a:t>– hus/ett </a:t>
            </a:r>
            <a:r>
              <a:rPr lang="sv-SE" dirty="0" smtClean="0"/>
              <a:t>hus/huset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taloni</a:t>
            </a:r>
            <a:r>
              <a:rPr lang="sv-SE" dirty="0" smtClean="0"/>
              <a:t> – mitt hus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err="1" smtClean="0"/>
              <a:t>talossani</a:t>
            </a:r>
            <a:r>
              <a:rPr lang="sv-SE" dirty="0" smtClean="0"/>
              <a:t> – i mitt hus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Därför blir orden långa.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Finska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961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Några finska lånord i svenskan är </a:t>
            </a:r>
            <a:r>
              <a:rPr lang="sv-SE" i="1" dirty="0" smtClean="0"/>
              <a:t>pojke</a:t>
            </a:r>
            <a:r>
              <a:rPr lang="sv-SE" dirty="0" smtClean="0"/>
              <a:t>, </a:t>
            </a:r>
            <a:r>
              <a:rPr lang="sv-SE" i="1" dirty="0" smtClean="0"/>
              <a:t>pjäxa</a:t>
            </a:r>
            <a:r>
              <a:rPr lang="sv-SE" dirty="0" smtClean="0"/>
              <a:t> och </a:t>
            </a:r>
            <a:r>
              <a:rPr lang="sv-SE" i="1" dirty="0" smtClean="0"/>
              <a:t>rappakalja</a:t>
            </a:r>
            <a:r>
              <a:rPr lang="sv-SE" dirty="0" smtClean="0"/>
              <a:t>.</a:t>
            </a:r>
          </a:p>
          <a:p>
            <a:r>
              <a:rPr lang="sv-SE" dirty="0" smtClean="0"/>
              <a:t>I finlandssvenskan hittar man fler falska vänner: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Finska</a:t>
            </a:r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469933"/>
              </p:ext>
            </p:extLst>
          </p:nvPr>
        </p:nvGraphicFramePr>
        <p:xfrm>
          <a:off x="1331640" y="386104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/>
                        <a:t>Rikssvenska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/>
                        <a:t>Finlandssvenska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element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batteri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fralla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semla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tomtenisse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jultomte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kanelbulle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örfil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95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Samiska talas i både talas i både Sverige, Norge, Finland och Ryssland. </a:t>
            </a:r>
          </a:p>
          <a:p>
            <a:r>
              <a:rPr lang="sv-SE" dirty="0" smtClean="0"/>
              <a:t>Det totala antalet samer uppgår till drygt 100 000, varav ca 36 000 bor i Sverige. </a:t>
            </a:r>
          </a:p>
          <a:p>
            <a:r>
              <a:rPr lang="sv-SE" dirty="0" smtClean="0"/>
              <a:t>Alla talar dock inte samiska, på grund av flyttar samt förtryck från huvudspråken i de olika länderna.</a:t>
            </a:r>
          </a:p>
          <a:p>
            <a:r>
              <a:rPr lang="sv-SE" dirty="0" smtClean="0"/>
              <a:t>Egentligen bör man kanske tala om flera olika samiska språk, då alla samer inte kan förstå varandra.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Samiska</a:t>
            </a:r>
            <a:endParaRPr lang="sv-S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1944216" cy="144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39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Finska och samiska hör till den finsk-ugriska delen av den uraliska språkgruppen.</a:t>
            </a:r>
          </a:p>
          <a:p>
            <a:endParaRPr lang="sv-SE" dirty="0"/>
          </a:p>
          <a:p>
            <a:r>
              <a:rPr lang="sv-SE" dirty="0" smtClean="0"/>
              <a:t>Grönländska är ett så kallat eskimåspråk och hör till den eskimå-</a:t>
            </a:r>
            <a:r>
              <a:rPr lang="sv-SE" dirty="0" err="1" smtClean="0"/>
              <a:t>aleutiska</a:t>
            </a:r>
            <a:r>
              <a:rPr lang="sv-SE" dirty="0" smtClean="0"/>
              <a:t> språkgruppen.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Släktskap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77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Många orter och platser i Lappland har samiska namn.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Samiska</a:t>
            </a:r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911732"/>
              </p:ext>
            </p:extLst>
          </p:nvPr>
        </p:nvGraphicFramePr>
        <p:xfrm>
          <a:off x="1619672" y="350100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Ortsnamn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Samiska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Svenska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Arvidsjaur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jaure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sjö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Kebnekaise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kaise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spetsig</a:t>
                      </a:r>
                      <a:r>
                        <a:rPr lang="sv-SE" baseline="0" dirty="0" smtClean="0"/>
                        <a:t> topp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Jokkmokk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mokkå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krök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Kaskasatjåkka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tjåkka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fjäll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0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Något som många brukar känna till är att samiskan har många olika ord för snö.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sz="2000" dirty="0" err="1" smtClean="0"/>
              <a:t>gálav</a:t>
            </a:r>
            <a:r>
              <a:rPr lang="sv-SE" sz="2000" dirty="0" smtClean="0"/>
              <a:t> 		före där skidorna sjunker djupt i lös vintersnö</a:t>
            </a:r>
          </a:p>
          <a:p>
            <a:pPr marL="0" indent="0">
              <a:buNone/>
            </a:pPr>
            <a:r>
              <a:rPr lang="sv-SE" sz="2000" dirty="0"/>
              <a:t> </a:t>
            </a:r>
            <a:r>
              <a:rPr lang="sv-SE" sz="2000" dirty="0" err="1" smtClean="0"/>
              <a:t>njáhtso</a:t>
            </a:r>
            <a:r>
              <a:rPr lang="sv-SE" sz="2000" dirty="0" smtClean="0"/>
              <a:t>		blöt snö</a:t>
            </a:r>
          </a:p>
          <a:p>
            <a:pPr marL="0" indent="0">
              <a:buNone/>
            </a:pPr>
            <a:r>
              <a:rPr lang="sv-SE" sz="2000" dirty="0"/>
              <a:t> </a:t>
            </a:r>
            <a:r>
              <a:rPr lang="sv-SE" sz="2000" dirty="0" smtClean="0"/>
              <a:t>ridne		snö i träden</a:t>
            </a:r>
          </a:p>
          <a:p>
            <a:pPr marL="0" indent="0">
              <a:buNone/>
            </a:pPr>
            <a:r>
              <a:rPr lang="sv-SE" sz="2000" dirty="0" smtClean="0"/>
              <a:t> </a:t>
            </a:r>
            <a:r>
              <a:rPr lang="sv-SE" sz="2000" dirty="0" err="1" smtClean="0"/>
              <a:t>siebla</a:t>
            </a:r>
            <a:r>
              <a:rPr lang="sv-SE" sz="2000" dirty="0" smtClean="0"/>
              <a:t>		genomblöt snö om våren</a:t>
            </a:r>
          </a:p>
          <a:p>
            <a:pPr marL="0" indent="0">
              <a:buNone/>
            </a:pPr>
            <a:r>
              <a:rPr lang="sv-SE" sz="2000" dirty="0" smtClean="0"/>
              <a:t> </a:t>
            </a:r>
            <a:r>
              <a:rPr lang="sv-SE" sz="2000" dirty="0" err="1" smtClean="0"/>
              <a:t>sjålkkå</a:t>
            </a:r>
            <a:r>
              <a:rPr lang="sv-SE" sz="2000" dirty="0" smtClean="0"/>
              <a:t>		trampad, hård och slät snö</a:t>
            </a:r>
          </a:p>
          <a:p>
            <a:pPr marL="0" indent="0">
              <a:buNone/>
            </a:pPr>
            <a:r>
              <a:rPr lang="sv-SE" sz="2000" dirty="0" smtClean="0"/>
              <a:t> </a:t>
            </a:r>
            <a:r>
              <a:rPr lang="sv-SE" sz="2000" dirty="0" err="1" smtClean="0"/>
              <a:t>soavlle</a:t>
            </a:r>
            <a:r>
              <a:rPr lang="sv-SE" sz="2000" dirty="0" smtClean="0"/>
              <a:t>		sjövatten blandat med snö ovanpå isen</a:t>
            </a:r>
          </a:p>
          <a:p>
            <a:pPr marL="0" indent="0">
              <a:buNone/>
            </a:pPr>
            <a:r>
              <a:rPr lang="sv-SE" sz="2000" dirty="0" smtClean="0"/>
              <a:t> </a:t>
            </a:r>
            <a:r>
              <a:rPr lang="sv-SE" sz="2000" dirty="0" err="1" smtClean="0"/>
              <a:t>suohpa</a:t>
            </a:r>
            <a:r>
              <a:rPr lang="sv-SE" sz="2000" dirty="0" smtClean="0"/>
              <a:t>		</a:t>
            </a:r>
            <a:r>
              <a:rPr lang="sv-SE" sz="2000" dirty="0" err="1" smtClean="0"/>
              <a:t>snöbro</a:t>
            </a:r>
            <a:r>
              <a:rPr lang="sv-SE" sz="2000" dirty="0" smtClean="0"/>
              <a:t> över bäck på sommaren</a:t>
            </a:r>
          </a:p>
          <a:p>
            <a:pPr marL="0" indent="0">
              <a:buNone/>
            </a:pPr>
            <a:r>
              <a:rPr lang="sv-SE" sz="2000" dirty="0" smtClean="0"/>
              <a:t> </a:t>
            </a:r>
            <a:r>
              <a:rPr lang="sv-SE" sz="2000" dirty="0" err="1" smtClean="0"/>
              <a:t>tsievve</a:t>
            </a:r>
            <a:r>
              <a:rPr lang="sv-SE" sz="2000" dirty="0" smtClean="0"/>
              <a:t>		hård snö som renarna inte gräver igenom</a:t>
            </a:r>
          </a:p>
          <a:p>
            <a:pPr marL="0" indent="0">
              <a:buNone/>
            </a:pPr>
            <a:r>
              <a:rPr lang="sv-SE" sz="2000" dirty="0" smtClean="0"/>
              <a:t> </a:t>
            </a:r>
            <a:r>
              <a:rPr lang="sv-SE" sz="2000" dirty="0" err="1" smtClean="0"/>
              <a:t>vahtsa</a:t>
            </a:r>
            <a:r>
              <a:rPr lang="sv-SE" sz="2000" dirty="0" smtClean="0"/>
              <a:t> 		lite grann nysnö</a:t>
            </a:r>
            <a:endParaRPr lang="sv-SE" sz="2000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Samiska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923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Olika eskimåspråk talas av ungefär 100 000 inuiter på Grönland, i Canada och Alaska.</a:t>
            </a:r>
          </a:p>
          <a:p>
            <a:r>
              <a:rPr lang="sv-SE" dirty="0" smtClean="0"/>
              <a:t>Grönländskan är det största av dem, talas av drygt 40 000.</a:t>
            </a:r>
          </a:p>
          <a:p>
            <a:r>
              <a:rPr lang="sv-SE" dirty="0" smtClean="0"/>
              <a:t>Inuiter och nordbor har varit bosatta </a:t>
            </a:r>
            <a:r>
              <a:rPr lang="sv-SE" smtClean="0"/>
              <a:t>på Grönland i olika omgångar.</a:t>
            </a:r>
            <a:endParaRPr lang="sv-SE" dirty="0" smtClean="0"/>
          </a:p>
          <a:p>
            <a:r>
              <a:rPr lang="sv-SE" dirty="0" smtClean="0"/>
              <a:t>Grönland blev på 1200-talet en norsk koloni.</a:t>
            </a:r>
          </a:p>
          <a:p>
            <a:r>
              <a:rPr lang="sv-SE" dirty="0" smtClean="0"/>
              <a:t>Från Kalmarunionen 1397 har Grönland i realiteten varit danskt.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Grönländska</a:t>
            </a:r>
            <a:endParaRPr lang="sv-S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3126"/>
            <a:ext cx="2304256" cy="147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42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1954 förklarades Grönland inte längre vara en koloni, utan ett danskt län.</a:t>
            </a:r>
          </a:p>
          <a:p>
            <a:r>
              <a:rPr lang="sv-SE" dirty="0" smtClean="0"/>
              <a:t>1968 infördes grönländska som skolämne från tredje klass.</a:t>
            </a:r>
          </a:p>
          <a:p>
            <a:r>
              <a:rPr lang="sv-SE" dirty="0" smtClean="0"/>
              <a:t>1979 fick Grönland självstyre och grönländskan blev huvudspråk och också undervisningsspråk.</a:t>
            </a:r>
          </a:p>
          <a:p>
            <a:r>
              <a:rPr lang="sv-SE" dirty="0" smtClean="0"/>
              <a:t>Dock är danska ett ämne från tredje klass.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Grönländska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892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Grönländska är polysyntetiskt, vilket innebär att sådant som i andra språk är egna ord sätts ihop med huvudorden.</a:t>
            </a:r>
          </a:p>
          <a:p>
            <a:r>
              <a:rPr lang="sv-SE" dirty="0" smtClean="0"/>
              <a:t>Ett ord kan följaktligen uttrycka det vi använder en hel mening för att säga.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i="1" dirty="0" err="1" smtClean="0"/>
              <a:t>Sikursuarsiurpugut</a:t>
            </a:r>
            <a:r>
              <a:rPr lang="sv-SE" i="1" dirty="0" smtClean="0"/>
              <a:t> = </a:t>
            </a:r>
            <a:r>
              <a:rPr lang="sv-SE" dirty="0" smtClean="0"/>
              <a:t>Vi seglar genom storisen</a:t>
            </a:r>
          </a:p>
          <a:p>
            <a:pPr marL="0" indent="0">
              <a:buNone/>
            </a:pPr>
            <a:endParaRPr lang="sv-SE" i="1" dirty="0"/>
          </a:p>
          <a:p>
            <a:pPr marL="0" indent="0">
              <a:buNone/>
            </a:pPr>
            <a:r>
              <a:rPr lang="sv-SE" sz="1800" dirty="0" err="1" smtClean="0"/>
              <a:t>siku</a:t>
            </a:r>
            <a:r>
              <a:rPr lang="sv-SE" sz="1800" dirty="0" smtClean="0"/>
              <a:t> = is; </a:t>
            </a:r>
            <a:r>
              <a:rPr lang="sv-SE" sz="1800" dirty="0" err="1" smtClean="0"/>
              <a:t>csuaq</a:t>
            </a:r>
            <a:r>
              <a:rPr lang="sv-SE" sz="1800" dirty="0" smtClean="0"/>
              <a:t> = stor; </a:t>
            </a:r>
            <a:r>
              <a:rPr lang="sv-SE" sz="1800" dirty="0" err="1" smtClean="0"/>
              <a:t>siur</a:t>
            </a:r>
            <a:r>
              <a:rPr lang="sv-SE" sz="1800" dirty="0" smtClean="0"/>
              <a:t> = dra igenom; </a:t>
            </a:r>
            <a:r>
              <a:rPr lang="sv-SE" sz="1800" dirty="0" err="1" smtClean="0"/>
              <a:t>pu</a:t>
            </a:r>
            <a:r>
              <a:rPr lang="sv-SE" sz="1800" dirty="0" smtClean="0"/>
              <a:t>= anger verbform; gut = vi</a:t>
            </a:r>
            <a:endParaRPr lang="sv-SE" sz="1800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Grönländska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531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Grönländska låneord i svenskan: kajak, anorak, igloo.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Grönländska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36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Enligt den nordiska språkkonventionen, som trädde i kraft 1987, ska en nordisk medborgare kunna använda sitt modersmål när han kommer i kontakt med t.ex. sjukhus eller polis i de andra nordiska länderna.</a:t>
            </a:r>
          </a:p>
          <a:p>
            <a:r>
              <a:rPr lang="sv-SE" dirty="0" smtClean="0"/>
              <a:t>Konventionen gäller finska, danska, isländska, norska och svenska medborgare (och de nationalspråken).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Den nordiska språkkonventionen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059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Svenska, danska, norska, isländska och färöiska har alla samma ursprung.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endParaRPr lang="sv-SE" dirty="0"/>
          </a:p>
          <a:p>
            <a:r>
              <a:rPr lang="sv-SE" dirty="0" smtClean="0"/>
              <a:t>De är nordiska språk, som liksom engelska och tyska hör till de germanska språken i den indoeuropeiska språkgruppen.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Släktskap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897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 nordiska språken kommer alla från en och samma </a:t>
            </a:r>
            <a:r>
              <a:rPr lang="sv-SE" i="1" dirty="0" smtClean="0"/>
              <a:t>urnordiska</a:t>
            </a:r>
            <a:r>
              <a:rPr lang="sv-SE" dirty="0" smtClean="0"/>
              <a:t>. </a:t>
            </a:r>
          </a:p>
          <a:p>
            <a:endParaRPr lang="sv-SE" dirty="0"/>
          </a:p>
          <a:p>
            <a:r>
              <a:rPr lang="sv-SE" dirty="0" smtClean="0"/>
              <a:t>Under seklens gång har de sedan kommit att skilja sig åt och definieras som olika språk.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Släktskap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294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Svenska och danska är båda </a:t>
            </a:r>
            <a:r>
              <a:rPr lang="sv-SE" i="1" dirty="0" smtClean="0"/>
              <a:t>östnordiska språk</a:t>
            </a:r>
            <a:r>
              <a:rPr lang="sv-SE" dirty="0" smtClean="0"/>
              <a:t>. </a:t>
            </a:r>
          </a:p>
          <a:p>
            <a:r>
              <a:rPr lang="sv-SE" dirty="0" smtClean="0"/>
              <a:t>1397 bildades Kalmarunionen, som omfattade Danmark, Norge och Sverige. Sverige gick ur 1523. </a:t>
            </a:r>
          </a:p>
          <a:p>
            <a:r>
              <a:rPr lang="sv-SE" dirty="0" smtClean="0"/>
              <a:t>Skåne, Halland och Blekinge var danskt ända fram till mitten av 1600-talet. </a:t>
            </a:r>
          </a:p>
          <a:p>
            <a:r>
              <a:rPr lang="sv-SE" dirty="0" smtClean="0"/>
              <a:t>Vissa är fortfarande tveksamma till att Skåne ska </a:t>
            </a:r>
            <a:r>
              <a:rPr lang="sv-SE" dirty="0"/>
              <a:t>tillhöra Sverige… </a:t>
            </a:r>
            <a:r>
              <a:rPr lang="sv-SE" dirty="0">
                <a:hlinkClick r:id="rId2"/>
              </a:rPr>
              <a:t>http://gravbortskane.se</a:t>
            </a:r>
            <a:r>
              <a:rPr lang="sv-SE" dirty="0" smtClean="0">
                <a:hlinkClick r:id="rId2"/>
              </a:rPr>
              <a:t>/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Danska</a:t>
            </a:r>
            <a:endParaRPr lang="sv-SE" dirty="0"/>
          </a:p>
        </p:txBody>
      </p:sp>
      <p:pic>
        <p:nvPicPr>
          <p:cNvPr id="1028" name="Picture 4" descr="https://encrypted-tbn0.gstatic.com/images?q=tbn:ANd9GcQ_0YL7Lk0FBUUB67oV_YNSd0laaaJHz6FypoUBwF-KaVaZE-VpS8pZ2ph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26765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9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Skriftspråket är ganska lätt att förstå för en svensk.</a:t>
            </a:r>
          </a:p>
          <a:p>
            <a:r>
              <a:rPr lang="sv-SE" dirty="0" smtClean="0"/>
              <a:t>Större delen av orden går att känna igen och grammatiken är väldigt lik.</a:t>
            </a:r>
          </a:p>
          <a:p>
            <a:r>
              <a:rPr lang="sv-SE" dirty="0" smtClean="0"/>
              <a:t>Uttalet är det stora problemet när svenskar ska förstå danskar. </a:t>
            </a:r>
          </a:p>
          <a:p>
            <a:r>
              <a:rPr lang="sv-SE" dirty="0" smtClean="0"/>
              <a:t>T.ex. uttalas </a:t>
            </a:r>
            <a:r>
              <a:rPr lang="sv-SE" i="1" dirty="0" smtClean="0"/>
              <a:t>u</a:t>
            </a:r>
            <a:r>
              <a:rPr lang="sv-SE" dirty="0" smtClean="0"/>
              <a:t> ungefär som svenskt långt </a:t>
            </a:r>
            <a:r>
              <a:rPr lang="sv-SE" i="1" dirty="0" smtClean="0"/>
              <a:t>o </a:t>
            </a:r>
            <a:r>
              <a:rPr lang="sv-SE" dirty="0" smtClean="0"/>
              <a:t>och </a:t>
            </a:r>
            <a:r>
              <a:rPr lang="sv-SE" i="1" dirty="0" err="1" smtClean="0"/>
              <a:t>stj</a:t>
            </a:r>
            <a:r>
              <a:rPr lang="sv-SE" dirty="0" smtClean="0"/>
              <a:t>,</a:t>
            </a:r>
            <a:r>
              <a:rPr lang="sv-SE" i="1" dirty="0" smtClean="0"/>
              <a:t> </a:t>
            </a:r>
            <a:r>
              <a:rPr lang="sv-SE" i="1" dirty="0" err="1" smtClean="0"/>
              <a:t>skj</a:t>
            </a:r>
            <a:r>
              <a:rPr lang="sv-SE" dirty="0" smtClean="0"/>
              <a:t>, </a:t>
            </a:r>
            <a:r>
              <a:rPr lang="sv-SE" i="1" dirty="0" err="1" smtClean="0"/>
              <a:t>sk</a:t>
            </a:r>
            <a:r>
              <a:rPr lang="sv-SE" dirty="0" smtClean="0"/>
              <a:t>, </a:t>
            </a:r>
            <a:r>
              <a:rPr lang="sv-SE" i="1" dirty="0" smtClean="0"/>
              <a:t>kj</a:t>
            </a:r>
            <a:r>
              <a:rPr lang="sv-SE" dirty="0" smtClean="0"/>
              <a:t> och </a:t>
            </a:r>
            <a:r>
              <a:rPr lang="sv-SE" i="1" dirty="0" err="1" smtClean="0"/>
              <a:t>tj</a:t>
            </a:r>
            <a:r>
              <a:rPr lang="sv-SE" dirty="0" smtClean="0"/>
              <a:t> uttalas som de skrivs (och inte med </a:t>
            </a:r>
            <a:r>
              <a:rPr lang="sv-SE" i="1" dirty="0" err="1" smtClean="0"/>
              <a:t>sje</a:t>
            </a:r>
            <a:r>
              <a:rPr lang="sv-SE" dirty="0" smtClean="0"/>
              <a:t>- eller </a:t>
            </a:r>
            <a:r>
              <a:rPr lang="sv-SE" i="1" dirty="0" smtClean="0"/>
              <a:t>tje</a:t>
            </a:r>
            <a:r>
              <a:rPr lang="sv-SE" dirty="0" smtClean="0"/>
              <a:t>-ljud som i svenskan).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Danska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285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Några danska lånord i svenskan:</a:t>
            </a:r>
            <a:endParaRPr lang="sv-SE" dirty="0"/>
          </a:p>
          <a:p>
            <a:pPr>
              <a:buFontTx/>
              <a:buChar char="-"/>
            </a:pPr>
            <a:r>
              <a:rPr lang="sv-SE" dirty="0" smtClean="0"/>
              <a:t>säregen</a:t>
            </a:r>
          </a:p>
          <a:p>
            <a:pPr>
              <a:buFontTx/>
              <a:buChar char="-"/>
            </a:pPr>
            <a:r>
              <a:rPr lang="sv-SE" dirty="0" smtClean="0"/>
              <a:t>slank</a:t>
            </a:r>
          </a:p>
          <a:p>
            <a:pPr>
              <a:buFontTx/>
              <a:buChar char="-"/>
            </a:pPr>
            <a:r>
              <a:rPr lang="sv-SE" dirty="0" smtClean="0"/>
              <a:t>spydig</a:t>
            </a:r>
          </a:p>
          <a:p>
            <a:pPr>
              <a:buFontTx/>
              <a:buChar char="-"/>
            </a:pPr>
            <a:r>
              <a:rPr lang="sv-SE" dirty="0" smtClean="0"/>
              <a:t>moms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Danska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86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Norge hörde till Danmark 1450 – 1814</a:t>
            </a:r>
            <a:r>
              <a:rPr lang="sv-SE" dirty="0" smtClean="0"/>
              <a:t>.</a:t>
            </a:r>
          </a:p>
          <a:p>
            <a:r>
              <a:rPr lang="sv-SE" dirty="0" smtClean="0"/>
              <a:t>Under den tiden var danska det enda skriftspråket.</a:t>
            </a:r>
            <a:endParaRPr lang="sv-SE" dirty="0"/>
          </a:p>
          <a:p>
            <a:r>
              <a:rPr lang="sv-SE" dirty="0" smtClean="0"/>
              <a:t>I Norge finns idag två officiella språkformer – bokmål och nynorsk. </a:t>
            </a:r>
          </a:p>
          <a:p>
            <a:r>
              <a:rPr lang="sv-SE" dirty="0" smtClean="0"/>
              <a:t>Bokmål går tillbaka på det danska skriftspråket.</a:t>
            </a:r>
          </a:p>
          <a:p>
            <a:r>
              <a:rPr lang="sv-SE" dirty="0" smtClean="0"/>
              <a:t>Nynorsk skapades i mitten av 1800-talet och bygger på västnorska dialekter.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Norska</a:t>
            </a:r>
            <a:endParaRPr lang="sv-SE" dirty="0"/>
          </a:p>
        </p:txBody>
      </p:sp>
      <p:pic>
        <p:nvPicPr>
          <p:cNvPr id="2050" name="Picture 2" descr="http://t2.gstatic.com/images?q=tbn:ANd9GcTKic4NlhNBzOrK2hnW3SMoYDIrKDxKWX6B1GZxu6ypfadUBBlZU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397049" cy="173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39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bunden">
  <a:themeElements>
    <a:clrScheme name="Inbunden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Inbunden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nbunden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223</TotalTime>
  <Words>1480</Words>
  <Application>Microsoft Office PowerPoint</Application>
  <PresentationFormat>Bildspel på skärmen (4:3)</PresentationFormat>
  <Paragraphs>246</Paragraphs>
  <Slides>36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36</vt:i4>
      </vt:variant>
    </vt:vector>
  </HeadingPairs>
  <TitlesOfParts>
    <vt:vector size="39" baseType="lpstr">
      <vt:lpstr>Book Antiqua</vt:lpstr>
      <vt:lpstr>Wingdings</vt:lpstr>
      <vt:lpstr>Inbunden</vt:lpstr>
      <vt:lpstr>Språken i Norden</vt:lpstr>
      <vt:lpstr>Nationalspråk</vt:lpstr>
      <vt:lpstr>Släktskap</vt:lpstr>
      <vt:lpstr>Släktskap</vt:lpstr>
      <vt:lpstr>Släktskap</vt:lpstr>
      <vt:lpstr>Danska</vt:lpstr>
      <vt:lpstr>Danska</vt:lpstr>
      <vt:lpstr>Danska</vt:lpstr>
      <vt:lpstr>Norska</vt:lpstr>
      <vt:lpstr>Norska</vt:lpstr>
      <vt:lpstr>Norska</vt:lpstr>
      <vt:lpstr>Falska vänner</vt:lpstr>
      <vt:lpstr>Falska vänner</vt:lpstr>
      <vt:lpstr>Isländska</vt:lpstr>
      <vt:lpstr>Isländska</vt:lpstr>
      <vt:lpstr>Isländska</vt:lpstr>
      <vt:lpstr>Isländska</vt:lpstr>
      <vt:lpstr>Isländska</vt:lpstr>
      <vt:lpstr>Isländska</vt:lpstr>
      <vt:lpstr>Färöiska</vt:lpstr>
      <vt:lpstr>Färöiska</vt:lpstr>
      <vt:lpstr>Färöiska</vt:lpstr>
      <vt:lpstr>Språk/dialekt?</vt:lpstr>
      <vt:lpstr>Finska</vt:lpstr>
      <vt:lpstr>Finska</vt:lpstr>
      <vt:lpstr>Finska</vt:lpstr>
      <vt:lpstr>Finska</vt:lpstr>
      <vt:lpstr>Finska</vt:lpstr>
      <vt:lpstr>Samiska</vt:lpstr>
      <vt:lpstr>Samiska</vt:lpstr>
      <vt:lpstr>Samiska</vt:lpstr>
      <vt:lpstr>Grönländska</vt:lpstr>
      <vt:lpstr>Grönländska</vt:lpstr>
      <vt:lpstr>Grönländska</vt:lpstr>
      <vt:lpstr>Grönländska</vt:lpstr>
      <vt:lpstr>Den nordiska språkkonventionen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Språken i Norden</dc:title>
  <dc:creator>AA21320</dc:creator>
  <cp:lastModifiedBy>Elin Pellberg</cp:lastModifiedBy>
  <cp:revision>29</cp:revision>
  <dcterms:created xsi:type="dcterms:W3CDTF">2014-01-09T07:28:33Z</dcterms:created>
  <dcterms:modified xsi:type="dcterms:W3CDTF">2017-10-04T08:17:24Z</dcterms:modified>
</cp:coreProperties>
</file>