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handoutMasterIdLst>
    <p:handoutMasterId r:id="rId15"/>
  </p:handoutMasterIdLst>
  <p:sldIdLst>
    <p:sldId id="1003" r:id="rId2"/>
    <p:sldId id="1043" r:id="rId3"/>
    <p:sldId id="1002" r:id="rId4"/>
    <p:sldId id="1035" r:id="rId5"/>
    <p:sldId id="1028" r:id="rId6"/>
    <p:sldId id="1030" r:id="rId7"/>
    <p:sldId id="1029" r:id="rId8"/>
    <p:sldId id="1042" r:id="rId9"/>
    <p:sldId id="1044" r:id="rId10"/>
    <p:sldId id="982" r:id="rId11"/>
    <p:sldId id="995" r:id="rId12"/>
    <p:sldId id="992" r:id="rId13"/>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B6682F-72E1-5064-A454-17C62F8B3BC5}" name="Ann-Britt Sten Hodin" initials="ABSH" userId="S::ann-britt.sten.hodin@skolverket.se::3f2f777c-d0ab-45ca-b18f-b77bf3ad233a" providerId="AD"/>
  <p188:author id="{699FF13B-56FC-CB39-3D0D-C706FB32EF7D}" name="Sofia Örtlund" initials="SÖ" userId="S::sofia.ortlund@skolverket.se::b89c20c0-c075-41a8-85bc-38cade78359e" providerId="AD"/>
  <p188:author id="{09619F3F-A214-39E7-74EB-6538F041792C}" name="Susan Berg" initials="SB" userId="S::Susan.Berg@skolverket.se::c7192b17-2cb7-4a9f-9312-07c196e9e2c3" providerId="AD"/>
  <p188:author id="{52876A5C-1FE6-D092-CF89-FE604BD23F19}" name="Helga Stensson" initials="HS" userId="Helga Stensson" providerId="None"/>
  <p188:author id="{B5F7DD69-C564-6989-4D1A-39B88E08DF1D}" name="Niklas Mörk" initials="NM" userId="Niklas Mörk" providerId="None"/>
  <p188:author id="{BBC2B381-6908-8EB8-9EDE-2B1B1FBBF80E}" name="Anna Jägberg" initials="AJ" userId="S::Anna.Jagberg@skolverket.se::01cbb121-34f5-4b4c-a4d8-2ded17e5a2d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8E8E"/>
    <a:srgbClr val="6928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4" autoAdjust="0"/>
    <p:restoredTop sz="74264" autoAdjust="0"/>
  </p:normalViewPr>
  <p:slideViewPr>
    <p:cSldViewPr snapToGrid="0" snapToObjects="1" showGuides="1">
      <p:cViewPr varScale="1">
        <p:scale>
          <a:sx n="108" d="100"/>
          <a:sy n="108" d="100"/>
        </p:scale>
        <p:origin x="1962" y="102"/>
      </p:cViewPr>
      <p:guideLst>
        <p:guide orient="horz" pos="1620"/>
        <p:guide pos="2880"/>
      </p:guideLst>
    </p:cSldViewPr>
  </p:slideViewPr>
  <p:notesTextViewPr>
    <p:cViewPr>
      <p:scale>
        <a:sx n="100" d="100"/>
        <a:sy n="100" d="100"/>
      </p:scale>
      <p:origin x="0" y="0"/>
    </p:cViewPr>
  </p:notesTextViewPr>
  <p:sorterViewPr>
    <p:cViewPr>
      <p:scale>
        <a:sx n="198" d="100"/>
        <a:sy n="198" d="100"/>
      </p:scale>
      <p:origin x="0" y="0"/>
    </p:cViewPr>
  </p:sorterViewPr>
  <p:notesViewPr>
    <p:cSldViewPr snapToGrid="0" snapToObjects="1" showGuides="1">
      <p:cViewPr varScale="1">
        <p:scale>
          <a:sx n="157" d="100"/>
          <a:sy n="157" d="100"/>
        </p:scale>
        <p:origin x="523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BF6860C-D9E1-0E43-BD5B-A88943D986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A2EEF2C6-D0E7-5147-A633-E4995EA5C3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583644-23C7-5E41-8E7C-E1F860ABFD6B}" type="datetimeFigureOut">
              <a:rPr lang="sv-SE" smtClean="0"/>
              <a:t>2024-02-28</a:t>
            </a:fld>
            <a:endParaRPr lang="sv-SE"/>
          </a:p>
        </p:txBody>
      </p:sp>
      <p:sp>
        <p:nvSpPr>
          <p:cNvPr id="4" name="Platshållare för sidfot 3">
            <a:extLst>
              <a:ext uri="{FF2B5EF4-FFF2-40B4-BE49-F238E27FC236}">
                <a16:creationId xmlns:a16="http://schemas.microsoft.com/office/drawing/2014/main" id="{4824F16E-16AB-2E4D-90F4-9B89461ACA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E6A9566-421D-F640-9EF9-5871BF7E29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786FD3-8EB4-5246-AECA-2F73DEAF17A4}" type="slidenum">
              <a:rPr lang="sv-SE" smtClean="0"/>
              <a:t>‹#›</a:t>
            </a:fld>
            <a:endParaRPr lang="sv-SE"/>
          </a:p>
        </p:txBody>
      </p:sp>
    </p:spTree>
    <p:extLst>
      <p:ext uri="{BB962C8B-B14F-4D97-AF65-F5344CB8AC3E}">
        <p14:creationId xmlns:p14="http://schemas.microsoft.com/office/powerpoint/2010/main" val="2141309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36E370-FBCD-BD4F-B7EA-895AD44CA849}" type="datetimeFigureOut">
              <a:rPr lang="sv-SE" smtClean="0"/>
              <a:t>2024-02-28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sv-SE"/>
              <a:t>Redigera format för bakgrundstext
Nivå två
Nivå tre
Nivå fyra
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0D094-F95C-3740-A37B-17005D23A530}" type="slidenum">
              <a:rPr lang="sv-SE" smtClean="0"/>
              <a:t>‹#›</a:t>
            </a:fld>
            <a:endParaRPr lang="sv-SE"/>
          </a:p>
        </p:txBody>
      </p:sp>
    </p:spTree>
    <p:extLst>
      <p:ext uri="{BB962C8B-B14F-4D97-AF65-F5344CB8AC3E}">
        <p14:creationId xmlns:p14="http://schemas.microsoft.com/office/powerpoint/2010/main" val="292814778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olverket.se/om-oss/publikationer-och-nyhetsbrev/prenumerera-pa-skolverkets-nyhetsbrev"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a:t>
            </a:fld>
            <a:endParaRPr lang="sv-SE"/>
          </a:p>
        </p:txBody>
      </p:sp>
    </p:spTree>
    <p:extLst>
      <p:ext uri="{BB962C8B-B14F-4D97-AF65-F5344CB8AC3E}">
        <p14:creationId xmlns:p14="http://schemas.microsoft.com/office/powerpoint/2010/main" val="868249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1" indent="0" algn="l" defTabSz="685800" rtl="0" eaLnBrk="1" fontAlgn="auto" latinLnBrk="0" hangingPunct="1">
              <a:lnSpc>
                <a:spcPct val="120000"/>
              </a:lnSpc>
              <a:spcBef>
                <a:spcPts val="0"/>
              </a:spcBef>
              <a:spcAft>
                <a:spcPts val="0"/>
              </a:spcAft>
              <a:buClrTx/>
              <a:buSzPct val="100000"/>
              <a:buFontTx/>
              <a:buNone/>
              <a:tabLst/>
              <a:defRPr/>
            </a:pPr>
            <a:r>
              <a:rPr lang="sv-SE" sz="1050" b="0" dirty="0"/>
              <a:t>Här ser vi  en översiktlig tidslinje för reformen.  Två remisser med ämnesplaner och andra dokument är redan genomförda. Det är riksdag och regering som beslutar om de gymnasiegemensamma ämnena. Det innebär att regeringen kan göra ändringar i det som Skolverket har föreslagit. </a:t>
            </a:r>
            <a:r>
              <a:rPr lang="sv-SE" dirty="0"/>
              <a:t>Riksdags- och regeringsbeslut förväntas i juli 2023 men det kan komma </a:t>
            </a:r>
            <a:r>
              <a:rPr lang="sv-SE"/>
              <a:t>senare.</a:t>
            </a:r>
            <a:endParaRPr lang="sv-SE" dirty="0"/>
          </a:p>
          <a:p>
            <a:pPr marL="0" marR="0" lvl="1" indent="0" algn="l" defTabSz="685800" rtl="0" eaLnBrk="1" fontAlgn="auto" latinLnBrk="0" hangingPunct="1">
              <a:lnSpc>
                <a:spcPct val="120000"/>
              </a:lnSpc>
              <a:spcBef>
                <a:spcPts val="0"/>
              </a:spcBef>
              <a:spcAft>
                <a:spcPts val="0"/>
              </a:spcAft>
              <a:buClrTx/>
              <a:buSzPct val="100000"/>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10</a:t>
            </a:fld>
            <a:endParaRPr lang="sv-SE"/>
          </a:p>
        </p:txBody>
      </p:sp>
    </p:spTree>
    <p:extLst>
      <p:ext uri="{BB962C8B-B14F-4D97-AF65-F5344CB8AC3E}">
        <p14:creationId xmlns:p14="http://schemas.microsoft.com/office/powerpoint/2010/main" val="141687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gn="l">
              <a:buNone/>
            </a:pPr>
            <a:r>
              <a:rPr lang="sv-SE" b="1" dirty="0"/>
              <a:t>Läs mer om ämnesbetygsreformen på Skolverkets webbplats: skolverket.se/</a:t>
            </a:r>
            <a:r>
              <a:rPr lang="sv-SE" b="1" dirty="0" err="1"/>
              <a:t>amnesbetygsreformen</a:t>
            </a:r>
            <a:r>
              <a:rPr lang="sv-SE" b="1" dirty="0"/>
              <a:t>.</a:t>
            </a:r>
            <a:endParaRPr lang="sv-SE" b="1" dirty="0">
              <a:solidFill>
                <a:schemeClr val="tx1"/>
              </a:solidFill>
              <a:latin typeface="+mn-lt"/>
            </a:endParaRPr>
          </a:p>
          <a:p>
            <a:pPr marL="171450" indent="-171450" algn="l">
              <a:buFont typeface="Arial" panose="020B0604020202020204" pitchFamily="34" charset="0"/>
              <a:buChar char="•"/>
            </a:pPr>
            <a:r>
              <a:rPr lang="sv-SE" dirty="0">
                <a:solidFill>
                  <a:schemeClr val="tx1"/>
                </a:solidFill>
                <a:latin typeface="+mn-lt"/>
              </a:rPr>
              <a:t>Ämnesplaner, programstrukturer och examensmål som är redovisade till regeringen</a:t>
            </a:r>
          </a:p>
          <a:p>
            <a:pPr marL="171450" indent="-171450" algn="l">
              <a:buFont typeface="Arial" panose="020B0604020202020204" pitchFamily="34" charset="0"/>
              <a:buChar char="•"/>
            </a:pPr>
            <a:r>
              <a:rPr lang="sv-SE" dirty="0">
                <a:solidFill>
                  <a:schemeClr val="tx1"/>
                </a:solidFill>
                <a:latin typeface="+mn-lt"/>
              </a:rPr>
              <a:t>Filmer och </a:t>
            </a:r>
            <a:r>
              <a:rPr lang="sv-SE" dirty="0" err="1">
                <a:solidFill>
                  <a:schemeClr val="tx1"/>
                </a:solidFill>
                <a:latin typeface="+mn-lt"/>
              </a:rPr>
              <a:t>poddar</a:t>
            </a:r>
            <a:r>
              <a:rPr lang="sv-SE" dirty="0">
                <a:solidFill>
                  <a:schemeClr val="tx1"/>
                </a:solidFill>
                <a:latin typeface="+mn-lt"/>
              </a:rPr>
              <a:t> om ämnesbetygsreformen</a:t>
            </a:r>
          </a:p>
          <a:p>
            <a:pPr marL="171450" indent="-171450" algn="l">
              <a:buFont typeface="Arial" panose="020B0604020202020204" pitchFamily="34" charset="0"/>
              <a:buChar char="•"/>
            </a:pPr>
            <a:r>
              <a:rPr lang="sv-SE" dirty="0">
                <a:solidFill>
                  <a:schemeClr val="tx1"/>
                </a:solidFill>
                <a:latin typeface="+mn-lt"/>
              </a:rPr>
              <a:t>Frågor och svar om ämnesbetyg</a:t>
            </a:r>
          </a:p>
          <a:p>
            <a:endParaRPr lang="sv-SE" dirty="0"/>
          </a:p>
          <a:p>
            <a:r>
              <a:rPr lang="sv-SE" b="1" dirty="0"/>
              <a:t>Prenumerera på Skolverkets nyhetsbrev</a:t>
            </a:r>
            <a:endParaRPr lang="sv-SE" dirty="0">
              <a:solidFill>
                <a:srgbClr val="262626"/>
              </a:solidFill>
              <a:latin typeface="+mn-lt"/>
            </a:endParaRPr>
          </a:p>
          <a:p>
            <a:pPr marL="171450" indent="-171450">
              <a:buFont typeface="Arial" panose="020B0604020202020204" pitchFamily="34" charset="0"/>
              <a:buChar char="•"/>
            </a:pPr>
            <a:r>
              <a:rPr lang="sv-SE" dirty="0">
                <a:solidFill>
                  <a:srgbClr val="262626"/>
                </a:solidFill>
                <a:latin typeface="+mn-lt"/>
              </a:rPr>
              <a:t>N</a:t>
            </a:r>
            <a:r>
              <a:rPr lang="sv-SE" b="0" i="0" dirty="0">
                <a:solidFill>
                  <a:srgbClr val="262626"/>
                </a:solidFill>
                <a:effectLst/>
                <a:latin typeface="+mn-lt"/>
              </a:rPr>
              <a:t>yhetsbrevet kommer i din mejlkorg en gång i veckan.</a:t>
            </a:r>
          </a:p>
          <a:p>
            <a:pPr marL="171450" indent="-171450">
              <a:buFont typeface="Arial" panose="020B0604020202020204" pitchFamily="34" charset="0"/>
              <a:buChar char="•"/>
            </a:pPr>
            <a:r>
              <a:rPr lang="sv-SE" dirty="0">
                <a:solidFill>
                  <a:srgbClr val="262626"/>
                </a:solidFill>
                <a:latin typeface="+mn-lt"/>
              </a:rPr>
              <a:t>Du får </a:t>
            </a:r>
            <a:r>
              <a:rPr lang="sv-SE" b="0" i="0" dirty="0">
                <a:solidFill>
                  <a:srgbClr val="262626"/>
                </a:solidFill>
                <a:effectLst/>
                <a:latin typeface="+mn-lt"/>
              </a:rPr>
              <a:t>den senaste informationen från Skolverket. Håll dig uppdaterad om kommande regeländringar, aktuellt stöd, statsbidrag och kompetensutveckling.</a:t>
            </a:r>
          </a:p>
          <a:p>
            <a:pPr marL="171450" indent="-171450">
              <a:buFont typeface="Arial" panose="020B0604020202020204" pitchFamily="34" charset="0"/>
              <a:buChar char="•"/>
            </a:pPr>
            <a:r>
              <a:rPr lang="sv-SE" dirty="0">
                <a:solidFill>
                  <a:srgbClr val="262626"/>
                </a:solidFill>
                <a:latin typeface="+mn-lt"/>
              </a:rPr>
              <a:t>Anmäl dig via: </a:t>
            </a:r>
            <a:r>
              <a:rPr lang="sv-SE" dirty="0">
                <a:solidFill>
                  <a:srgbClr val="262626"/>
                </a:solidFill>
                <a:latin typeface="+mn-lt"/>
                <a:hlinkClick r:id="rId3"/>
              </a:rPr>
              <a:t>https://www.skolverket.se/om-oss/publikationer-och-nyhetsbrev/prenumerera-pa-skolverkets-nyhetsbrev</a:t>
            </a:r>
            <a:r>
              <a:rPr lang="sv-SE" dirty="0">
                <a:solidFill>
                  <a:srgbClr val="262626"/>
                </a:solidFill>
                <a:latin typeface="+mn-lt"/>
              </a:rPr>
              <a:t> </a:t>
            </a:r>
          </a:p>
          <a:p>
            <a:endParaRPr lang="sv-SE" dirty="0"/>
          </a:p>
        </p:txBody>
      </p:sp>
      <p:sp>
        <p:nvSpPr>
          <p:cNvPr id="4" name="Platshållare för bildnummer 3"/>
          <p:cNvSpPr>
            <a:spLocks noGrp="1"/>
          </p:cNvSpPr>
          <p:nvPr>
            <p:ph type="sldNum" sz="quarter" idx="5"/>
          </p:nvPr>
        </p:nvSpPr>
        <p:spPr/>
        <p:txBody>
          <a:bodyPr/>
          <a:lstStyle/>
          <a:p>
            <a:fld id="{41164536-2FD8-4F48-BE6C-7339E294328D}" type="slidenum">
              <a:rPr lang="sv-SE" smtClean="0"/>
              <a:t>11</a:t>
            </a:fld>
            <a:endParaRPr lang="sv-SE"/>
          </a:p>
        </p:txBody>
      </p:sp>
    </p:spTree>
    <p:extLst>
      <p:ext uri="{BB962C8B-B14F-4D97-AF65-F5344CB8AC3E}">
        <p14:creationId xmlns:p14="http://schemas.microsoft.com/office/powerpoint/2010/main" val="3493188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latin typeface="+mn-lt"/>
              </a:rPr>
              <a:t>Ämnesbetyg </a:t>
            </a:r>
            <a:r>
              <a:rPr lang="sv-SE" sz="8000" i="1" dirty="0">
                <a:latin typeface="+mn-lt"/>
              </a:rPr>
              <a:t>ersätter kursbetyg  </a:t>
            </a:r>
            <a:endParaRPr lang="sv-SE" sz="7466" b="0" i="1" dirty="0">
              <a:latin typeface="+mn-lt"/>
              <a:ea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v-SE" sz="8000" b="0" strike="noStrike" dirty="0">
                <a:latin typeface="+mn-lt"/>
                <a:ea typeface="Times New Roman" panose="02020603050405020304" pitchFamily="18" charset="0"/>
              </a:rPr>
              <a:t>Ämnesbetygsreformen innebär att ämnesbetyg ersätter dagens kursbetyg inom gymnasieskolan, anpassade gymnasieskolan (tidigare gymnasiesärskolan), komvux på gymnasial nivå och komvux som anpassad utbildning på gymnasial nivå (tidigare komvux som särskild utbildning på gymnasial nivå).</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sz="9600" i="1"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sz="9600" i="1" dirty="0"/>
              <a:t>Nya och uppdaterade ämnesplaner, programstrukturer, programmål och examensmål</a:t>
            </a:r>
            <a:endParaRPr lang="sv-SE" sz="7466" b="0" i="1" dirty="0">
              <a:latin typeface="+mn-lt"/>
            </a:endParaRPr>
          </a:p>
          <a:p>
            <a:r>
              <a:rPr lang="sv-SE" sz="7466" b="0" i="0" dirty="0">
                <a:latin typeface="+mn-lt"/>
              </a:rPr>
              <a:t>I samband med övergången till ämnesbetyg tar Skolverket fram nya och uppdaterade ämnesplaner, programstrukturer, examensmål och programmål. Då förenklas också betygskriterierna i ämnesplanerna för att dessa ska</a:t>
            </a:r>
            <a:r>
              <a:rPr lang="sv-SE" sz="8000" b="0" i="0" strike="noStrike" dirty="0">
                <a:latin typeface="+mn-lt"/>
              </a:rPr>
              <a:t> bli ett bättre verktyg för lärarna vid betygsättning</a:t>
            </a:r>
            <a:r>
              <a:rPr lang="sv-SE" sz="7466" b="0" i="0" dirty="0">
                <a:latin typeface="+mn-lt"/>
              </a:rPr>
              <a:t>. Skolverket har även uppdaterat </a:t>
            </a:r>
            <a:r>
              <a:rPr lang="sv-SE" sz="9600" b="0" i="0" dirty="0">
                <a:solidFill>
                  <a:srgbClr val="262626"/>
                </a:solidFill>
                <a:effectLst/>
                <a:latin typeface="source sans pro" panose="020B0503030403020204" pitchFamily="34" charset="0"/>
              </a:rPr>
              <a:t>ämnesplaner, examensmål och programmål utifrån till exempel teknikutvecklingen och </a:t>
            </a:r>
            <a:r>
              <a:rPr lang="sv-SE" sz="7466" b="0" i="0" dirty="0">
                <a:latin typeface="+mn-lt"/>
              </a:rPr>
              <a:t>föreslagit en </a:t>
            </a:r>
            <a:r>
              <a:rPr lang="sv-SE" sz="9600" b="0" i="0" dirty="0">
                <a:solidFill>
                  <a:srgbClr val="262626"/>
                </a:solidFill>
                <a:effectLst/>
                <a:latin typeface="source sans pro" panose="020B0503030403020204" pitchFamily="34" charset="0"/>
              </a:rPr>
              <a:t>förstärkning av bildningsperspektivet och hållbar utveckling i dessa dokument.</a:t>
            </a:r>
            <a:endParaRPr lang="sv-SE" sz="9600" b="0" i="0" dirty="0">
              <a:latin typeface="+mn-lt"/>
            </a:endParaRPr>
          </a:p>
          <a:p>
            <a:pPr marL="0" indent="0">
              <a:buClrTx/>
              <a:buFont typeface="Arial" panose="020B0604020202020204" pitchFamily="34" charset="0"/>
              <a:buNone/>
            </a:pPr>
            <a:endParaRPr lang="sv-SE"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i="1" dirty="0">
                <a:latin typeface="+mn-lt"/>
              </a:rPr>
              <a:t>Ämnesbetygen gäller från 1 juli 2025</a:t>
            </a:r>
            <a:endParaRPr lang="sv-SE" i="1" dirty="0"/>
          </a:p>
          <a:p>
            <a:pPr marL="0" indent="0">
              <a:buClrTx/>
              <a:buFont typeface="Arial" panose="020B0604020202020204" pitchFamily="34" charset="0"/>
              <a:buNone/>
            </a:pPr>
            <a:r>
              <a:rPr lang="sv-SE" dirty="0"/>
              <a:t>Ämnesbetyg ska tillämpas från den 1 juli 2025. Elever som börjar sin utbildning tidigare läser enligt det nuvarande systemet med kursbetyg.</a:t>
            </a:r>
          </a:p>
          <a:p>
            <a:endParaRPr lang="sv-SE" b="0" dirty="0"/>
          </a:p>
          <a:p>
            <a:r>
              <a:rPr lang="sv-SE" b="0" dirty="0"/>
              <a:t>De första eleverna som kommer att få ämnesbetyg är alltså 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som börjar studera på </a:t>
            </a:r>
            <a:r>
              <a:rPr lang="sv-SE" dirty="0" err="1"/>
              <a:t>komvux</a:t>
            </a:r>
            <a:r>
              <a:rPr lang="sv-SE" dirty="0"/>
              <a:t> på gymnasial nivå eller </a:t>
            </a:r>
            <a:r>
              <a:rPr lang="sv-SE" dirty="0" err="1"/>
              <a:t>komvux</a:t>
            </a:r>
            <a:r>
              <a:rPr lang="sv-SE" dirty="0"/>
              <a:t> som anpassad utbildning på gymnasial nivå efter den 30 juni 2025. </a:t>
            </a:r>
          </a:p>
          <a:p>
            <a:pPr marL="171450" indent="-171450">
              <a:buClrTx/>
              <a:buFont typeface="Arial" panose="020B0604020202020204" pitchFamily="34" charset="0"/>
              <a:buChar char="•"/>
            </a:pPr>
            <a:r>
              <a:rPr lang="sv-SE" dirty="0"/>
              <a:t>som börjar sitt första år i gymnasieskolan eller anpassade gymnasieskolan läsåret 2025/2026</a:t>
            </a:r>
            <a:endParaRPr lang="sv-SE" b="1" dirty="0"/>
          </a:p>
          <a:p>
            <a:pPr marL="171450" indent="-171450">
              <a:buClrTx/>
              <a:buFont typeface="Arial" panose="020B0604020202020204" pitchFamily="34" charset="0"/>
              <a:buChar char="•"/>
            </a:pPr>
            <a:r>
              <a:rPr lang="sv-SE" dirty="0"/>
              <a:t>som påbörjar vidareutbildning i form av ett fjärde tekniskt år läsåret 2025/2026</a:t>
            </a:r>
          </a:p>
          <a:p>
            <a:pPr marL="171450" indent="-171450">
              <a:buClrTx/>
              <a:buFont typeface="Arial" panose="020B0604020202020204" pitchFamily="34" charset="0"/>
              <a:buChar char="•"/>
            </a:pPr>
            <a:endParaRPr lang="sv-SE" b="1" i="0" dirty="0">
              <a:solidFill>
                <a:srgbClr val="262626"/>
              </a:solidFill>
              <a:effectLst/>
              <a:latin typeface="source sans pro" panose="020B0503030403020204" pitchFamily="34" charset="0"/>
            </a:endParaRPr>
          </a:p>
          <a:p>
            <a:pPr marL="0" indent="0">
              <a:buClrTx/>
              <a:buFont typeface="Arial" panose="020B0604020202020204" pitchFamily="34" charset="0"/>
              <a:buNone/>
            </a:pPr>
            <a:r>
              <a:rPr lang="sv-SE" dirty="0"/>
              <a:t>Övergångsregler kommer att finnas fram till 30 juni 2030</a:t>
            </a:r>
          </a:p>
          <a:p>
            <a:endParaRPr lang="sv-SE" b="0"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1164536-2FD8-4F48-BE6C-7339E294328D}"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77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Syftet med ämnesbetygen är att: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Eleven </a:t>
            </a:r>
            <a:r>
              <a:rPr kumimoji="0" lang="en-US" sz="900" b="0" i="0" u="none" strike="noStrike" kern="1200" cap="none" spc="0" normalizeH="0" baseline="0" noProof="0" dirty="0">
                <a:ln>
                  <a:noFill/>
                </a:ln>
                <a:solidFill>
                  <a:prstClr val="black"/>
                </a:solidFill>
                <a:effectLst/>
                <a:uLnTx/>
                <a:uFillTx/>
                <a:latin typeface="+mn-lt"/>
                <a:ea typeface="+mn-ea"/>
                <a:cs typeface="+mn-cs"/>
              </a:rPr>
              <a:t>ska </a:t>
            </a:r>
            <a:r>
              <a:rPr kumimoji="0" lang="sv-SE" sz="900" b="0" i="0" u="none" strike="noStrike" kern="1200" cap="none" spc="0" normalizeH="0" baseline="0" noProof="0" dirty="0">
                <a:ln>
                  <a:noFill/>
                </a:ln>
                <a:solidFill>
                  <a:prstClr val="black"/>
                </a:solidFill>
                <a:effectLst/>
                <a:uLnTx/>
                <a:uFillTx/>
                <a:latin typeface="+mn-lt"/>
                <a:ea typeface="+mn-ea"/>
                <a:cs typeface="+mn-cs"/>
              </a:rPr>
              <a:t>få mer tid att utveckla kunskaper inom ett ämne innan det slutgiltiga betyget sätts.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Läraren ska ha möjlighet att undervisa mer långsiktigt utifrån en helhetssyn på ämnet. Bakgrunden till detta är att den nuvarande kursutformningen har kritiserats för att bidra till en onödig fragmentisering av kunskapsinnehållet och därmed också av elevers lärande (Prop. 2021/22:36 s. 68). Dessutom har lärare vittnat om att de upplever stress när de försöker hinna med allt innehåll i en kurs (SUO 2016:77 s. 772). Tanken är alltså att övergången till ämnesbetyg ska motverka dessa problem.</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Elevens slutliga betyg ska bättre spegla vad eleven kan i slutet av sina studier i ämnet.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sv-SE" dirty="0"/>
          </a:p>
        </p:txBody>
      </p:sp>
      <p:sp>
        <p:nvSpPr>
          <p:cNvPr id="4" name="Platshållare för bild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00D094-F95C-3740-A37B-17005D23A530}"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517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Det nya ämnesbetygen kommer att skilja sig från kursbetyg.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alibri" panose="020F0502020204030204"/>
                <a:ea typeface="+mn-ea"/>
                <a:cs typeface="+mn-cs"/>
              </a:rPr>
              <a:t>Ämnesbetyg: Så kommer de nya ämnesbetygen att fungera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Liksom idag har varje ämne har ett syfte, men nu är ämnena indelade i nivåer istället för i kurser. Antalet nivåer i ett ämne kan variera. I exemplet har ämnet tre nivåer. Varje nivå har ett centralt innehåll men betygskriterierna är nu gemensamma för hela ämnet.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I regel bygger det centrala innehållet på en högre nivå vidare på den tidigare nivåns innehåll. Det finns alltså en tydlig koppling mellan nivåerna.</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När betyg ska sättas på en nivå tillämpar läraren ämnets betygskriterier på den aktuella nivåns centrala innehåll.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1" i="0" u="none" strike="noStrike" kern="1200" cap="none" spc="0" normalizeH="0" baseline="0" noProof="0" dirty="0">
                <a:ln>
                  <a:noFill/>
                </a:ln>
                <a:solidFill>
                  <a:prstClr val="black"/>
                </a:solidFill>
                <a:effectLst/>
                <a:uLnTx/>
                <a:uFillTx/>
                <a:latin typeface="Calibri" panose="020F0502020204030204"/>
                <a:ea typeface="+mn-ea"/>
                <a:cs typeface="+mn-cs"/>
              </a:rPr>
              <a:t>Kursbetyg: Så fungerar dagens kursbetyg</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Idag har varje ämne ett syfte som står i ämnesplanen för ämnet. Vidare är ämnen indelade i kurser och varje kurs har både ett centralt innehåll (som beskriver vad kursen tar upp) och betygskriterier (som beskriver vad eleverna ska kunna för respektive betygssteg). Antalet kurser som finns inom varje ämne kan variera. Här ser vi ett exempel på ett ämne som har två kurser.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rPr>
              <a:t>Varje kurs har sina egna betygskriterier. Betyget som eleven får i en kurs är det slutliga betyget och kommer att stå med i elevens slutliga betygsdokument.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sv-SE"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Platshållare för bildnummer 3"/>
          <p:cNvSpPr>
            <a:spLocks noGrp="1"/>
          </p:cNvSpPr>
          <p:nvPr>
            <p:ph type="sldNum" sz="quarter" idx="5"/>
          </p:nvPr>
        </p:nvSpPr>
        <p:spPr/>
        <p:txBody>
          <a:bodyPr/>
          <a:lstStyle/>
          <a:p>
            <a:fld id="{9600D094-F95C-3740-A37B-17005D23A530}" type="slidenum">
              <a:rPr lang="sv-SE" smtClean="0"/>
              <a:t>4</a:t>
            </a:fld>
            <a:endParaRPr lang="sv-SE"/>
          </a:p>
        </p:txBody>
      </p:sp>
    </p:spTree>
    <p:extLst>
      <p:ext uri="{BB962C8B-B14F-4D97-AF65-F5344CB8AC3E}">
        <p14:creationId xmlns:p14="http://schemas.microsoft.com/office/powerpoint/2010/main" val="173216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följer konkreta exempel på betygsättning med ämnesbetyg. Detta är ett exempel med tre nivåer där läraren sätter ett godkänt betyg på varje nivå.</a:t>
            </a:r>
          </a:p>
          <a:p>
            <a:endParaRPr lang="sv-SE" dirty="0"/>
          </a:p>
          <a:p>
            <a:r>
              <a:rPr lang="sv-SE" dirty="0"/>
              <a:t>När eleven Sarah läst nivå 1 i ämnet sätter läraren betyg utifrån de kunskaper som Sarah har uppvisat för aktuell nivå. Ämnets betygskriterier ställs i relation till det centrala innehållet för nivå ett. I det här exemplet får Sarah betyget C.</a:t>
            </a:r>
          </a:p>
          <a:p>
            <a:endParaRPr lang="sv-SE" dirty="0"/>
          </a:p>
          <a:p>
            <a:r>
              <a:rPr lang="sv-SE" dirty="0"/>
              <a:t>När hon har läst nivå 2 sätter läraren betyg utifrån de kunskaper Sarah har uppvisat under nivå två. I exemplet sätter läraren betyget B. Sarahs betyg för nivå två ersätter nu betyget för nivå ett. Hon har alltså betyget B i ämnet nu.</a:t>
            </a:r>
          </a:p>
          <a:p>
            <a:endParaRPr lang="sv-SE" dirty="0"/>
          </a:p>
          <a:p>
            <a:r>
              <a:rPr lang="sv-SE" dirty="0"/>
              <a:t>När Sarah har läst nivå 3 sätter läraren betyg på samma sätt. I exemplet sätter läraren denna gång betyget A. Betyget för nivå tre ersätter nu betyget för nivå två. Eftersom nivå tre är den högsta nivån Sarah läser i det här ämnet blir betyget A hennes slutliga betyg.</a:t>
            </a:r>
          </a:p>
          <a:p>
            <a:endParaRPr lang="sv-SE" dirty="0"/>
          </a:p>
          <a:p>
            <a:r>
              <a:rPr lang="sv-SE" dirty="0"/>
              <a:t>Alltså, betyget på en högre nivå ersätter betyget på föregående nivå. Notera att läraren aldrig gör en sammanvägning av betyg satta på flera nivåer.</a:t>
            </a:r>
          </a:p>
          <a:p>
            <a:endParaRPr lang="sv-SE" b="1"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5</a:t>
            </a:fld>
            <a:endParaRPr lang="sv-SE"/>
          </a:p>
        </p:txBody>
      </p:sp>
    </p:spTree>
    <p:extLst>
      <p:ext uri="{BB962C8B-B14F-4D97-AF65-F5344CB8AC3E}">
        <p14:creationId xmlns:p14="http://schemas.microsoft.com/office/powerpoint/2010/main" val="70497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sätter läraren det godkända betyget E på första nivån. </a:t>
            </a:r>
          </a:p>
          <a:p>
            <a:endParaRPr lang="sv-SE" dirty="0"/>
          </a:p>
          <a:p>
            <a:r>
              <a:rPr lang="sv-SE" dirty="0"/>
              <a:t>På nivå 2 når Axel inte upp till ett godkänt betyg och hans lärare sätter betyget F. Detta betyg ersätter nu det föregående betyget och Axel  har betyget F i ämnet efter nivå 2.</a:t>
            </a:r>
          </a:p>
          <a:p>
            <a:endParaRPr lang="sv-SE" dirty="0"/>
          </a:p>
          <a:p>
            <a:r>
              <a:rPr lang="sv-SE" dirty="0"/>
              <a:t>På nivå tre lyckas Axel bättre och hans lärare sätter ett E. Betyget E ersätter Axels F och blir hans slutliga betyg.</a:t>
            </a:r>
          </a:p>
          <a:p>
            <a:endParaRPr lang="sv-SE" dirty="0"/>
          </a:p>
          <a:p>
            <a:r>
              <a:rPr lang="sv-SE" dirty="0"/>
              <a:t>Betygsättningen fungerar alltså på precis samma sätt i detta exempel som i det föregående exemplet.</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6</a:t>
            </a:fld>
            <a:endParaRPr lang="sv-SE"/>
          </a:p>
        </p:txBody>
      </p:sp>
    </p:spTree>
    <p:extLst>
      <p:ext uri="{BB962C8B-B14F-4D97-AF65-F5344CB8AC3E}">
        <p14:creationId xmlns:p14="http://schemas.microsoft.com/office/powerpoint/2010/main" val="187267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sätter läraren det godkända betyget E på första nivån och sedan D på den andra nivån. </a:t>
            </a:r>
          </a:p>
          <a:p>
            <a:endParaRPr lang="sv-SE" dirty="0"/>
          </a:p>
          <a:p>
            <a:r>
              <a:rPr lang="sv-SE" dirty="0"/>
              <a:t>På den tredje nivån når inte eleven Katja upp till ett godkänt betyg. Läraren sätter betyget F som ersätter betyget D från nivå 2 och blir det slutliga betyget.  Nu skrivs däremot både betyget F och det tidigare godkända betyget D in i Katjas slutliga betygsdokument. </a:t>
            </a:r>
          </a:p>
          <a:p>
            <a:endParaRPr lang="sv-SE" dirty="0"/>
          </a:p>
          <a:p>
            <a:r>
              <a:rPr lang="sv-SE" dirty="0"/>
              <a:t>När en elev får betyget F på sista nivån är alltså regeln att betyget från den närmast underliggande godkända nivån också skrivs i det slutliga betygsdokumentet. Katja går ut gymnasiet med D i nivå 2 och väljer kanske senare att komplettera med nivå 3 på komvux.  </a:t>
            </a:r>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7</a:t>
            </a:fld>
            <a:endParaRPr lang="sv-SE"/>
          </a:p>
        </p:txBody>
      </p:sp>
    </p:spTree>
    <p:extLst>
      <p:ext uri="{BB962C8B-B14F-4D97-AF65-F5344CB8AC3E}">
        <p14:creationId xmlns:p14="http://schemas.microsoft.com/office/powerpoint/2010/main" val="25532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Aft>
                <a:spcPts val="800"/>
              </a:spcAft>
            </a:pPr>
            <a:r>
              <a:rPr lang="sv-SE" sz="1800" dirty="0">
                <a:effectLst/>
                <a:latin typeface="Times New Roman" panose="02020603050405020304" pitchFamily="18" charset="0"/>
                <a:ea typeface="Times New Roman" panose="02020603050405020304" pitchFamily="18" charset="0"/>
                <a:cs typeface="Times New Roman" panose="02020603050405020304" pitchFamily="18" charset="0"/>
              </a:rPr>
              <a:t>Ämnesbetygsreformen kommer också att påverka lärares lärarlegitimationer och behörigheter. Befintliga legitimationer kommer att behöva uppdateras för många lärare. Skolverket kommer löpande att informera om hur lärarlegitimationer och behörigheter kommer att påverkas. Berörda lärare kommer under 2024 att bli kontaktade av Skolverket. </a:t>
            </a:r>
          </a:p>
          <a:p>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8</a:t>
            </a:fld>
            <a:endParaRPr lang="sv-SE"/>
          </a:p>
        </p:txBody>
      </p:sp>
    </p:spTree>
    <p:extLst>
      <p:ext uri="{BB962C8B-B14F-4D97-AF65-F5344CB8AC3E}">
        <p14:creationId xmlns:p14="http://schemas.microsoft.com/office/powerpoint/2010/main" val="264884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Redan nu finns informationsmaterial på Skolverkets webbplats (se bild 11).</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För att lärare ska kunna sätta sig in i hur ämnesbetyg fungerar kommer med start under hösten 2024 digitalt material för lärare att arbeta med framför allt under VT- 2025.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685800" rtl="0" eaLnBrk="1" fontAlgn="auto" latinLnBrk="0" hangingPunct="1">
              <a:lnSpc>
                <a:spcPct val="100000"/>
              </a:lnSpc>
              <a:spcBef>
                <a:spcPts val="0"/>
              </a:spcBef>
              <a:spcAft>
                <a:spcPts val="0"/>
              </a:spcAft>
              <a:buClrTx/>
              <a:buSzTx/>
              <a:buFontTx/>
              <a:buNone/>
              <a:tabLst/>
              <a:defRPr/>
            </a:pPr>
            <a:r>
              <a:rPr lang="sv-SE" dirty="0"/>
              <a:t>Materialet består av webbinarier, texter, filmer och diskussionsfrågor och bygger </a:t>
            </a:r>
            <a:r>
              <a:rPr lang="sv-SE"/>
              <a:t>på kollegialt </a:t>
            </a:r>
            <a:r>
              <a:rPr lang="sv-SE" dirty="0"/>
              <a:t>arbete både mellan kollegor som arbetar med samma elever och mellan ämneskollegor. </a:t>
            </a:r>
          </a:p>
          <a:p>
            <a:pPr marL="0" marR="0" lvl="0" indent="0" algn="l" defTabSz="6858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9600D094-F95C-3740-A37B-17005D23A530}" type="slidenum">
              <a:rPr lang="sv-SE" smtClean="0"/>
              <a:t>9</a:t>
            </a:fld>
            <a:endParaRPr lang="sv-SE"/>
          </a:p>
        </p:txBody>
      </p:sp>
    </p:spTree>
    <p:extLst>
      <p:ext uri="{BB962C8B-B14F-4D97-AF65-F5344CB8AC3E}">
        <p14:creationId xmlns:p14="http://schemas.microsoft.com/office/powerpoint/2010/main" val="3670845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pic>
        <p:nvPicPr>
          <p:cNvPr id="23" name="Bild 22">
            <a:extLst>
              <a:ext uri="{FF2B5EF4-FFF2-40B4-BE49-F238E27FC236}">
                <a16:creationId xmlns:a16="http://schemas.microsoft.com/office/drawing/2014/main" id="{E5A504C0-428A-1044-84F4-9D22B7BB0368}"/>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a:stretch/>
        </p:blipFill>
        <p:spPr>
          <a:xfrm>
            <a:off x="-1" y="0"/>
            <a:ext cx="9144001" cy="5143016"/>
          </a:xfrm>
          <a:prstGeom prst="rect">
            <a:avLst/>
          </a:prstGeom>
        </p:spPr>
      </p:pic>
      <p:sp>
        <p:nvSpPr>
          <p:cNvPr id="2" name="Title 1"/>
          <p:cNvSpPr>
            <a:spLocks noGrp="1"/>
          </p:cNvSpPr>
          <p:nvPr>
            <p:ph type="ctrTitle" hasCustomPrompt="1"/>
          </p:nvPr>
        </p:nvSpPr>
        <p:spPr>
          <a:xfrm>
            <a:off x="1143000" y="1764000"/>
            <a:ext cx="6858000" cy="1479943"/>
          </a:xfrm>
        </p:spPr>
        <p:txBody>
          <a:bodyPr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Här skriver du din</a:t>
            </a:r>
            <a:br>
              <a:rPr lang="sv-SE" dirty="0"/>
            </a:br>
            <a:r>
              <a:rPr lang="sv-SE" dirty="0"/>
              <a:t>tvåradiga rubrik</a:t>
            </a:r>
            <a:endParaRPr lang="en-US" dirty="0"/>
          </a:p>
        </p:txBody>
      </p:sp>
      <p:pic>
        <p:nvPicPr>
          <p:cNvPr id="18" name="Bild 17">
            <a:extLst>
              <a:ext uri="{FF2B5EF4-FFF2-40B4-BE49-F238E27FC236}">
                <a16:creationId xmlns:a16="http://schemas.microsoft.com/office/drawing/2014/main" id="{72582392-19E9-3A45-A6C1-290842073DB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679371" y="4572000"/>
            <a:ext cx="1785258" cy="357051"/>
          </a:xfrm>
          <a:prstGeom prst="rect">
            <a:avLst/>
          </a:prstGeom>
        </p:spPr>
      </p:pic>
    </p:spTree>
    <p:extLst>
      <p:ext uri="{BB962C8B-B14F-4D97-AF65-F5344CB8AC3E}">
        <p14:creationId xmlns:p14="http://schemas.microsoft.com/office/powerpoint/2010/main" val="2727444570"/>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16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och diagram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diagram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5" name="Platshållare för diagram 4">
            <a:extLst>
              <a:ext uri="{FF2B5EF4-FFF2-40B4-BE49-F238E27FC236}">
                <a16:creationId xmlns:a16="http://schemas.microsoft.com/office/drawing/2014/main" id="{581800F1-247E-0C41-A2DC-FBC77FA52400}"/>
              </a:ext>
            </a:extLst>
          </p:cNvPr>
          <p:cNvSpPr>
            <a:spLocks noGrp="1"/>
          </p:cNvSpPr>
          <p:nvPr>
            <p:ph type="chart" sz="quarter" idx="10"/>
          </p:nvPr>
        </p:nvSpPr>
        <p:spPr>
          <a:xfrm>
            <a:off x="5829300" y="468313"/>
            <a:ext cx="2944813" cy="4062412"/>
          </a:xfrm>
        </p:spPr>
        <p:txBody>
          <a:bodyPr/>
          <a:lstStyle/>
          <a:p>
            <a:r>
              <a:rPr lang="sv-SE"/>
              <a:t>Klicka på ikonen för att lägga till ett diagram</a:t>
            </a:r>
            <a:endParaRPr lang="sv-SE" dirty="0"/>
          </a:p>
        </p:txBody>
      </p:sp>
      <p:cxnSp>
        <p:nvCxnSpPr>
          <p:cNvPr id="13" name="Rak 12">
            <a:extLst>
              <a:ext uri="{FF2B5EF4-FFF2-40B4-BE49-F238E27FC236}">
                <a16:creationId xmlns:a16="http://schemas.microsoft.com/office/drawing/2014/main" id="{1EA60F9A-E310-D449-9EC2-F04A56332A82}"/>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54F084D9-DE28-4742-8AB3-33BA2D53264F}"/>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B44186E4-3605-244A-80D0-A90E093C1EF2}"/>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EAD3BF5C-594B-8A47-84B7-4EEA62DEB62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31805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ast foto">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0AD6EE2D-E686-AC42-AFD5-BC84608F62C5}"/>
              </a:ext>
            </a:extLst>
          </p:cNvPr>
          <p:cNvSpPr>
            <a:spLocks noGrp="1"/>
          </p:cNvSpPr>
          <p:nvPr>
            <p:ph type="pic" sz="quarter" idx="10"/>
          </p:nvPr>
        </p:nvSpPr>
        <p:spPr>
          <a:xfrm>
            <a:off x="0" y="0"/>
            <a:ext cx="9144000" cy="4751388"/>
          </a:xfrm>
        </p:spPr>
        <p:txBody>
          <a:bodyPr/>
          <a:lstStyle/>
          <a:p>
            <a:r>
              <a:rPr lang="sv-SE"/>
              <a:t>Klicka på ikonen för att lägga till en bild</a:t>
            </a:r>
          </a:p>
        </p:txBody>
      </p:sp>
      <p:cxnSp>
        <p:nvCxnSpPr>
          <p:cNvPr id="13" name="Rak 12">
            <a:extLst>
              <a:ext uri="{FF2B5EF4-FFF2-40B4-BE49-F238E27FC236}">
                <a16:creationId xmlns:a16="http://schemas.microsoft.com/office/drawing/2014/main" id="{7BA7270F-CCEE-3D4D-89F4-B38712D6F5A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80CF881C-E302-F34F-9C36-9C007FEBE06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DD06647E-2A06-9D4A-8B3F-F379238BDF44}"/>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 6">
            <a:extLst>
              <a:ext uri="{FF2B5EF4-FFF2-40B4-BE49-F238E27FC236}">
                <a16:creationId xmlns:a16="http://schemas.microsoft.com/office/drawing/2014/main" id="{B1C7DD35-8ECB-A74E-95B0-F3E143074C5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29061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webbsida">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b="7603"/>
          <a:stretch/>
        </p:blipFill>
        <p:spPr>
          <a:xfrm>
            <a:off x="-1" y="1"/>
            <a:ext cx="9144001" cy="4752000"/>
          </a:xfrm>
          <a:prstGeom prst="rect">
            <a:avLst/>
          </a:prstGeom>
        </p:spPr>
      </p:pic>
      <p:cxnSp>
        <p:nvCxnSpPr>
          <p:cNvPr id="11" name="Rak 10">
            <a:extLst>
              <a:ext uri="{FF2B5EF4-FFF2-40B4-BE49-F238E27FC236}">
                <a16:creationId xmlns:a16="http://schemas.microsoft.com/office/drawing/2014/main" id="{CDC99A88-AC7F-7646-A5BC-14E7D31DF4EF}"/>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7A827882-FBCE-E440-9ACB-D46F0BF6BF79}"/>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A09B1117-7E5F-5749-8D6E-FCF82E5CA2C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69FBE1AE-859E-9941-8E96-AC1106DB63E7}"/>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873364" y="4874934"/>
            <a:ext cx="792000" cy="172173"/>
          </a:xfrm>
          <a:prstGeom prst="rect">
            <a:avLst/>
          </a:prstGeom>
        </p:spPr>
      </p:pic>
      <p:sp>
        <p:nvSpPr>
          <p:cNvPr id="9" name="Platshållare för text 7">
            <a:extLst>
              <a:ext uri="{FF2B5EF4-FFF2-40B4-BE49-F238E27FC236}">
                <a16:creationId xmlns:a16="http://schemas.microsoft.com/office/drawing/2014/main" id="{D8C609E1-28B2-034A-A38F-57D6FF6EC227}"/>
              </a:ext>
            </a:extLst>
          </p:cNvPr>
          <p:cNvSpPr>
            <a:spLocks noGrp="1"/>
          </p:cNvSpPr>
          <p:nvPr>
            <p:ph type="body" sz="quarter" idx="10" hasCustomPrompt="1"/>
          </p:nvPr>
        </p:nvSpPr>
        <p:spPr>
          <a:xfrm>
            <a:off x="2150749" y="2083182"/>
            <a:ext cx="4842503" cy="567794"/>
          </a:xfrm>
          <a:prstGeom prst="roundRect">
            <a:avLst>
              <a:gd name="adj" fmla="val 33829"/>
            </a:avLst>
          </a:prstGeom>
          <a:solidFill>
            <a:schemeClr val="accent1"/>
          </a:solidFill>
        </p:spPr>
        <p:txBody>
          <a:bodyPr wrap="none" lIns="180000" tIns="125999" rIns="180000" bIns="61200" anchor="ctr" anchorCtr="0">
            <a:spAutoFit/>
          </a:bodyPr>
          <a:lstStyle>
            <a:lvl1pPr marL="0" indent="0" algn="ctr">
              <a:spcBef>
                <a:spcPts val="600"/>
              </a:spcBef>
              <a:buNone/>
              <a:defRPr sz="2600" b="1" spc="20" baseline="0">
                <a:solidFill>
                  <a:schemeClr val="bg1"/>
                </a:solidFill>
              </a:defRPr>
            </a:lvl1pPr>
          </a:lstStyle>
          <a:p>
            <a:r>
              <a:rPr lang="sv-SE" dirty="0" err="1"/>
              <a:t>larportalen.skolverket.se</a:t>
            </a:r>
            <a:r>
              <a:rPr lang="sv-SE"/>
              <a:t>  &gt;</a:t>
            </a:r>
            <a:endParaRPr lang="sv-SE" dirty="0"/>
          </a:p>
        </p:txBody>
      </p:sp>
    </p:spTree>
    <p:extLst>
      <p:ext uri="{BB962C8B-B14F-4D97-AF65-F5344CB8AC3E}">
        <p14:creationId xmlns:p14="http://schemas.microsoft.com/office/powerpoint/2010/main" val="226081969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cka till!">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BF66BA5A-D573-4D43-B894-E3EB4F4F6779}"/>
              </a:ext>
            </a:extLst>
          </p:cNvPr>
          <p:cNvSpPr>
            <a:spLocks noGrp="1"/>
          </p:cNvSpPr>
          <p:nvPr>
            <p:ph type="ctrTitle" hasCustomPrompt="1"/>
          </p:nvPr>
        </p:nvSpPr>
        <p:spPr>
          <a:xfrm>
            <a:off x="2599081" y="2087217"/>
            <a:ext cx="3945835" cy="675861"/>
          </a:xfrm>
        </p:spPr>
        <p:txBody>
          <a:bodyPr tIns="36000" anchor="ctr" anchorCtr="0">
            <a:noAutofit/>
          </a:bodyPr>
          <a:lstStyle>
            <a:lvl1pPr algn="ctr">
              <a:lnSpc>
                <a:spcPts val="5760"/>
              </a:lnSpc>
              <a:defRPr sz="4800" b="1" i="0">
                <a:solidFill>
                  <a:srgbClr val="692859"/>
                </a:solidFill>
                <a:latin typeface="Arial" panose="020B0604020202020204" pitchFamily="34" charset="0"/>
                <a:cs typeface="Arial" panose="020B0604020202020204" pitchFamily="34" charset="0"/>
              </a:defRPr>
            </a:lvl1pPr>
          </a:lstStyle>
          <a:p>
            <a:r>
              <a:rPr lang="sv-SE" dirty="0"/>
              <a:t>Lycka till!</a:t>
            </a:r>
            <a:endParaRPr lang="en-US" dirty="0"/>
          </a:p>
        </p:txBody>
      </p:sp>
      <p:cxnSp>
        <p:nvCxnSpPr>
          <p:cNvPr id="11" name="Rak 10">
            <a:extLst>
              <a:ext uri="{FF2B5EF4-FFF2-40B4-BE49-F238E27FC236}">
                <a16:creationId xmlns:a16="http://schemas.microsoft.com/office/drawing/2014/main" id="{CCD9F12B-CBE0-8945-B16D-93FB20135CF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4A298216-13FC-284B-B207-A3B57D120057}"/>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4" name="Rak 13">
            <a:extLst>
              <a:ext uri="{FF2B5EF4-FFF2-40B4-BE49-F238E27FC236}">
                <a16:creationId xmlns:a16="http://schemas.microsoft.com/office/drawing/2014/main" id="{1BA8CEB2-6F7C-334C-B67F-DE1599119E0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E9C743CF-A3D3-C54A-B29F-C00BCDF5060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36656318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ast logotyp">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D791082-3D1D-2F4B-A02B-091FA1C51473}"/>
              </a:ext>
            </a:extLst>
          </p:cNvPr>
          <p:cNvSpPr/>
          <p:nvPr userDrawn="1"/>
        </p:nvSpPr>
        <p:spPr>
          <a:xfrm>
            <a:off x="0" y="0"/>
            <a:ext cx="9144000" cy="5143500"/>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 3">
            <a:extLst>
              <a:ext uri="{FF2B5EF4-FFF2-40B4-BE49-F238E27FC236}">
                <a16:creationId xmlns:a16="http://schemas.microsoft.com/office/drawing/2014/main" id="{5B18B57D-5701-364F-98ED-9299F9735D0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21998" y="2160000"/>
            <a:ext cx="4500000" cy="900000"/>
          </a:xfrm>
          <a:prstGeom prst="rect">
            <a:avLst/>
          </a:prstGeom>
        </p:spPr>
      </p:pic>
    </p:spTree>
    <p:extLst>
      <p:ext uri="{BB962C8B-B14F-4D97-AF65-F5344CB8AC3E}">
        <p14:creationId xmlns:p14="http://schemas.microsoft.com/office/powerpoint/2010/main" val="16232234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ast logotyp och url">
    <p:spTree>
      <p:nvGrpSpPr>
        <p:cNvPr id="1" name=""/>
        <p:cNvGrpSpPr/>
        <p:nvPr/>
      </p:nvGrpSpPr>
      <p:grpSpPr>
        <a:xfrm>
          <a:off x="0" y="0"/>
          <a:ext cx="0" cy="0"/>
          <a:chOff x="0" y="0"/>
          <a:chExt cx="0" cy="0"/>
        </a:xfrm>
      </p:grpSpPr>
      <p:pic>
        <p:nvPicPr>
          <p:cNvPr id="5" name="Bild 4">
            <a:extLst>
              <a:ext uri="{FF2B5EF4-FFF2-40B4-BE49-F238E27FC236}">
                <a16:creationId xmlns:a16="http://schemas.microsoft.com/office/drawing/2014/main" id="{887B098C-A568-B741-BD2B-631619CF8BE0}"/>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b="7603"/>
          <a:stretch/>
        </p:blipFill>
        <p:spPr>
          <a:xfrm>
            <a:off x="-1" y="1"/>
            <a:ext cx="9144001" cy="4752000"/>
          </a:xfrm>
          <a:prstGeom prst="rect">
            <a:avLst/>
          </a:prstGeom>
        </p:spPr>
      </p:pic>
      <p:pic>
        <p:nvPicPr>
          <p:cNvPr id="6" name="Bild 5">
            <a:extLst>
              <a:ext uri="{FF2B5EF4-FFF2-40B4-BE49-F238E27FC236}">
                <a16:creationId xmlns:a16="http://schemas.microsoft.com/office/drawing/2014/main" id="{ED923373-E272-2A4D-B024-C0A6FBF28F14}"/>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2322000" y="2034105"/>
            <a:ext cx="4500000" cy="900000"/>
          </a:xfrm>
          <a:prstGeom prst="rect">
            <a:avLst/>
          </a:prstGeom>
        </p:spPr>
      </p:pic>
      <p:sp>
        <p:nvSpPr>
          <p:cNvPr id="3" name="Rektangel 2">
            <a:extLst>
              <a:ext uri="{FF2B5EF4-FFF2-40B4-BE49-F238E27FC236}">
                <a16:creationId xmlns:a16="http://schemas.microsoft.com/office/drawing/2014/main" id="{D5B01659-973C-C343-92C1-E1FC6809AE88}"/>
              </a:ext>
            </a:extLst>
          </p:cNvPr>
          <p:cNvSpPr/>
          <p:nvPr userDrawn="1"/>
        </p:nvSpPr>
        <p:spPr>
          <a:xfrm>
            <a:off x="0" y="4752001"/>
            <a:ext cx="9144000" cy="391499"/>
          </a:xfrm>
          <a:prstGeom prst="rect">
            <a:avLst/>
          </a:prstGeom>
          <a:solidFill>
            <a:srgbClr val="692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textruta 6">
            <a:extLst>
              <a:ext uri="{FF2B5EF4-FFF2-40B4-BE49-F238E27FC236}">
                <a16:creationId xmlns:a16="http://schemas.microsoft.com/office/drawing/2014/main" id="{DA7749A0-8A76-124A-BECC-BB715812F8F7}"/>
              </a:ext>
            </a:extLst>
          </p:cNvPr>
          <p:cNvSpPr txBox="1"/>
          <p:nvPr userDrawn="1"/>
        </p:nvSpPr>
        <p:spPr>
          <a:xfrm>
            <a:off x="3493601" y="4786196"/>
            <a:ext cx="2191581" cy="338554"/>
          </a:xfrm>
          <a:prstGeom prst="rect">
            <a:avLst/>
          </a:prstGeom>
          <a:noFill/>
        </p:spPr>
        <p:txBody>
          <a:bodyPr wrap="square" rtlCol="0">
            <a:spAutoFit/>
          </a:bodyPr>
          <a:lstStyle/>
          <a:p>
            <a:pPr algn="ctr"/>
            <a:r>
              <a:rPr lang="sv-SE" sz="1600" b="1" i="0" dirty="0">
                <a:solidFill>
                  <a:schemeClr val="bg1"/>
                </a:solidFill>
                <a:latin typeface="Arial" panose="020B0604020202020204" pitchFamily="34" charset="0"/>
                <a:cs typeface="Arial" panose="020B0604020202020204" pitchFamily="34" charset="0"/>
              </a:rPr>
              <a:t>www.skolverket.se</a:t>
            </a:r>
          </a:p>
        </p:txBody>
      </p:sp>
    </p:spTree>
    <p:extLst>
      <p:ext uri="{BB962C8B-B14F-4D97-AF65-F5344CB8AC3E}">
        <p14:creationId xmlns:p14="http://schemas.microsoft.com/office/powerpoint/2010/main" val="61478332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rt text">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05409978-B5DC-7D41-BD5B-1679928C64FC}"/>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b="7603"/>
          <a:stretch/>
        </p:blipFill>
        <p:spPr>
          <a:xfrm>
            <a:off x="-1" y="1"/>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1692000" y="1685139"/>
            <a:ext cx="5760000" cy="1413822"/>
          </a:xfrm>
          <a:solidFill>
            <a:schemeClr val="bg1"/>
          </a:solidFill>
        </p:spPr>
        <p:txBody>
          <a:bodyPr vert="horz" lIns="360000" tIns="360000" rIns="360000" bIns="360000" anchor="ctr" anchorCtr="0">
            <a:spAutoFit/>
          </a:bodyPr>
          <a:lstStyle>
            <a:lvl1pPr algn="ctr">
              <a:lnSpc>
                <a:spcPts val="2800"/>
              </a:lnSpc>
              <a:defRPr sz="2000" b="1" i="0">
                <a:solidFill>
                  <a:srgbClr val="692859"/>
                </a:solidFill>
                <a:latin typeface="Arial" panose="020B0604020202020204" pitchFamily="34" charset="0"/>
                <a:cs typeface="Arial" panose="020B0604020202020204" pitchFamily="34" charset="0"/>
              </a:defRPr>
            </a:lvl1pPr>
          </a:lstStyle>
          <a:p>
            <a:r>
              <a:rPr lang="sv-SE" dirty="0"/>
              <a:t>Plats för en kortare text, exempelvis en ingress eller en kortare faktatext.</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 10">
            <a:extLst>
              <a:ext uri="{FF2B5EF4-FFF2-40B4-BE49-F238E27FC236}">
                <a16:creationId xmlns:a16="http://schemas.microsoft.com/office/drawing/2014/main" id="{B6DFB464-5F58-8446-976B-4746592812AA}"/>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111145970"/>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korativ sida">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C01091D3-4D60-EB46-97FE-65D73D14CF1A}"/>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r="237" b="7603"/>
          <a:stretch/>
        </p:blipFill>
        <p:spPr>
          <a:xfrm>
            <a:off x="-1" y="0"/>
            <a:ext cx="9144001" cy="4752000"/>
          </a:xfrm>
          <a:prstGeom prst="rect">
            <a:avLst/>
          </a:prstGeom>
        </p:spPr>
      </p:pic>
      <p:sp>
        <p:nvSpPr>
          <p:cNvPr id="9" name="Title 1">
            <a:extLst>
              <a:ext uri="{FF2B5EF4-FFF2-40B4-BE49-F238E27FC236}">
                <a16:creationId xmlns:a16="http://schemas.microsoft.com/office/drawing/2014/main" id="{E4FFDDAD-3400-C84D-B888-D26B47662472}"/>
              </a:ext>
            </a:extLst>
          </p:cNvPr>
          <p:cNvSpPr>
            <a:spLocks noGrp="1"/>
          </p:cNvSpPr>
          <p:nvPr>
            <p:ph type="title" hasCustomPrompt="1"/>
          </p:nvPr>
        </p:nvSpPr>
        <p:spPr>
          <a:xfrm>
            <a:off x="2285999" y="1644900"/>
            <a:ext cx="4572000" cy="1512000"/>
          </a:xfrm>
          <a:solidFill>
            <a:schemeClr val="bg1"/>
          </a:solidFill>
        </p:spPr>
        <p:txBody>
          <a:bodyPr vert="horz" wrap="square" lIns="144000" tIns="360000" rIns="144000" bIns="360000" anchor="ctr" anchorCtr="0">
            <a:spAutoFit/>
          </a:bodyPr>
          <a:lstStyle>
            <a:lvl1pPr algn="ctr">
              <a:lnSpc>
                <a:spcPts val="3000"/>
              </a:lnSpc>
              <a:defRPr sz="2500" b="1" i="0">
                <a:solidFill>
                  <a:srgbClr val="692859"/>
                </a:solidFill>
                <a:latin typeface="Arial" panose="020B0604020202020204" pitchFamily="34" charset="0"/>
                <a:cs typeface="Arial" panose="020B0604020202020204" pitchFamily="34" charset="0"/>
              </a:defRPr>
            </a:lvl1pPr>
          </a:lstStyle>
          <a:p>
            <a:r>
              <a:rPr lang="sv-SE" dirty="0"/>
              <a:t>En dekorativ sida med plats</a:t>
            </a:r>
            <a:br>
              <a:rPr lang="sv-SE" dirty="0"/>
            </a:br>
            <a:r>
              <a:rPr lang="sv-SE" dirty="0"/>
              <a:t>för frågeställning.</a:t>
            </a:r>
            <a:endParaRPr lang="en-US" dirty="0"/>
          </a:p>
        </p:txBody>
      </p:sp>
      <p:cxnSp>
        <p:nvCxnSpPr>
          <p:cNvPr id="7" name="Rak 6">
            <a:extLst>
              <a:ext uri="{FF2B5EF4-FFF2-40B4-BE49-F238E27FC236}">
                <a16:creationId xmlns:a16="http://schemas.microsoft.com/office/drawing/2014/main" id="{03F61561-DEAD-4348-902F-BC0BDB4F2F44}"/>
              </a:ext>
            </a:extLst>
          </p:cNvPr>
          <p:cNvCxnSpPr/>
          <p:nvPr userDrawn="1"/>
        </p:nvCxnSpPr>
        <p:spPr>
          <a:xfrm>
            <a:off x="0" y="4752000"/>
            <a:ext cx="9144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ruta 23">
            <a:extLst>
              <a:ext uri="{FF2B5EF4-FFF2-40B4-BE49-F238E27FC236}">
                <a16:creationId xmlns:a16="http://schemas.microsoft.com/office/drawing/2014/main" id="{C6B10D6D-BAE4-F142-AFCB-C4CD7AC63DA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25" name="Rak 24">
            <a:extLst>
              <a:ext uri="{FF2B5EF4-FFF2-40B4-BE49-F238E27FC236}">
                <a16:creationId xmlns:a16="http://schemas.microsoft.com/office/drawing/2014/main" id="{D7C7A2B9-218D-E54B-87DD-476BF2D267FC}"/>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Platshållare för bild 11">
            <a:extLst>
              <a:ext uri="{FF2B5EF4-FFF2-40B4-BE49-F238E27FC236}">
                <a16:creationId xmlns:a16="http://schemas.microsoft.com/office/drawing/2014/main" id="{2A49CAD3-2D5E-0D4E-B610-A3F2DC9EA21E}"/>
              </a:ext>
            </a:extLst>
          </p:cNvPr>
          <p:cNvSpPr>
            <a:spLocks noGrp="1"/>
          </p:cNvSpPr>
          <p:nvPr>
            <p:ph type="pic" sz="quarter" idx="10"/>
          </p:nvPr>
        </p:nvSpPr>
        <p:spPr>
          <a:xfrm>
            <a:off x="4354513" y="1425575"/>
            <a:ext cx="461962" cy="461963"/>
          </a:xfrm>
        </p:spPr>
        <p:txBody>
          <a:bodyPr>
            <a:normAutofit/>
          </a:bodyPr>
          <a:lstStyle>
            <a:lvl1pPr marL="0" indent="0">
              <a:lnSpc>
                <a:spcPts val="600"/>
              </a:lnSpc>
              <a:defRPr sz="400"/>
            </a:lvl1pPr>
          </a:lstStyle>
          <a:p>
            <a:r>
              <a:rPr lang="sv-SE"/>
              <a:t>Klicka på ikonen för att lägga till en bild</a:t>
            </a:r>
          </a:p>
        </p:txBody>
      </p:sp>
      <p:pic>
        <p:nvPicPr>
          <p:cNvPr id="10" name="Bild 9">
            <a:extLst>
              <a:ext uri="{FF2B5EF4-FFF2-40B4-BE49-F238E27FC236}">
                <a16:creationId xmlns:a16="http://schemas.microsoft.com/office/drawing/2014/main" id="{828CA38C-FCEA-0F45-B156-CC0AFEDA81BD}"/>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42580396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och foto väns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0" y="468000"/>
            <a:ext cx="4915350" cy="923772"/>
          </a:xfrm>
        </p:spPr>
        <p:txBody>
          <a:bodyPr wrap="square" lIns="0" anchor="t" anchorCtr="0">
            <a:noAutofit/>
          </a:bodyPr>
          <a:lstStyle/>
          <a:p>
            <a:r>
              <a:rPr lang="sv-SE" dirty="0"/>
              <a:t>Sida med text och</a:t>
            </a:r>
            <a:br>
              <a:rPr lang="sv-SE" dirty="0"/>
            </a:br>
            <a:r>
              <a:rPr lang="sv-SE" dirty="0"/>
              <a:t>bild till vänster</a:t>
            </a:r>
            <a:endParaRPr lang="en-US" dirty="0"/>
          </a:p>
        </p:txBody>
      </p:sp>
      <p:sp>
        <p:nvSpPr>
          <p:cNvPr id="3" name="Content Placeholder 2"/>
          <p:cNvSpPr>
            <a:spLocks noGrp="1"/>
          </p:cNvSpPr>
          <p:nvPr>
            <p:ph idx="1"/>
          </p:nvPr>
        </p:nvSpPr>
        <p:spPr>
          <a:xfrm>
            <a:off x="3600000" y="1692000"/>
            <a:ext cx="4915350" cy="2838055"/>
          </a:xfrm>
        </p:spPr>
        <p:txBody>
          <a:bodyPr lIns="0"/>
          <a:lstStyle/>
          <a:p>
            <a:pPr lvl="0"/>
            <a:r>
              <a:rPr lang="sv-SE"/>
              <a:t>Klicka här för att ändra format på bakgrundstexten</a:t>
            </a:r>
          </a:p>
        </p:txBody>
      </p:sp>
      <p:sp>
        <p:nvSpPr>
          <p:cNvPr id="11" name="textruta 10">
            <a:extLst>
              <a:ext uri="{FF2B5EF4-FFF2-40B4-BE49-F238E27FC236}">
                <a16:creationId xmlns:a16="http://schemas.microsoft.com/office/drawing/2014/main" id="{DEF4ED9D-7D2D-3F46-9F02-492AA0C13B5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2" name="Rak 11">
            <a:extLst>
              <a:ext uri="{FF2B5EF4-FFF2-40B4-BE49-F238E27FC236}">
                <a16:creationId xmlns:a16="http://schemas.microsoft.com/office/drawing/2014/main" id="{433DC223-206A-7247-8EE2-3C8674410D77}"/>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Platshållare för bild 13">
            <a:extLst>
              <a:ext uri="{FF2B5EF4-FFF2-40B4-BE49-F238E27FC236}">
                <a16:creationId xmlns:a16="http://schemas.microsoft.com/office/drawing/2014/main" id="{9A229A1A-A7C2-9E41-90EE-8A016CFA8B87}"/>
              </a:ext>
            </a:extLst>
          </p:cNvPr>
          <p:cNvSpPr>
            <a:spLocks noGrp="1"/>
          </p:cNvSpPr>
          <p:nvPr userDrawn="1">
            <p:ph type="pic" sz="quarter" idx="10" hasCustomPrompt="1"/>
          </p:nvPr>
        </p:nvSpPr>
        <p:spPr>
          <a:xfrm>
            <a:off x="-6724" y="-1"/>
            <a:ext cx="3238500" cy="4751991"/>
          </a:xfrm>
        </p:spPr>
        <p:txBody>
          <a:bodyPr/>
          <a:lstStyle>
            <a:lvl1pPr>
              <a:defRPr lang="sv-SE" smtClean="0">
                <a:effectLst/>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pic>
        <p:nvPicPr>
          <p:cNvPr id="9" name="Bild 8">
            <a:extLst>
              <a:ext uri="{FF2B5EF4-FFF2-40B4-BE49-F238E27FC236}">
                <a16:creationId xmlns:a16="http://schemas.microsoft.com/office/drawing/2014/main" id="{0BE9FA47-14CF-B84B-9CA3-45E849DC237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cxnSp>
        <p:nvCxnSpPr>
          <p:cNvPr id="8" name="Rak 7">
            <a:extLst>
              <a:ext uri="{FF2B5EF4-FFF2-40B4-BE49-F238E27FC236}">
                <a16:creationId xmlns:a16="http://schemas.microsoft.com/office/drawing/2014/main" id="{00582FD6-4266-BC41-A25E-92DAF757DCE0}"/>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046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och foto hög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4915350"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4915350"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hasCustomPrompt="1"/>
          </p:nvPr>
        </p:nvSpPr>
        <p:spPr>
          <a:xfrm>
            <a:off x="5902376" y="0"/>
            <a:ext cx="3238500" cy="4751388"/>
          </a:xfrm>
        </p:spPr>
        <p:txBody>
          <a:bodyPr/>
          <a:lstStyle>
            <a:lvl1pPr>
              <a:defRPr/>
            </a:lvl1pPr>
          </a:lstStyle>
          <a:p>
            <a:r>
              <a:rPr lang="sv-SE" dirty="0">
                <a:effectLst/>
                <a:latin typeface="Source Sans Pro" panose="020B0503030403020204" pitchFamily="34" charset="0"/>
              </a:rPr>
              <a:t>Klicka på ikonen för att lägga till ett foto. Ytan är optimerad för ett foto i stående format. Foton i liggande format kommer att beskäras. Gör så här för att välja ett annat utsnitt av bilden: markera bilden och välj ”beskär” i menyn bildformat.</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73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och foto i liggande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8161988" cy="923772"/>
          </a:xfrm>
        </p:spPr>
        <p:txBody>
          <a:bodyPr wrap="square" lIns="0" anchor="t" anchorCtr="0">
            <a:noAutofit/>
          </a:bodyPr>
          <a:lstStyle/>
          <a:p>
            <a:r>
              <a:rPr lang="sv-SE" dirty="0"/>
              <a:t>Sida med text och</a:t>
            </a:r>
            <a:br>
              <a:rPr lang="sv-SE" dirty="0"/>
            </a:br>
            <a:r>
              <a:rPr lang="sv-SE" dirty="0"/>
              <a:t>bild till höger</a:t>
            </a:r>
            <a:endParaRPr lang="en-US" dirty="0"/>
          </a:p>
        </p:txBody>
      </p:sp>
      <p:sp>
        <p:nvSpPr>
          <p:cNvPr id="3" name="Content Placeholder 2"/>
          <p:cNvSpPr>
            <a:spLocks noGrp="1"/>
          </p:cNvSpPr>
          <p:nvPr>
            <p:ph idx="1"/>
          </p:nvPr>
        </p:nvSpPr>
        <p:spPr>
          <a:xfrm>
            <a:off x="468000" y="1692000"/>
            <a:ext cx="3871342" cy="2838055"/>
          </a:xfrm>
        </p:spPr>
        <p:txBody>
          <a:bodyPr lIns="0"/>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9A229A1A-A7C2-9E41-90EE-8A016CFA8B87}"/>
              </a:ext>
            </a:extLst>
          </p:cNvPr>
          <p:cNvSpPr>
            <a:spLocks noGrp="1"/>
          </p:cNvSpPr>
          <p:nvPr>
            <p:ph type="pic" sz="quarter" idx="10"/>
          </p:nvPr>
        </p:nvSpPr>
        <p:spPr>
          <a:xfrm>
            <a:off x="4716000" y="1699249"/>
            <a:ext cx="4428000" cy="3052747"/>
          </a:xfrm>
        </p:spPr>
        <p:txBody>
          <a:bodyPr/>
          <a:lstStyle/>
          <a:p>
            <a:r>
              <a:rPr lang="sv-SE"/>
              <a:t>Klicka på ikonen för att lägga till en bild</a:t>
            </a:r>
            <a:endParaRPr lang="sv-SE" dirty="0"/>
          </a:p>
        </p:txBody>
      </p:sp>
      <p:sp>
        <p:nvSpPr>
          <p:cNvPr id="16" name="textruta 15">
            <a:extLst>
              <a:ext uri="{FF2B5EF4-FFF2-40B4-BE49-F238E27FC236}">
                <a16:creationId xmlns:a16="http://schemas.microsoft.com/office/drawing/2014/main" id="{9C295E63-D0D6-E245-B555-22FA3C63CFA5}"/>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7DE96F93-7419-0F48-A1C7-CD1C8994C40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d 8">
            <a:extLst>
              <a:ext uri="{FF2B5EF4-FFF2-40B4-BE49-F238E27FC236}">
                <a16:creationId xmlns:a16="http://schemas.microsoft.com/office/drawing/2014/main" id="{F197DF41-ABBE-F449-AC20-426295DF8F7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cxnSp>
        <p:nvCxnSpPr>
          <p:cNvPr id="13" name="Rak 12">
            <a:extLst>
              <a:ext uri="{FF2B5EF4-FFF2-40B4-BE49-F238E27FC236}">
                <a16:creationId xmlns:a16="http://schemas.microsoft.com/office/drawing/2014/main" id="{077633AE-470C-6347-89D8-B047CA5AE12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99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nehåll i två spal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två spalter</a:t>
            </a:r>
            <a:endParaRPr lang="en-US" dirty="0"/>
          </a:p>
        </p:txBody>
      </p:sp>
      <p:sp>
        <p:nvSpPr>
          <p:cNvPr id="3" name="Content Placeholder 2"/>
          <p:cNvSpPr>
            <a:spLocks noGrp="1"/>
          </p:cNvSpPr>
          <p:nvPr>
            <p:ph idx="1"/>
          </p:nvPr>
        </p:nvSpPr>
        <p:spPr>
          <a:xfrm>
            <a:off x="468000" y="1692000"/>
            <a:ext cx="7909518" cy="2838055"/>
          </a:xfrm>
        </p:spPr>
        <p:txBody>
          <a:bodyPr lIns="0" numCol="2" spcCol="432000">
            <a:noAutofit/>
          </a:body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FDEAE040-6358-F940-AC0B-0DCC07663B6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1936668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i en bred sp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8000" y="468000"/>
            <a:ext cx="7909518" cy="923772"/>
          </a:xfrm>
        </p:spPr>
        <p:txBody>
          <a:bodyPr wrap="square" lIns="0" anchor="t" anchorCtr="0">
            <a:noAutofit/>
          </a:bodyPr>
          <a:lstStyle/>
          <a:p>
            <a:r>
              <a:rPr lang="sv-SE" dirty="0"/>
              <a:t>Sida med text i en bred spalt</a:t>
            </a:r>
            <a:endParaRPr lang="en-US" dirty="0"/>
          </a:p>
        </p:txBody>
      </p:sp>
      <p:sp>
        <p:nvSpPr>
          <p:cNvPr id="3" name="Content Placeholder 2"/>
          <p:cNvSpPr>
            <a:spLocks noGrp="1"/>
          </p:cNvSpPr>
          <p:nvPr>
            <p:ph idx="1"/>
          </p:nvPr>
        </p:nvSpPr>
        <p:spPr>
          <a:xfrm>
            <a:off x="468000" y="1692000"/>
            <a:ext cx="7909518" cy="2838055"/>
          </a:xfrm>
        </p:spPr>
        <p:txBody>
          <a:bodyPr lIns="0" numCol="1" spcCol="432000">
            <a:noAutofit/>
          </a:bodyPr>
          <a:lstStyle>
            <a:lvl1pPr>
              <a:lnSpc>
                <a:spcPts val="2200"/>
              </a:lnSpc>
              <a:defRPr sz="1800"/>
            </a:lvl1pPr>
            <a:lvl2pPr>
              <a:lnSpc>
                <a:spcPts val="2200"/>
              </a:lnSpc>
              <a:defRPr sz="1800"/>
            </a:lvl2pPr>
            <a:lvl3pPr>
              <a:lnSpc>
                <a:spcPts val="2200"/>
              </a:lnSpc>
              <a:defRPr sz="1800"/>
            </a:lvl3pPr>
            <a:lvl4pPr>
              <a:lnSpc>
                <a:spcPts val="2200"/>
              </a:lnSpc>
              <a:defRPr sz="1800"/>
            </a:lvl4pPr>
            <a:lvl5pPr>
              <a:lnSpc>
                <a:spcPts val="2200"/>
              </a:lnSpc>
              <a:defRPr sz="1800" baseline="0"/>
            </a:lvl5pPr>
          </a:lstStyle>
          <a:p>
            <a:pPr lvl="0"/>
            <a:r>
              <a:rPr lang="sv-SE"/>
              <a:t>Klicka här för att ändra format på bakgrundstexten</a:t>
            </a:r>
          </a:p>
        </p:txBody>
      </p:sp>
      <p:cxnSp>
        <p:nvCxnSpPr>
          <p:cNvPr id="13" name="Rak 12">
            <a:extLst>
              <a:ext uri="{FF2B5EF4-FFF2-40B4-BE49-F238E27FC236}">
                <a16:creationId xmlns:a16="http://schemas.microsoft.com/office/drawing/2014/main" id="{94B301F5-5A61-4D46-AF70-0F529A180DED}"/>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ruta 14">
            <a:extLst>
              <a:ext uri="{FF2B5EF4-FFF2-40B4-BE49-F238E27FC236}">
                <a16:creationId xmlns:a16="http://schemas.microsoft.com/office/drawing/2014/main" id="{081B4B6B-E6FD-B441-9B37-8E6853F3450B}"/>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6" name="Rak 15">
            <a:extLst>
              <a:ext uri="{FF2B5EF4-FFF2-40B4-BE49-F238E27FC236}">
                <a16:creationId xmlns:a16="http://schemas.microsoft.com/office/drawing/2014/main" id="{A5F0DAC9-B6DE-3A41-8F3D-135A7BD9D37E}"/>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5406414E-289E-3C45-9FA1-E67E461A95A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68782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diagra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1890" y="468000"/>
            <a:ext cx="7120219" cy="923772"/>
          </a:xfrm>
        </p:spPr>
        <p:txBody>
          <a:bodyPr wrap="square" lIns="0" anchor="t" anchorCtr="0">
            <a:noAutofit/>
          </a:bodyPr>
          <a:lstStyle>
            <a:lvl1pPr algn="ctr">
              <a:defRPr/>
            </a:lvl1pPr>
          </a:lstStyle>
          <a:p>
            <a:r>
              <a:rPr lang="sv-SE" dirty="0"/>
              <a:t>Sida med plats för rubrik och grafik</a:t>
            </a:r>
            <a:endParaRPr lang="en-US" dirty="0"/>
          </a:p>
        </p:txBody>
      </p:sp>
      <p:sp>
        <p:nvSpPr>
          <p:cNvPr id="5" name="Platshållare för diagram 4">
            <a:extLst>
              <a:ext uri="{FF2B5EF4-FFF2-40B4-BE49-F238E27FC236}">
                <a16:creationId xmlns:a16="http://schemas.microsoft.com/office/drawing/2014/main" id="{889965E2-1FC4-8D4B-95FB-74E9CE5880A0}"/>
              </a:ext>
            </a:extLst>
          </p:cNvPr>
          <p:cNvSpPr>
            <a:spLocks noGrp="1"/>
          </p:cNvSpPr>
          <p:nvPr>
            <p:ph type="chart" sz="quarter" idx="10"/>
          </p:nvPr>
        </p:nvSpPr>
        <p:spPr>
          <a:xfrm>
            <a:off x="1011890" y="1882588"/>
            <a:ext cx="7120219" cy="2427007"/>
          </a:xfrm>
        </p:spPr>
        <p:txBody>
          <a:bodyPr/>
          <a:lstStyle/>
          <a:p>
            <a:r>
              <a:rPr lang="sv-SE"/>
              <a:t>Klicka på ikonen för att lägga till ett diagram</a:t>
            </a:r>
          </a:p>
        </p:txBody>
      </p:sp>
      <p:cxnSp>
        <p:nvCxnSpPr>
          <p:cNvPr id="13" name="Rak 12">
            <a:extLst>
              <a:ext uri="{FF2B5EF4-FFF2-40B4-BE49-F238E27FC236}">
                <a16:creationId xmlns:a16="http://schemas.microsoft.com/office/drawing/2014/main" id="{17154107-3C32-3549-955E-5D2154AD6177}"/>
              </a:ext>
            </a:extLst>
          </p:cNvPr>
          <p:cNvCxnSpPr/>
          <p:nvPr userDrawn="1"/>
        </p:nvCxnSpPr>
        <p:spPr>
          <a:xfrm>
            <a:off x="-6724" y="4752000"/>
            <a:ext cx="91476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97935420-1199-5C45-AE19-6BA8A0567F94}"/>
              </a:ext>
            </a:extLst>
          </p:cNvPr>
          <p:cNvSpPr txBox="1"/>
          <p:nvPr userDrawn="1"/>
        </p:nvSpPr>
        <p:spPr>
          <a:xfrm>
            <a:off x="4816240" y="4902366"/>
            <a:ext cx="454393" cy="131406"/>
          </a:xfrm>
          <a:prstGeom prst="rect">
            <a:avLst/>
          </a:prstGeom>
          <a:noFill/>
        </p:spPr>
        <p:txBody>
          <a:bodyPr wrap="square" lIns="0" tIns="0" rIns="0" bIns="0" rtlCol="0">
            <a:noAutofit/>
          </a:bodyPr>
          <a:lstStyle/>
          <a:p>
            <a:r>
              <a:rPr lang="sv-SE" sz="800" dirty="0">
                <a:latin typeface="Arial" panose="020B0604020202020204" pitchFamily="34" charset="0"/>
                <a:cs typeface="Arial" panose="020B0604020202020204" pitchFamily="34" charset="0"/>
              </a:rPr>
              <a:t>Sida </a:t>
            </a:r>
            <a:fld id="{AD0127C6-9469-C446-BCA0-17521D814E32}" type="slidenum">
              <a:rPr lang="sv-SE" sz="800" smtClean="0">
                <a:latin typeface="Arial" panose="020B0604020202020204" pitchFamily="34" charset="0"/>
                <a:cs typeface="Arial" panose="020B0604020202020204" pitchFamily="34" charset="0"/>
              </a:rPr>
              <a:t>‹#›</a:t>
            </a:fld>
            <a:endParaRPr lang="sv-SE" sz="800" dirty="0">
              <a:latin typeface="Arial" panose="020B0604020202020204" pitchFamily="34" charset="0"/>
              <a:cs typeface="Arial" panose="020B0604020202020204" pitchFamily="34" charset="0"/>
            </a:endParaRPr>
          </a:p>
        </p:txBody>
      </p:sp>
      <p:cxnSp>
        <p:nvCxnSpPr>
          <p:cNvPr id="17" name="Rak 16">
            <a:extLst>
              <a:ext uri="{FF2B5EF4-FFF2-40B4-BE49-F238E27FC236}">
                <a16:creationId xmlns:a16="http://schemas.microsoft.com/office/drawing/2014/main" id="{234C6C75-731E-D14C-A6EA-E42DCE4B4B90}"/>
              </a:ext>
            </a:extLst>
          </p:cNvPr>
          <p:cNvCxnSpPr>
            <a:cxnSpLocks/>
          </p:cNvCxnSpPr>
          <p:nvPr userDrawn="1"/>
        </p:nvCxnSpPr>
        <p:spPr>
          <a:xfrm flipV="1">
            <a:off x="4735709" y="4893222"/>
            <a:ext cx="0" cy="1314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Bild 7">
            <a:extLst>
              <a:ext uri="{FF2B5EF4-FFF2-40B4-BE49-F238E27FC236}">
                <a16:creationId xmlns:a16="http://schemas.microsoft.com/office/drawing/2014/main" id="{0B9FA4FA-0778-E54B-9CE9-C38C0D88007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873364" y="4874934"/>
            <a:ext cx="792000" cy="172173"/>
          </a:xfrm>
          <a:prstGeom prst="rect">
            <a:avLst/>
          </a:prstGeom>
        </p:spPr>
      </p:pic>
    </p:spTree>
    <p:extLst>
      <p:ext uri="{BB962C8B-B14F-4D97-AF65-F5344CB8AC3E}">
        <p14:creationId xmlns:p14="http://schemas.microsoft.com/office/powerpoint/2010/main" val="3548709493"/>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B144846-BD40-1B44-B89F-0931D24C3CCC}" type="datetime1">
              <a:rPr lang="sv-SE" smtClean="0"/>
              <a:t>2024-02-28</a:t>
            </a:fld>
            <a:endParaRPr lang="sv-SE"/>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5333A40-8403-C44B-9D92-7664A8C6D78E}" type="slidenum">
              <a:rPr lang="sv-SE" smtClean="0"/>
              <a:t>‹#›</a:t>
            </a:fld>
            <a:endParaRPr lang="sv-SE"/>
          </a:p>
        </p:txBody>
      </p:sp>
    </p:spTree>
    <p:extLst>
      <p:ext uri="{BB962C8B-B14F-4D97-AF65-F5344CB8AC3E}">
        <p14:creationId xmlns:p14="http://schemas.microsoft.com/office/powerpoint/2010/main" val="41709889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82" r:id="rId3"/>
    <p:sldLayoutId id="2147483662" r:id="rId4"/>
    <p:sldLayoutId id="2147483673" r:id="rId5"/>
    <p:sldLayoutId id="2147483684" r:id="rId6"/>
    <p:sldLayoutId id="2147483676" r:id="rId7"/>
    <p:sldLayoutId id="2147483683" r:id="rId8"/>
    <p:sldLayoutId id="2147483674" r:id="rId9"/>
    <p:sldLayoutId id="2147483675" r:id="rId10"/>
    <p:sldLayoutId id="2147483677" r:id="rId11"/>
    <p:sldLayoutId id="2147483678" r:id="rId12"/>
    <p:sldLayoutId id="2147483679" r:id="rId13"/>
    <p:sldLayoutId id="2147483680" r:id="rId14"/>
    <p:sldLayoutId id="2147483681" r:id="rId15"/>
  </p:sldLayoutIdLst>
  <p:hf hdr="0" ftr="0" dt="0"/>
  <p:txStyles>
    <p:title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p:titleStyle>
    <p:bodyStyle>
      <a:lvl1pPr marL="144000" indent="-144000" algn="l" defTabSz="685800" rtl="0" eaLnBrk="1" latinLnBrk="0" hangingPunct="1">
        <a:lnSpc>
          <a:spcPts val="2000"/>
        </a:lnSpc>
        <a:spcBef>
          <a:spcPts val="1000"/>
        </a:spcBef>
        <a:buClr>
          <a:schemeClr val="accent6"/>
        </a:buClr>
        <a:buSzPct val="10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2pPr>
      <a:lvl3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3pPr>
      <a:lvl4pPr marL="324000" indent="-180000" algn="l" defTabSz="685800" rtl="0" eaLnBrk="1" latinLnBrk="0" hangingPunct="1">
        <a:lnSpc>
          <a:spcPts val="2000"/>
        </a:lnSpc>
        <a:spcBef>
          <a:spcPts val="200"/>
        </a:spcBef>
        <a:buClr>
          <a:schemeClr val="accent6"/>
        </a:buClr>
        <a:buSzPct val="100000"/>
        <a:buFont typeface="Systemtypsnitt"/>
        <a:buChar char="–"/>
        <a:defRPr sz="1600" kern="1200">
          <a:solidFill>
            <a:schemeClr val="tx1"/>
          </a:solidFill>
          <a:latin typeface="Arial" panose="020B0604020202020204" pitchFamily="34" charset="0"/>
          <a:ea typeface="+mn-ea"/>
          <a:cs typeface="Arial" panose="020B0604020202020204" pitchFamily="34" charset="0"/>
        </a:defRPr>
      </a:lvl4pPr>
      <a:lvl5pPr marL="324000" indent="-180000" algn="l" defTabSz="685800" rtl="0" eaLnBrk="1" latinLnBrk="0" hangingPunct="1">
        <a:lnSpc>
          <a:spcPts val="2000"/>
        </a:lnSpc>
        <a:spcBef>
          <a:spcPts val="200"/>
        </a:spcBef>
        <a:buClr>
          <a:schemeClr val="accent6"/>
        </a:buClr>
        <a:buFont typeface="Systemtypsnitt"/>
        <a:buChar char="–"/>
        <a:defRPr sz="16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kolverket.se/amnesbetygsreformen"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skolverket.se/om-oss/publikationer-och-nyhetsbrev/prenumerera-pa-skolverkets-nyhetsbre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skolverket.se/amnesbetygsreforme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ubrik 31">
            <a:extLst>
              <a:ext uri="{FF2B5EF4-FFF2-40B4-BE49-F238E27FC236}">
                <a16:creationId xmlns:a16="http://schemas.microsoft.com/office/drawing/2014/main" id="{FD655E66-B842-B644-902F-D48EEBB632AE}"/>
              </a:ext>
            </a:extLst>
          </p:cNvPr>
          <p:cNvSpPr>
            <a:spLocks noGrp="1"/>
          </p:cNvSpPr>
          <p:nvPr>
            <p:ph type="ctrTitle"/>
          </p:nvPr>
        </p:nvSpPr>
        <p:spPr>
          <a:xfrm>
            <a:off x="1142999" y="737419"/>
            <a:ext cx="7487529" cy="2506525"/>
          </a:xfrm>
        </p:spPr>
        <p:txBody>
          <a:bodyPr/>
          <a:lstStyle/>
          <a:p>
            <a:pPr>
              <a:lnSpc>
                <a:spcPct val="100000"/>
              </a:lnSpc>
            </a:pPr>
            <a:r>
              <a:rPr lang="sv-SE" dirty="0"/>
              <a:t/>
            </a:r>
            <a:br>
              <a:rPr lang="sv-SE" dirty="0"/>
            </a:br>
            <a:r>
              <a:rPr lang="sv-SE" dirty="0"/>
              <a:t>Ämnesbetygsreformen</a:t>
            </a:r>
            <a:br>
              <a:rPr lang="sv-SE" dirty="0"/>
            </a:br>
            <a:r>
              <a:rPr lang="sv-SE" sz="2800" b="0" dirty="0"/>
              <a:t>En introduktion för dig som arbetar i skolan</a:t>
            </a:r>
            <a:r>
              <a:rPr lang="sv-SE" dirty="0"/>
              <a:t/>
            </a:r>
            <a:br>
              <a:rPr lang="sv-SE" dirty="0"/>
            </a:br>
            <a:endParaRPr lang="sv-SE" sz="2400" dirty="0"/>
          </a:p>
        </p:txBody>
      </p:sp>
    </p:spTree>
    <p:extLst>
      <p:ext uri="{BB962C8B-B14F-4D97-AF65-F5344CB8AC3E}">
        <p14:creationId xmlns:p14="http://schemas.microsoft.com/office/powerpoint/2010/main" val="2672233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D9E3B3AE-8410-D730-B45A-6BC30B7124E9}"/>
              </a:ext>
            </a:extLst>
          </p:cNvPr>
          <p:cNvPicPr>
            <a:picLocks noChangeAspect="1"/>
          </p:cNvPicPr>
          <p:nvPr/>
        </p:nvPicPr>
        <p:blipFill>
          <a:blip r:embed="rId3"/>
          <a:srcRect/>
          <a:stretch/>
        </p:blipFill>
        <p:spPr>
          <a:xfrm>
            <a:off x="1022731" y="0"/>
            <a:ext cx="6889369" cy="4590042"/>
          </a:xfrm>
          <a:prstGeom prst="rect">
            <a:avLst/>
          </a:prstGeom>
        </p:spPr>
      </p:pic>
    </p:spTree>
    <p:extLst>
      <p:ext uri="{BB962C8B-B14F-4D97-AF65-F5344CB8AC3E}">
        <p14:creationId xmlns:p14="http://schemas.microsoft.com/office/powerpoint/2010/main" val="3414348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04E05A01-BFB9-483C-B64D-5C5532EC05FC}"/>
              </a:ext>
            </a:extLst>
          </p:cNvPr>
          <p:cNvSpPr>
            <a:spLocks noGrp="1"/>
          </p:cNvSpPr>
          <p:nvPr>
            <p:ph type="title"/>
          </p:nvPr>
        </p:nvSpPr>
        <p:spPr>
          <a:xfrm>
            <a:off x="3805740" y="468000"/>
            <a:ext cx="4915350" cy="923772"/>
          </a:xfrm>
        </p:spPr>
        <p:txBody>
          <a:bodyPr wrap="square" anchor="t">
            <a:normAutofit/>
          </a:bodyPr>
          <a:lstStyle/>
          <a:p>
            <a:r>
              <a:rPr lang="sv-SE" sz="3000" dirty="0"/>
              <a:t>Läs mer på skolverket.se</a:t>
            </a:r>
          </a:p>
        </p:txBody>
      </p:sp>
      <p:sp>
        <p:nvSpPr>
          <p:cNvPr id="3" name="Platshållare för innehåll 2">
            <a:extLst>
              <a:ext uri="{FF2B5EF4-FFF2-40B4-BE49-F238E27FC236}">
                <a16:creationId xmlns:a16="http://schemas.microsoft.com/office/drawing/2014/main" id="{489362F8-BA5E-4201-A3DA-E7D3F2324F33}"/>
              </a:ext>
            </a:extLst>
          </p:cNvPr>
          <p:cNvSpPr>
            <a:spLocks noGrp="1"/>
          </p:cNvSpPr>
          <p:nvPr>
            <p:ph idx="1"/>
          </p:nvPr>
        </p:nvSpPr>
        <p:spPr>
          <a:xfrm>
            <a:off x="3805740" y="1692000"/>
            <a:ext cx="4915350" cy="2838055"/>
          </a:xfrm>
        </p:spPr>
        <p:txBody>
          <a:bodyPr>
            <a:normAutofit/>
          </a:bodyPr>
          <a:lstStyle/>
          <a:p>
            <a:r>
              <a:rPr lang="sv-SE" dirty="0"/>
              <a:t>Läs mer om ämnesbetygsreformen på: </a:t>
            </a:r>
            <a:r>
              <a:rPr lang="sv-SE" dirty="0">
                <a:hlinkClick r:id="rId3"/>
              </a:rPr>
              <a:t>skolverket.se/</a:t>
            </a:r>
            <a:r>
              <a:rPr lang="sv-SE" dirty="0" err="1">
                <a:hlinkClick r:id="rId3"/>
              </a:rPr>
              <a:t>amnesbetygsreformen</a:t>
            </a:r>
            <a:endParaRPr lang="sv-SE" dirty="0"/>
          </a:p>
          <a:p>
            <a:r>
              <a:rPr lang="sv-SE" b="0" i="0" dirty="0">
                <a:effectLst/>
                <a:hlinkClick r:id="rId4"/>
              </a:rPr>
              <a:t>Anmäl dig </a:t>
            </a:r>
            <a:r>
              <a:rPr lang="sv-SE" b="0" i="0" dirty="0">
                <a:effectLst/>
              </a:rPr>
              <a:t>till vårt nyhetsbrev som kommer en gång i veckan.</a:t>
            </a:r>
          </a:p>
          <a:p>
            <a:pPr marL="0" indent="0">
              <a:buNone/>
            </a:pPr>
            <a:endParaRPr lang="sv-SE" dirty="0"/>
          </a:p>
        </p:txBody>
      </p:sp>
      <p:pic>
        <p:nvPicPr>
          <p:cNvPr id="4" name="Bildobjekt 3">
            <a:extLst>
              <a:ext uri="{FF2B5EF4-FFF2-40B4-BE49-F238E27FC236}">
                <a16:creationId xmlns:a16="http://schemas.microsoft.com/office/drawing/2014/main" id="{460BE347-5109-653E-9677-D6CF0945A032}"/>
              </a:ext>
            </a:extLst>
          </p:cNvPr>
          <p:cNvPicPr>
            <a:picLocks noChangeAspect="1"/>
          </p:cNvPicPr>
          <p:nvPr/>
        </p:nvPicPr>
        <p:blipFill>
          <a:blip r:embed="rId5"/>
          <a:stretch/>
        </p:blipFill>
        <p:spPr>
          <a:xfrm>
            <a:off x="-6724" y="3922"/>
            <a:ext cx="3365068" cy="4739528"/>
          </a:xfrm>
          <a:prstGeom prst="rect">
            <a:avLst/>
          </a:prstGeom>
          <a:noFill/>
        </p:spPr>
      </p:pic>
    </p:spTree>
    <p:extLst>
      <p:ext uri="{BB962C8B-B14F-4D97-AF65-F5344CB8AC3E}">
        <p14:creationId xmlns:p14="http://schemas.microsoft.com/office/powerpoint/2010/main" val="302623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90EE709A-718C-4D00-970B-A3952819A666}"/>
              </a:ext>
            </a:extLst>
          </p:cNvPr>
          <p:cNvSpPr>
            <a:spLocks noGrp="1"/>
          </p:cNvSpPr>
          <p:nvPr>
            <p:ph type="title"/>
          </p:nvPr>
        </p:nvSpPr>
        <p:spPr>
          <a:xfrm>
            <a:off x="468000" y="468000"/>
            <a:ext cx="4915350" cy="923772"/>
          </a:xfrm>
        </p:spPr>
        <p:txBody>
          <a:bodyPr wrap="square" anchor="t">
            <a:normAutofit/>
          </a:bodyPr>
          <a:lstStyle/>
          <a:p>
            <a:r>
              <a:rPr lang="sv-SE" sz="3000"/>
              <a:t>Övergång till ämnesbetyg</a:t>
            </a:r>
            <a:endParaRPr lang="en-US" sz="3000"/>
          </a:p>
        </p:txBody>
      </p:sp>
      <p:sp>
        <p:nvSpPr>
          <p:cNvPr id="8" name="Platshållare för innehåll 7">
            <a:extLst>
              <a:ext uri="{FF2B5EF4-FFF2-40B4-BE49-F238E27FC236}">
                <a16:creationId xmlns:a16="http://schemas.microsoft.com/office/drawing/2014/main" id="{A72F53B1-9BA2-2AA0-B4D9-C728042154FC}"/>
              </a:ext>
            </a:extLst>
          </p:cNvPr>
          <p:cNvSpPr>
            <a:spLocks noGrp="1"/>
          </p:cNvSpPr>
          <p:nvPr>
            <p:ph idx="1"/>
          </p:nvPr>
        </p:nvSpPr>
        <p:spPr>
          <a:xfrm>
            <a:off x="468000" y="1321806"/>
            <a:ext cx="5009347" cy="3208249"/>
          </a:xfrm>
        </p:spPr>
        <p:txBody>
          <a:bodyPr>
            <a:normAutofit fontScale="85000" lnSpcReduction="10000"/>
          </a:bodyPr>
          <a:lstStyle/>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 ersätter kursbetyg inom</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Anpassade gymnasieskolan</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på gymnasial nivå</a:t>
            </a:r>
          </a:p>
          <a:p>
            <a:pPr marL="324000" marR="0" lvl="1" indent="-180000" algn="l" defTabSz="685800" rtl="0" eaLnBrk="1" fontAlgn="auto" latinLnBrk="0" hangingPunct="1">
              <a:lnSpc>
                <a:spcPts val="2200"/>
              </a:lnSpc>
              <a:spcBef>
                <a:spcPts val="200"/>
              </a:spcBef>
              <a:spcAft>
                <a:spcPts val="0"/>
              </a:spcAft>
              <a:buClr>
                <a:srgbClr val="B1451C"/>
              </a:buClr>
              <a:buSzTx/>
              <a:buFont typeface="Systemtypsnitt"/>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Komvux som anpassad utbildning på gymnasial nivå</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Nya och uppdaterade ämnesplaner, programstrukturer, programmål och examensmål</a:t>
            </a:r>
          </a:p>
          <a:p>
            <a:pPr marL="144000" marR="0" lvl="0" indent="-144000" algn="l" defTabSz="685800" rtl="0" eaLnBrk="1" fontAlgn="auto" latinLnBrk="0" hangingPunct="1">
              <a:lnSpc>
                <a:spcPts val="2200"/>
              </a:lnSpc>
              <a:spcBef>
                <a:spcPts val="1000"/>
              </a:spcBef>
              <a:spcAft>
                <a:spcPts val="0"/>
              </a:spcAft>
              <a:buClr>
                <a:srgbClr val="B1451C"/>
              </a:buClr>
              <a:buSzPct val="100000"/>
              <a:buFont typeface="Arial" panose="020B0604020202020204" pitchFamily="34" charset="0"/>
              <a:buChar char="•"/>
              <a:tabLst/>
              <a:defRPr/>
            </a:pPr>
            <a:r>
              <a:rPr kumimoji="0" lang="sv-SE" sz="19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Ämnesbetygen gäller från 1 juli 2025</a:t>
            </a:r>
          </a:p>
          <a:p>
            <a:endParaRPr lang="sv-SE" dirty="0"/>
          </a:p>
        </p:txBody>
      </p:sp>
      <p:pic>
        <p:nvPicPr>
          <p:cNvPr id="2" name="Bildobjekt 1">
            <a:extLst>
              <a:ext uri="{FF2B5EF4-FFF2-40B4-BE49-F238E27FC236}">
                <a16:creationId xmlns:a16="http://schemas.microsoft.com/office/drawing/2014/main" id="{640A29C1-392A-7532-560E-B1F8A78F14B8}"/>
              </a:ext>
            </a:extLst>
          </p:cNvPr>
          <p:cNvPicPr>
            <a:picLocks noChangeAspect="1"/>
          </p:cNvPicPr>
          <p:nvPr/>
        </p:nvPicPr>
        <p:blipFill>
          <a:blip r:embed="rId3"/>
          <a:stretch/>
        </p:blipFill>
        <p:spPr>
          <a:xfrm>
            <a:off x="5762847" y="0"/>
            <a:ext cx="3378029" cy="4757784"/>
          </a:xfrm>
          <a:prstGeom prst="rect">
            <a:avLst/>
          </a:prstGeom>
          <a:noFill/>
        </p:spPr>
      </p:pic>
    </p:spTree>
    <p:extLst>
      <p:ext uri="{BB962C8B-B14F-4D97-AF65-F5344CB8AC3E}">
        <p14:creationId xmlns:p14="http://schemas.microsoft.com/office/powerpoint/2010/main" val="33803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AC86D7-2BE6-48DD-A591-60CF3610AA56}"/>
              </a:ext>
            </a:extLst>
          </p:cNvPr>
          <p:cNvSpPr>
            <a:spLocks noGrp="1"/>
          </p:cNvSpPr>
          <p:nvPr>
            <p:ph type="title"/>
          </p:nvPr>
        </p:nvSpPr>
        <p:spPr>
          <a:xfrm>
            <a:off x="468000" y="468000"/>
            <a:ext cx="7909518" cy="923772"/>
          </a:xfrm>
        </p:spPr>
        <p:txBody>
          <a:bodyPr wrap="square" anchor="t">
            <a:normAutofit/>
          </a:bodyPr>
          <a:lstStyle/>
          <a:p>
            <a:r>
              <a:rPr lang="sv-SE" dirty="0"/>
              <a:t>Syftet med ämnesbetyg</a:t>
            </a:r>
          </a:p>
        </p:txBody>
      </p:sp>
      <p:pic>
        <p:nvPicPr>
          <p:cNvPr id="4" name="Bildobjekt 3">
            <a:extLst>
              <a:ext uri="{FF2B5EF4-FFF2-40B4-BE49-F238E27FC236}">
                <a16:creationId xmlns:a16="http://schemas.microsoft.com/office/drawing/2014/main" id="{3C477026-D9FE-18A2-3FED-45D939415E70}"/>
              </a:ext>
            </a:extLst>
          </p:cNvPr>
          <p:cNvPicPr>
            <a:picLocks noChangeAspect="1"/>
          </p:cNvPicPr>
          <p:nvPr/>
        </p:nvPicPr>
        <p:blipFill>
          <a:blip r:embed="rId3"/>
          <a:stretch>
            <a:fillRect/>
          </a:stretch>
        </p:blipFill>
        <p:spPr>
          <a:xfrm>
            <a:off x="1119408" y="1560890"/>
            <a:ext cx="1088569" cy="2233751"/>
          </a:xfrm>
          <a:prstGeom prst="rect">
            <a:avLst/>
          </a:prstGeom>
        </p:spPr>
      </p:pic>
      <p:sp>
        <p:nvSpPr>
          <p:cNvPr id="10" name="textruta 9">
            <a:extLst>
              <a:ext uri="{FF2B5EF4-FFF2-40B4-BE49-F238E27FC236}">
                <a16:creationId xmlns:a16="http://schemas.microsoft.com/office/drawing/2014/main" id="{CBDD72A1-E5B1-15A3-B8CA-6B49FCBD38EE}"/>
              </a:ext>
            </a:extLst>
          </p:cNvPr>
          <p:cNvSpPr txBox="1"/>
          <p:nvPr/>
        </p:nvSpPr>
        <p:spPr>
          <a:xfrm>
            <a:off x="3200210" y="3946340"/>
            <a:ext cx="3038948"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Läraren ska kunna undervisa mer långsiktigt och utifrån en helhetssyn på ämnet</a:t>
            </a:r>
          </a:p>
        </p:txBody>
      </p:sp>
      <p:sp>
        <p:nvSpPr>
          <p:cNvPr id="11" name="textruta 10">
            <a:extLst>
              <a:ext uri="{FF2B5EF4-FFF2-40B4-BE49-F238E27FC236}">
                <a16:creationId xmlns:a16="http://schemas.microsoft.com/office/drawing/2014/main" id="{20586145-6012-3A1A-119D-70F5B9674E6B}"/>
              </a:ext>
            </a:extLst>
          </p:cNvPr>
          <p:cNvSpPr txBox="1"/>
          <p:nvPr/>
        </p:nvSpPr>
        <p:spPr>
          <a:xfrm>
            <a:off x="6239158" y="3935227"/>
            <a:ext cx="2764732" cy="830997"/>
          </a:xfrm>
          <a:prstGeom prst="rect">
            <a:avLst/>
          </a:prstGeom>
          <a:noFill/>
        </p:spPr>
        <p:txBody>
          <a:bodyPr wrap="square">
            <a:spAutoFit/>
          </a:bodyPr>
          <a:lstStyle/>
          <a:p>
            <a:pPr marR="0" lvl="0" algn="ctr" defTabSz="685800" rtl="0" eaLnBrk="1" fontAlgn="auto" latinLnBrk="0" hangingPunct="1">
              <a:lnSpc>
                <a:spcPct val="100000"/>
              </a:lnSpc>
              <a:spcBef>
                <a:spcPts val="0"/>
              </a:spcBef>
              <a:spcAft>
                <a:spcPts val="0"/>
              </a:spcAft>
              <a:buClr>
                <a:srgbClr val="B1451C"/>
              </a:buClr>
              <a:buSzTx/>
              <a:tabLst/>
              <a:defRPr/>
            </a:pP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Betyget ska bättre återspegla vad eleven kan i slutet av sina studier i ämnet</a:t>
            </a:r>
          </a:p>
        </p:txBody>
      </p:sp>
      <p:pic>
        <p:nvPicPr>
          <p:cNvPr id="15" name="Bildobjekt 14" descr="En bild som visar text, silhuett&#10;&#10;Automatiskt genererad beskrivning">
            <a:extLst>
              <a:ext uri="{FF2B5EF4-FFF2-40B4-BE49-F238E27FC236}">
                <a16:creationId xmlns:a16="http://schemas.microsoft.com/office/drawing/2014/main" id="{D3E6A4C5-0522-58F9-E2E5-A9D2BCF90BEB}"/>
              </a:ext>
            </a:extLst>
          </p:cNvPr>
          <p:cNvPicPr>
            <a:picLocks noChangeAspect="1"/>
          </p:cNvPicPr>
          <p:nvPr/>
        </p:nvPicPr>
        <p:blipFill>
          <a:blip r:embed="rId4"/>
          <a:stretch>
            <a:fillRect/>
          </a:stretch>
        </p:blipFill>
        <p:spPr>
          <a:xfrm>
            <a:off x="3863525" y="1284543"/>
            <a:ext cx="1090363" cy="2645619"/>
          </a:xfrm>
          <a:prstGeom prst="rect">
            <a:avLst/>
          </a:prstGeom>
        </p:spPr>
      </p:pic>
      <p:pic>
        <p:nvPicPr>
          <p:cNvPr id="17" name="Bildobjekt 16">
            <a:extLst>
              <a:ext uri="{FF2B5EF4-FFF2-40B4-BE49-F238E27FC236}">
                <a16:creationId xmlns:a16="http://schemas.microsoft.com/office/drawing/2014/main" id="{1A9F24CE-5DCB-4A22-0CDD-019A06168A2A}"/>
              </a:ext>
            </a:extLst>
          </p:cNvPr>
          <p:cNvPicPr>
            <a:picLocks noChangeAspect="1"/>
          </p:cNvPicPr>
          <p:nvPr/>
        </p:nvPicPr>
        <p:blipFill>
          <a:blip r:embed="rId5"/>
          <a:stretch>
            <a:fillRect/>
          </a:stretch>
        </p:blipFill>
        <p:spPr>
          <a:xfrm>
            <a:off x="6926595" y="1560890"/>
            <a:ext cx="1431342" cy="1931805"/>
          </a:xfrm>
          <a:prstGeom prst="rect">
            <a:avLst/>
          </a:prstGeom>
        </p:spPr>
      </p:pic>
      <p:sp>
        <p:nvSpPr>
          <p:cNvPr id="5" name="textruta 4">
            <a:extLst>
              <a:ext uri="{FF2B5EF4-FFF2-40B4-BE49-F238E27FC236}">
                <a16:creationId xmlns:a16="http://schemas.microsoft.com/office/drawing/2014/main" id="{9D624009-415D-B994-2800-2624F4F9FD14}"/>
              </a:ext>
            </a:extLst>
          </p:cNvPr>
          <p:cNvSpPr txBox="1"/>
          <p:nvPr/>
        </p:nvSpPr>
        <p:spPr>
          <a:xfrm>
            <a:off x="20490" y="3946339"/>
            <a:ext cx="3200400" cy="830997"/>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
                <a:srgbClr val="B1451C"/>
              </a:buClr>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Eleven ska </a:t>
            </a:r>
            <a:r>
              <a:rPr kumimoji="0" lang="sv-SE" sz="1600" b="0" i="0" u="none" strike="noStrike" kern="1200" cap="none" spc="0" normalizeH="0" baseline="0" noProof="0" dirty="0">
                <a:ln>
                  <a:noFill/>
                </a:ln>
                <a:solidFill>
                  <a:srgbClr val="000000"/>
                </a:solidFill>
                <a:effectLst/>
                <a:uLnTx/>
                <a:uFillTx/>
                <a:latin typeface="Arial" panose="020B0604020202020204"/>
                <a:ea typeface="+mn-ea"/>
                <a:cs typeface="+mn-cs"/>
              </a:rPr>
              <a:t>få mer tid att utveckla kunskaper inom ett ämne innan det slutliga betyget sätts</a:t>
            </a:r>
          </a:p>
        </p:txBody>
      </p:sp>
    </p:spTree>
    <p:extLst>
      <p:ext uri="{BB962C8B-B14F-4D97-AF65-F5344CB8AC3E}">
        <p14:creationId xmlns:p14="http://schemas.microsoft.com/office/powerpoint/2010/main" val="2547470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802CB1E-195B-B118-7DDB-7200A08C15F7}"/>
              </a:ext>
            </a:extLst>
          </p:cNvPr>
          <p:cNvSpPr>
            <a:spLocks noGrp="1"/>
          </p:cNvSpPr>
          <p:nvPr>
            <p:ph type="title"/>
          </p:nvPr>
        </p:nvSpPr>
        <p:spPr>
          <a:xfrm>
            <a:off x="5097150" y="620409"/>
            <a:ext cx="4104000" cy="923772"/>
          </a:xfrm>
        </p:spPr>
        <p:txBody>
          <a:bodyPr/>
          <a:lstStyle/>
          <a:p>
            <a:r>
              <a:rPr lang="sv-SE" sz="2800" dirty="0"/>
              <a:t>         Kursbetyg</a:t>
            </a:r>
          </a:p>
        </p:txBody>
      </p:sp>
      <p:sp>
        <p:nvSpPr>
          <p:cNvPr id="7" name="Rubrik 1">
            <a:extLst>
              <a:ext uri="{FF2B5EF4-FFF2-40B4-BE49-F238E27FC236}">
                <a16:creationId xmlns:a16="http://schemas.microsoft.com/office/drawing/2014/main" id="{2A370650-9DFC-D6FB-4FE1-EA74F5D93109}"/>
              </a:ext>
            </a:extLst>
          </p:cNvPr>
          <p:cNvSpPr txBox="1">
            <a:spLocks/>
          </p:cNvSpPr>
          <p:nvPr/>
        </p:nvSpPr>
        <p:spPr>
          <a:xfrm>
            <a:off x="740306" y="611208"/>
            <a:ext cx="4825093" cy="923772"/>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sz="2800" dirty="0"/>
              <a:t>        Ämnesbetyg</a:t>
            </a:r>
          </a:p>
        </p:txBody>
      </p:sp>
      <p:sp>
        <p:nvSpPr>
          <p:cNvPr id="22" name="Rektangel: rundade hörn 21">
            <a:extLst>
              <a:ext uri="{FF2B5EF4-FFF2-40B4-BE49-F238E27FC236}">
                <a16:creationId xmlns:a16="http://schemas.microsoft.com/office/drawing/2014/main" id="{CD31B743-FE56-5DE5-52DC-82D0D4B3B857}"/>
              </a:ext>
            </a:extLst>
          </p:cNvPr>
          <p:cNvSpPr/>
          <p:nvPr/>
        </p:nvSpPr>
        <p:spPr>
          <a:xfrm>
            <a:off x="5687563" y="1615785"/>
            <a:ext cx="2483229" cy="435249"/>
          </a:xfrm>
          <a:prstGeom prst="roundRect">
            <a:avLst>
              <a:gd name="adj" fmla="val 12197"/>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sv-SE" dirty="0">
              <a:solidFill>
                <a:schemeClr val="bg1"/>
              </a:solidFill>
              <a:latin typeface="Source Sans Pro" panose="020B0503030403020204" pitchFamily="34" charset="0"/>
            </a:endParaRPr>
          </a:p>
        </p:txBody>
      </p:sp>
      <p:sp>
        <p:nvSpPr>
          <p:cNvPr id="30" name="Rektangel: rundade hörn 29">
            <a:extLst>
              <a:ext uri="{FF2B5EF4-FFF2-40B4-BE49-F238E27FC236}">
                <a16:creationId xmlns:a16="http://schemas.microsoft.com/office/drawing/2014/main" id="{AEC324F9-A836-FDE1-4F8F-2881886E7FA1}"/>
              </a:ext>
            </a:extLst>
          </p:cNvPr>
          <p:cNvSpPr/>
          <p:nvPr/>
        </p:nvSpPr>
        <p:spPr>
          <a:xfrm>
            <a:off x="3152853" y="1970979"/>
            <a:ext cx="918423" cy="11669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ndParaRPr>
          </a:p>
        </p:txBody>
      </p:sp>
      <p:sp>
        <p:nvSpPr>
          <p:cNvPr id="31" name="Rektangel: rundade hörn 30">
            <a:extLst>
              <a:ext uri="{FF2B5EF4-FFF2-40B4-BE49-F238E27FC236}">
                <a16:creationId xmlns:a16="http://schemas.microsoft.com/office/drawing/2014/main" id="{A5F561BE-1722-3ED0-F274-D49EA7B1B87D}"/>
              </a:ext>
            </a:extLst>
          </p:cNvPr>
          <p:cNvSpPr/>
          <p:nvPr/>
        </p:nvSpPr>
        <p:spPr>
          <a:xfrm>
            <a:off x="2058054" y="1970979"/>
            <a:ext cx="918423" cy="116694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ndParaRPr>
          </a:p>
        </p:txBody>
      </p:sp>
      <p:sp>
        <p:nvSpPr>
          <p:cNvPr id="37" name="Rektangel: rundade hörn 36">
            <a:extLst>
              <a:ext uri="{FF2B5EF4-FFF2-40B4-BE49-F238E27FC236}">
                <a16:creationId xmlns:a16="http://schemas.microsoft.com/office/drawing/2014/main" id="{23AC34D0-45F6-0919-F2A1-51E3DFC080AD}"/>
              </a:ext>
            </a:extLst>
          </p:cNvPr>
          <p:cNvSpPr/>
          <p:nvPr/>
        </p:nvSpPr>
        <p:spPr>
          <a:xfrm>
            <a:off x="963255" y="1962060"/>
            <a:ext cx="918423" cy="117586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ndParaRPr>
          </a:p>
        </p:txBody>
      </p:sp>
      <p:sp>
        <p:nvSpPr>
          <p:cNvPr id="39" name="textruta 38">
            <a:extLst>
              <a:ext uri="{FF2B5EF4-FFF2-40B4-BE49-F238E27FC236}">
                <a16:creationId xmlns:a16="http://schemas.microsoft.com/office/drawing/2014/main" id="{66CDF5BB-B97D-CEAB-7269-72A35B4DCD68}"/>
              </a:ext>
            </a:extLst>
          </p:cNvPr>
          <p:cNvSpPr txBox="1"/>
          <p:nvPr/>
        </p:nvSpPr>
        <p:spPr>
          <a:xfrm>
            <a:off x="2150809" y="2091728"/>
            <a:ext cx="918422" cy="369332"/>
          </a:xfrm>
          <a:prstGeom prst="rect">
            <a:avLst/>
          </a:prstGeom>
          <a:noFill/>
        </p:spPr>
        <p:txBody>
          <a:bodyPr wrap="square">
            <a:spAutoFit/>
          </a:bodyPr>
          <a:lstStyle/>
          <a:p>
            <a:r>
              <a:rPr lang="sv-SE" sz="1800" b="1" dirty="0">
                <a:solidFill>
                  <a:schemeClr val="accent1"/>
                </a:solidFill>
                <a:latin typeface="Source Sans Pro" panose="020B0503030403020204" pitchFamily="34" charset="0"/>
                <a:cs typeface="Atma" pitchFamily="2" charset="0"/>
              </a:rPr>
              <a:t>Nivå 2</a:t>
            </a:r>
          </a:p>
        </p:txBody>
      </p:sp>
      <p:sp>
        <p:nvSpPr>
          <p:cNvPr id="43" name="textruta 42">
            <a:extLst>
              <a:ext uri="{FF2B5EF4-FFF2-40B4-BE49-F238E27FC236}">
                <a16:creationId xmlns:a16="http://schemas.microsoft.com/office/drawing/2014/main" id="{4E0BC6AD-F028-E5B0-7F38-2B070211E7AA}"/>
              </a:ext>
            </a:extLst>
          </p:cNvPr>
          <p:cNvSpPr txBox="1"/>
          <p:nvPr/>
        </p:nvSpPr>
        <p:spPr>
          <a:xfrm>
            <a:off x="3227633" y="2101061"/>
            <a:ext cx="918422" cy="369332"/>
          </a:xfrm>
          <a:prstGeom prst="rect">
            <a:avLst/>
          </a:prstGeom>
          <a:noFill/>
        </p:spPr>
        <p:txBody>
          <a:bodyPr wrap="square">
            <a:spAutoFit/>
          </a:bodyPr>
          <a:lstStyle/>
          <a:p>
            <a:r>
              <a:rPr lang="sv-SE" sz="1800" b="1" dirty="0">
                <a:solidFill>
                  <a:schemeClr val="accent1"/>
                </a:solidFill>
                <a:latin typeface="Source Sans Pro" panose="020B0503030403020204" pitchFamily="34" charset="0"/>
                <a:cs typeface="Atma" pitchFamily="2" charset="0"/>
              </a:rPr>
              <a:t>Nivå 3</a:t>
            </a:r>
          </a:p>
        </p:txBody>
      </p:sp>
      <p:sp>
        <p:nvSpPr>
          <p:cNvPr id="46" name="textruta 45">
            <a:extLst>
              <a:ext uri="{FF2B5EF4-FFF2-40B4-BE49-F238E27FC236}">
                <a16:creationId xmlns:a16="http://schemas.microsoft.com/office/drawing/2014/main" id="{B7693768-1A2A-D049-F5D3-72479525192D}"/>
              </a:ext>
            </a:extLst>
          </p:cNvPr>
          <p:cNvSpPr txBox="1"/>
          <p:nvPr/>
        </p:nvSpPr>
        <p:spPr>
          <a:xfrm>
            <a:off x="1064881" y="2107075"/>
            <a:ext cx="918422" cy="369332"/>
          </a:xfrm>
          <a:prstGeom prst="rect">
            <a:avLst/>
          </a:prstGeom>
          <a:noFill/>
        </p:spPr>
        <p:txBody>
          <a:bodyPr wrap="square">
            <a:spAutoFit/>
          </a:bodyPr>
          <a:lstStyle/>
          <a:p>
            <a:r>
              <a:rPr lang="sv-SE" sz="1800" b="1" dirty="0">
                <a:solidFill>
                  <a:schemeClr val="accent1"/>
                </a:solidFill>
                <a:latin typeface="Source Sans Pro" panose="020B0503030403020204" pitchFamily="34" charset="0"/>
                <a:cs typeface="Atma" pitchFamily="2" charset="0"/>
              </a:rPr>
              <a:t>Nivå 1</a:t>
            </a:r>
          </a:p>
        </p:txBody>
      </p:sp>
      <p:sp>
        <p:nvSpPr>
          <p:cNvPr id="48" name="Rektangel: rundade hörn 47">
            <a:extLst>
              <a:ext uri="{FF2B5EF4-FFF2-40B4-BE49-F238E27FC236}">
                <a16:creationId xmlns:a16="http://schemas.microsoft.com/office/drawing/2014/main" id="{A26F5E35-B743-D352-BBA2-50EB56A02B47}"/>
              </a:ext>
            </a:extLst>
          </p:cNvPr>
          <p:cNvSpPr/>
          <p:nvPr/>
        </p:nvSpPr>
        <p:spPr>
          <a:xfrm>
            <a:off x="963255" y="3221572"/>
            <a:ext cx="3093863" cy="35030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ndParaRPr>
          </a:p>
        </p:txBody>
      </p:sp>
      <p:sp>
        <p:nvSpPr>
          <p:cNvPr id="49" name="textruta 48">
            <a:extLst>
              <a:ext uri="{FF2B5EF4-FFF2-40B4-BE49-F238E27FC236}">
                <a16:creationId xmlns:a16="http://schemas.microsoft.com/office/drawing/2014/main" id="{D4B89910-264D-AF4E-113D-B920DDF9EBDE}"/>
              </a:ext>
            </a:extLst>
          </p:cNvPr>
          <p:cNvSpPr txBox="1"/>
          <p:nvPr/>
        </p:nvSpPr>
        <p:spPr>
          <a:xfrm>
            <a:off x="1776779" y="3218629"/>
            <a:ext cx="1754931" cy="369332"/>
          </a:xfrm>
          <a:prstGeom prst="rect">
            <a:avLst/>
          </a:prstGeom>
          <a:noFill/>
        </p:spPr>
        <p:txBody>
          <a:bodyPr wrap="square">
            <a:spAutoFit/>
          </a:bodyPr>
          <a:lstStyle/>
          <a:p>
            <a:r>
              <a:rPr lang="sv-SE" sz="1800" dirty="0">
                <a:solidFill>
                  <a:schemeClr val="bg1"/>
                </a:solidFill>
                <a:latin typeface="Source Sans Pro" panose="020B0503030403020204" pitchFamily="34" charset="0"/>
                <a:cs typeface="Atma" pitchFamily="2" charset="0"/>
              </a:rPr>
              <a:t>Betygskriterier</a:t>
            </a:r>
          </a:p>
        </p:txBody>
      </p:sp>
      <p:sp>
        <p:nvSpPr>
          <p:cNvPr id="50" name="Rektangel: rundade hörn 49">
            <a:extLst>
              <a:ext uri="{FF2B5EF4-FFF2-40B4-BE49-F238E27FC236}">
                <a16:creationId xmlns:a16="http://schemas.microsoft.com/office/drawing/2014/main" id="{50FFA888-0C6B-DE55-7776-AD8EDF93D5E0}"/>
              </a:ext>
            </a:extLst>
          </p:cNvPr>
          <p:cNvSpPr/>
          <p:nvPr/>
        </p:nvSpPr>
        <p:spPr>
          <a:xfrm>
            <a:off x="995078" y="1369802"/>
            <a:ext cx="3062040" cy="50545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1" name="textruta 50">
            <a:extLst>
              <a:ext uri="{FF2B5EF4-FFF2-40B4-BE49-F238E27FC236}">
                <a16:creationId xmlns:a16="http://schemas.microsoft.com/office/drawing/2014/main" id="{174A4B36-807D-2DEB-3FAA-2418FE77D6FA}"/>
              </a:ext>
            </a:extLst>
          </p:cNvPr>
          <p:cNvSpPr txBox="1"/>
          <p:nvPr/>
        </p:nvSpPr>
        <p:spPr>
          <a:xfrm>
            <a:off x="1747911" y="1442548"/>
            <a:ext cx="1827584" cy="400110"/>
          </a:xfrm>
          <a:prstGeom prst="rect">
            <a:avLst/>
          </a:prstGeom>
          <a:noFill/>
        </p:spPr>
        <p:txBody>
          <a:bodyPr wrap="square">
            <a:spAutoFit/>
          </a:bodyPr>
          <a:lstStyle/>
          <a:p>
            <a:r>
              <a:rPr lang="sv-SE" sz="2000" dirty="0">
                <a:solidFill>
                  <a:schemeClr val="bg1"/>
                </a:solidFill>
                <a:latin typeface="Source Sans Pro" panose="020B0503030403020204" pitchFamily="34" charset="0"/>
                <a:cs typeface="Atma" pitchFamily="2" charset="0"/>
              </a:rPr>
              <a:t>Ämnets syfte</a:t>
            </a:r>
          </a:p>
        </p:txBody>
      </p:sp>
      <p:sp>
        <p:nvSpPr>
          <p:cNvPr id="53" name="textruta 52">
            <a:extLst>
              <a:ext uri="{FF2B5EF4-FFF2-40B4-BE49-F238E27FC236}">
                <a16:creationId xmlns:a16="http://schemas.microsoft.com/office/drawing/2014/main" id="{14E6CFB7-C8E3-0424-F53D-D673EE15AD15}"/>
              </a:ext>
            </a:extLst>
          </p:cNvPr>
          <p:cNvSpPr txBox="1"/>
          <p:nvPr/>
        </p:nvSpPr>
        <p:spPr>
          <a:xfrm>
            <a:off x="1023387" y="2514508"/>
            <a:ext cx="798157" cy="461665"/>
          </a:xfrm>
          <a:prstGeom prst="rect">
            <a:avLst/>
          </a:prstGeom>
          <a:noFill/>
          <a:ln>
            <a:noFill/>
            <a:prstDash val="solid"/>
          </a:ln>
        </p:spPr>
        <p:txBody>
          <a:bodyPr wrap="square">
            <a:spAutoFit/>
          </a:bodyPr>
          <a:lstStyle/>
          <a:p>
            <a:r>
              <a:rPr lang="sv-SE" sz="1200" dirty="0">
                <a:solidFill>
                  <a:schemeClr val="bg2"/>
                </a:solidFill>
                <a:latin typeface="Source Sans Pro" panose="020B0503030403020204" pitchFamily="34" charset="0"/>
                <a:cs typeface="Atma" pitchFamily="2" charset="0"/>
              </a:rPr>
              <a:t>Centralt innehåll</a:t>
            </a:r>
          </a:p>
        </p:txBody>
      </p:sp>
      <p:sp>
        <p:nvSpPr>
          <p:cNvPr id="55" name="textruta 54">
            <a:extLst>
              <a:ext uri="{FF2B5EF4-FFF2-40B4-BE49-F238E27FC236}">
                <a16:creationId xmlns:a16="http://schemas.microsoft.com/office/drawing/2014/main" id="{CB19C8EA-8FF9-146D-BA0F-82D3E5D20869}"/>
              </a:ext>
            </a:extLst>
          </p:cNvPr>
          <p:cNvSpPr txBox="1"/>
          <p:nvPr/>
        </p:nvSpPr>
        <p:spPr>
          <a:xfrm>
            <a:off x="2178643" y="2503682"/>
            <a:ext cx="739590" cy="461665"/>
          </a:xfrm>
          <a:prstGeom prst="rect">
            <a:avLst/>
          </a:prstGeom>
          <a:noFill/>
          <a:ln w="3175">
            <a:noFill/>
          </a:ln>
        </p:spPr>
        <p:txBody>
          <a:bodyPr wrap="square">
            <a:spAutoFit/>
          </a:bodyPr>
          <a:lstStyle/>
          <a:p>
            <a:r>
              <a:rPr lang="sv-SE" sz="1200" dirty="0">
                <a:solidFill>
                  <a:schemeClr val="bg2"/>
                </a:solidFill>
                <a:latin typeface="Source Sans Pro" panose="020B0503030403020204" pitchFamily="34" charset="0"/>
                <a:cs typeface="Atma" pitchFamily="2" charset="0"/>
              </a:rPr>
              <a:t>Centralt innehåll</a:t>
            </a:r>
          </a:p>
        </p:txBody>
      </p:sp>
      <p:sp>
        <p:nvSpPr>
          <p:cNvPr id="57" name="textruta 56">
            <a:extLst>
              <a:ext uri="{FF2B5EF4-FFF2-40B4-BE49-F238E27FC236}">
                <a16:creationId xmlns:a16="http://schemas.microsoft.com/office/drawing/2014/main" id="{CE9508DF-0050-A002-BC62-2CD7A0024D6B}"/>
              </a:ext>
            </a:extLst>
          </p:cNvPr>
          <p:cNvSpPr txBox="1"/>
          <p:nvPr/>
        </p:nvSpPr>
        <p:spPr>
          <a:xfrm>
            <a:off x="3227633" y="2492673"/>
            <a:ext cx="791620" cy="461665"/>
          </a:xfrm>
          <a:prstGeom prst="rect">
            <a:avLst/>
          </a:prstGeom>
          <a:noFill/>
          <a:ln w="3175">
            <a:noFill/>
          </a:ln>
        </p:spPr>
        <p:txBody>
          <a:bodyPr wrap="square">
            <a:spAutoFit/>
          </a:bodyPr>
          <a:lstStyle/>
          <a:p>
            <a:r>
              <a:rPr lang="sv-SE" sz="1200" dirty="0">
                <a:solidFill>
                  <a:schemeClr val="bg2"/>
                </a:solidFill>
                <a:latin typeface="Source Sans Pro" panose="020B0503030403020204" pitchFamily="34" charset="0"/>
                <a:cs typeface="Atma" pitchFamily="2" charset="0"/>
              </a:rPr>
              <a:t>Centralt innehåll</a:t>
            </a:r>
          </a:p>
        </p:txBody>
      </p:sp>
      <p:sp>
        <p:nvSpPr>
          <p:cNvPr id="58" name="Rektangel: rundade hörn 57">
            <a:extLst>
              <a:ext uri="{FF2B5EF4-FFF2-40B4-BE49-F238E27FC236}">
                <a16:creationId xmlns:a16="http://schemas.microsoft.com/office/drawing/2014/main" id="{FC3E21BD-A4F7-76F1-FB42-E3F8F1E0446B}"/>
              </a:ext>
            </a:extLst>
          </p:cNvPr>
          <p:cNvSpPr/>
          <p:nvPr/>
        </p:nvSpPr>
        <p:spPr>
          <a:xfrm>
            <a:off x="5244229" y="1349411"/>
            <a:ext cx="3062040" cy="505451"/>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9" name="textruta 58">
            <a:extLst>
              <a:ext uri="{FF2B5EF4-FFF2-40B4-BE49-F238E27FC236}">
                <a16:creationId xmlns:a16="http://schemas.microsoft.com/office/drawing/2014/main" id="{7B592F98-A3B4-FB48-6A56-8308DBE573CF}"/>
              </a:ext>
            </a:extLst>
          </p:cNvPr>
          <p:cNvSpPr txBox="1"/>
          <p:nvPr/>
        </p:nvSpPr>
        <p:spPr>
          <a:xfrm>
            <a:off x="5997062" y="1422157"/>
            <a:ext cx="1827584" cy="400110"/>
          </a:xfrm>
          <a:prstGeom prst="rect">
            <a:avLst/>
          </a:prstGeom>
          <a:noFill/>
        </p:spPr>
        <p:txBody>
          <a:bodyPr wrap="square">
            <a:spAutoFit/>
          </a:bodyPr>
          <a:lstStyle/>
          <a:p>
            <a:r>
              <a:rPr lang="sv-SE" sz="2000" dirty="0">
                <a:solidFill>
                  <a:schemeClr val="bg1"/>
                </a:solidFill>
                <a:latin typeface="Source Sans Pro" panose="020B0503030403020204" pitchFamily="34" charset="0"/>
                <a:cs typeface="Atma" pitchFamily="2" charset="0"/>
              </a:rPr>
              <a:t>Ämnets syfte</a:t>
            </a:r>
          </a:p>
        </p:txBody>
      </p:sp>
      <p:sp>
        <p:nvSpPr>
          <p:cNvPr id="62" name="Rektangel: rundade hörn 61">
            <a:extLst>
              <a:ext uri="{FF2B5EF4-FFF2-40B4-BE49-F238E27FC236}">
                <a16:creationId xmlns:a16="http://schemas.microsoft.com/office/drawing/2014/main" id="{B30DEAD2-B10C-A8E3-85CF-014FE032601C}"/>
              </a:ext>
            </a:extLst>
          </p:cNvPr>
          <p:cNvSpPr/>
          <p:nvPr/>
        </p:nvSpPr>
        <p:spPr>
          <a:xfrm>
            <a:off x="5244229" y="1922694"/>
            <a:ext cx="3062040" cy="1278596"/>
          </a:xfrm>
          <a:prstGeom prst="round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latin typeface="Source Sans Pro" panose="020B0503030403020204" pitchFamily="34" charset="0"/>
            </a:endParaRPr>
          </a:p>
        </p:txBody>
      </p:sp>
      <p:sp>
        <p:nvSpPr>
          <p:cNvPr id="4" name="Rektangel: rundade hörn 3">
            <a:extLst>
              <a:ext uri="{FF2B5EF4-FFF2-40B4-BE49-F238E27FC236}">
                <a16:creationId xmlns:a16="http://schemas.microsoft.com/office/drawing/2014/main" id="{2A2A0CFE-670E-D5AD-D6FD-55C2EA832833}"/>
              </a:ext>
            </a:extLst>
          </p:cNvPr>
          <p:cNvSpPr/>
          <p:nvPr/>
        </p:nvSpPr>
        <p:spPr>
          <a:xfrm>
            <a:off x="5798218" y="1977494"/>
            <a:ext cx="1816959" cy="355565"/>
          </a:xfrm>
          <a:prstGeom prst="roundRect">
            <a:avLst/>
          </a:prstGeom>
          <a:solidFill>
            <a:srgbClr val="558E8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latin typeface="Source Sans Pro" panose="020B0503030403020204" pitchFamily="34" charset="0"/>
            </a:endParaRPr>
          </a:p>
        </p:txBody>
      </p:sp>
      <p:sp>
        <p:nvSpPr>
          <p:cNvPr id="63" name="textruta 62">
            <a:extLst>
              <a:ext uri="{FF2B5EF4-FFF2-40B4-BE49-F238E27FC236}">
                <a16:creationId xmlns:a16="http://schemas.microsoft.com/office/drawing/2014/main" id="{01E33C65-373D-920E-FDC8-23E8FE556B26}"/>
              </a:ext>
            </a:extLst>
          </p:cNvPr>
          <p:cNvSpPr txBox="1"/>
          <p:nvPr/>
        </p:nvSpPr>
        <p:spPr>
          <a:xfrm>
            <a:off x="6316400" y="1961104"/>
            <a:ext cx="945133" cy="369332"/>
          </a:xfrm>
          <a:prstGeom prst="rect">
            <a:avLst/>
          </a:prstGeom>
          <a:noFill/>
        </p:spPr>
        <p:txBody>
          <a:bodyPr wrap="square">
            <a:spAutoFit/>
          </a:bodyPr>
          <a:lstStyle/>
          <a:p>
            <a:r>
              <a:rPr lang="sv-SE" sz="1800" b="1" dirty="0">
                <a:solidFill>
                  <a:schemeClr val="bg1"/>
                </a:solidFill>
                <a:latin typeface="Source Sans Pro" panose="020B0503030403020204" pitchFamily="34" charset="0"/>
                <a:cs typeface="Atma" pitchFamily="2" charset="0"/>
              </a:rPr>
              <a:t>Kurs 1</a:t>
            </a:r>
          </a:p>
        </p:txBody>
      </p:sp>
      <p:sp>
        <p:nvSpPr>
          <p:cNvPr id="64" name="Rektangel: rundade hörn 63">
            <a:extLst>
              <a:ext uri="{FF2B5EF4-FFF2-40B4-BE49-F238E27FC236}">
                <a16:creationId xmlns:a16="http://schemas.microsoft.com/office/drawing/2014/main" id="{C596C91C-C4DC-AE67-A27D-9482E8C84B26}"/>
              </a:ext>
            </a:extLst>
          </p:cNvPr>
          <p:cNvSpPr/>
          <p:nvPr/>
        </p:nvSpPr>
        <p:spPr>
          <a:xfrm>
            <a:off x="5798218" y="2372426"/>
            <a:ext cx="1816959" cy="355565"/>
          </a:xfrm>
          <a:prstGeom prst="roundRect">
            <a:avLst/>
          </a:prstGeom>
          <a:solidFill>
            <a:srgbClr val="558E8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latin typeface="Source Sans Pro" panose="020B0503030403020204" pitchFamily="34" charset="0"/>
            </a:endParaRPr>
          </a:p>
        </p:txBody>
      </p:sp>
      <p:sp>
        <p:nvSpPr>
          <p:cNvPr id="65" name="textruta 64">
            <a:extLst>
              <a:ext uri="{FF2B5EF4-FFF2-40B4-BE49-F238E27FC236}">
                <a16:creationId xmlns:a16="http://schemas.microsoft.com/office/drawing/2014/main" id="{2CD9F98B-90B1-BFD4-2973-7A1B8688334D}"/>
              </a:ext>
            </a:extLst>
          </p:cNvPr>
          <p:cNvSpPr txBox="1"/>
          <p:nvPr/>
        </p:nvSpPr>
        <p:spPr>
          <a:xfrm>
            <a:off x="6108358" y="2406313"/>
            <a:ext cx="1872910" cy="307777"/>
          </a:xfrm>
          <a:prstGeom prst="rect">
            <a:avLst/>
          </a:prstGeom>
          <a:noFill/>
        </p:spPr>
        <p:txBody>
          <a:bodyPr wrap="square">
            <a:spAutoFit/>
          </a:bodyPr>
          <a:lstStyle/>
          <a:p>
            <a:r>
              <a:rPr lang="sv-SE" sz="1400" dirty="0">
                <a:solidFill>
                  <a:schemeClr val="bg1"/>
                </a:solidFill>
                <a:latin typeface="Source Sans Pro" panose="020B0503030403020204" pitchFamily="34" charset="0"/>
                <a:cs typeface="Atma" pitchFamily="2" charset="0"/>
              </a:rPr>
              <a:t>Centralt innehåll</a:t>
            </a:r>
          </a:p>
        </p:txBody>
      </p:sp>
      <p:sp>
        <p:nvSpPr>
          <p:cNvPr id="66" name="Rektangel: rundade hörn 65">
            <a:extLst>
              <a:ext uri="{FF2B5EF4-FFF2-40B4-BE49-F238E27FC236}">
                <a16:creationId xmlns:a16="http://schemas.microsoft.com/office/drawing/2014/main" id="{D7ED9268-C597-7EFF-B659-CF22D21FD47F}"/>
              </a:ext>
            </a:extLst>
          </p:cNvPr>
          <p:cNvSpPr/>
          <p:nvPr/>
        </p:nvSpPr>
        <p:spPr>
          <a:xfrm>
            <a:off x="5798218" y="2769848"/>
            <a:ext cx="1816959" cy="355565"/>
          </a:xfrm>
          <a:prstGeom prst="roundRect">
            <a:avLst/>
          </a:prstGeom>
          <a:solidFill>
            <a:srgbClr val="558E8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latin typeface="Source Sans Pro" panose="020B0503030403020204" pitchFamily="34" charset="0"/>
            </a:endParaRPr>
          </a:p>
        </p:txBody>
      </p:sp>
      <p:sp>
        <p:nvSpPr>
          <p:cNvPr id="67" name="textruta 66">
            <a:extLst>
              <a:ext uri="{FF2B5EF4-FFF2-40B4-BE49-F238E27FC236}">
                <a16:creationId xmlns:a16="http://schemas.microsoft.com/office/drawing/2014/main" id="{C1DB515A-49C3-80AA-3E83-D1F624C166AA}"/>
              </a:ext>
            </a:extLst>
          </p:cNvPr>
          <p:cNvSpPr txBox="1"/>
          <p:nvPr/>
        </p:nvSpPr>
        <p:spPr>
          <a:xfrm>
            <a:off x="6124320" y="2778897"/>
            <a:ext cx="1288926" cy="307777"/>
          </a:xfrm>
          <a:prstGeom prst="rect">
            <a:avLst/>
          </a:prstGeom>
          <a:noFill/>
        </p:spPr>
        <p:txBody>
          <a:bodyPr wrap="square">
            <a:spAutoFit/>
          </a:bodyPr>
          <a:lstStyle/>
          <a:p>
            <a:r>
              <a:rPr lang="sv-SE" sz="1400" dirty="0">
                <a:solidFill>
                  <a:schemeClr val="bg1"/>
                </a:solidFill>
                <a:latin typeface="Source Sans Pro" panose="020B0503030403020204" pitchFamily="34" charset="0"/>
                <a:cs typeface="Atma" pitchFamily="2" charset="0"/>
              </a:rPr>
              <a:t>Betygskriterier</a:t>
            </a:r>
          </a:p>
        </p:txBody>
      </p:sp>
      <p:sp>
        <p:nvSpPr>
          <p:cNvPr id="68" name="Rektangel: rundade hörn 67">
            <a:extLst>
              <a:ext uri="{FF2B5EF4-FFF2-40B4-BE49-F238E27FC236}">
                <a16:creationId xmlns:a16="http://schemas.microsoft.com/office/drawing/2014/main" id="{FBB170A5-5E53-256C-95F2-FF23FDFF7B4A}"/>
              </a:ext>
            </a:extLst>
          </p:cNvPr>
          <p:cNvSpPr/>
          <p:nvPr/>
        </p:nvSpPr>
        <p:spPr>
          <a:xfrm>
            <a:off x="5198970" y="3256090"/>
            <a:ext cx="3062040" cy="1278596"/>
          </a:xfrm>
          <a:prstGeom prst="roundRect">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0" name="Rektangel: rundade hörn 69">
            <a:extLst>
              <a:ext uri="{FF2B5EF4-FFF2-40B4-BE49-F238E27FC236}">
                <a16:creationId xmlns:a16="http://schemas.microsoft.com/office/drawing/2014/main" id="{5E79EFED-3BA1-8474-E7DF-DEF8ABCF5E7D}"/>
              </a:ext>
            </a:extLst>
          </p:cNvPr>
          <p:cNvSpPr/>
          <p:nvPr/>
        </p:nvSpPr>
        <p:spPr>
          <a:xfrm>
            <a:off x="5818402" y="3323446"/>
            <a:ext cx="1816959" cy="355565"/>
          </a:xfrm>
          <a:prstGeom prst="round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latin typeface="Source Sans Pro" panose="020B0503030403020204" pitchFamily="34" charset="0"/>
            </a:endParaRPr>
          </a:p>
        </p:txBody>
      </p:sp>
      <p:sp>
        <p:nvSpPr>
          <p:cNvPr id="71" name="textruta 70">
            <a:extLst>
              <a:ext uri="{FF2B5EF4-FFF2-40B4-BE49-F238E27FC236}">
                <a16:creationId xmlns:a16="http://schemas.microsoft.com/office/drawing/2014/main" id="{D697DDAB-8922-65D4-F6E3-5D7CE3D0236D}"/>
              </a:ext>
            </a:extLst>
          </p:cNvPr>
          <p:cNvSpPr txBox="1"/>
          <p:nvPr/>
        </p:nvSpPr>
        <p:spPr>
          <a:xfrm>
            <a:off x="6343216" y="3320026"/>
            <a:ext cx="916857" cy="369332"/>
          </a:xfrm>
          <a:prstGeom prst="rect">
            <a:avLst/>
          </a:prstGeom>
          <a:noFill/>
        </p:spPr>
        <p:txBody>
          <a:bodyPr wrap="square">
            <a:spAutoFit/>
          </a:bodyPr>
          <a:lstStyle/>
          <a:p>
            <a:r>
              <a:rPr lang="sv-SE" sz="1800" b="1" dirty="0">
                <a:solidFill>
                  <a:schemeClr val="bg1"/>
                </a:solidFill>
                <a:latin typeface="Source Sans Pro" panose="020B0503030403020204" pitchFamily="34" charset="0"/>
                <a:cs typeface="Atma" pitchFamily="2" charset="0"/>
              </a:rPr>
              <a:t>Kurs 2</a:t>
            </a:r>
          </a:p>
        </p:txBody>
      </p:sp>
      <p:sp>
        <p:nvSpPr>
          <p:cNvPr id="72" name="Rektangel: rundade hörn 71">
            <a:extLst>
              <a:ext uri="{FF2B5EF4-FFF2-40B4-BE49-F238E27FC236}">
                <a16:creationId xmlns:a16="http://schemas.microsoft.com/office/drawing/2014/main" id="{F8EF63D3-EA02-B05E-075D-84C71EFB4A35}"/>
              </a:ext>
            </a:extLst>
          </p:cNvPr>
          <p:cNvSpPr/>
          <p:nvPr/>
        </p:nvSpPr>
        <p:spPr>
          <a:xfrm>
            <a:off x="5818402" y="3718378"/>
            <a:ext cx="1816959" cy="355565"/>
          </a:xfrm>
          <a:prstGeom prst="round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latin typeface="Source Sans Pro" panose="020B0503030403020204" pitchFamily="34" charset="0"/>
            </a:endParaRPr>
          </a:p>
        </p:txBody>
      </p:sp>
      <p:sp>
        <p:nvSpPr>
          <p:cNvPr id="73" name="textruta 72">
            <a:extLst>
              <a:ext uri="{FF2B5EF4-FFF2-40B4-BE49-F238E27FC236}">
                <a16:creationId xmlns:a16="http://schemas.microsoft.com/office/drawing/2014/main" id="{6E708A02-5439-288C-3B0F-F9FDD30543D3}"/>
              </a:ext>
            </a:extLst>
          </p:cNvPr>
          <p:cNvSpPr txBox="1"/>
          <p:nvPr/>
        </p:nvSpPr>
        <p:spPr>
          <a:xfrm>
            <a:off x="6128542" y="3752265"/>
            <a:ext cx="1872910" cy="307777"/>
          </a:xfrm>
          <a:prstGeom prst="rect">
            <a:avLst/>
          </a:prstGeom>
          <a:noFill/>
        </p:spPr>
        <p:txBody>
          <a:bodyPr wrap="square">
            <a:spAutoFit/>
          </a:bodyPr>
          <a:lstStyle/>
          <a:p>
            <a:r>
              <a:rPr lang="sv-SE" sz="1400" dirty="0">
                <a:solidFill>
                  <a:schemeClr val="bg1"/>
                </a:solidFill>
                <a:latin typeface="Source Sans Pro" panose="020B0503030403020204" pitchFamily="34" charset="0"/>
                <a:cs typeface="Atma" pitchFamily="2" charset="0"/>
              </a:rPr>
              <a:t>Centralt innehåll</a:t>
            </a:r>
          </a:p>
        </p:txBody>
      </p:sp>
      <p:sp>
        <p:nvSpPr>
          <p:cNvPr id="74" name="Rektangel: rundade hörn 73">
            <a:extLst>
              <a:ext uri="{FF2B5EF4-FFF2-40B4-BE49-F238E27FC236}">
                <a16:creationId xmlns:a16="http://schemas.microsoft.com/office/drawing/2014/main" id="{D269FDE3-16B2-DC67-CC5F-2B1E9CA3A16C}"/>
              </a:ext>
            </a:extLst>
          </p:cNvPr>
          <p:cNvSpPr/>
          <p:nvPr/>
        </p:nvSpPr>
        <p:spPr>
          <a:xfrm>
            <a:off x="5818402" y="4115800"/>
            <a:ext cx="1816959" cy="355565"/>
          </a:xfrm>
          <a:prstGeom prst="roundRect">
            <a:avLst/>
          </a:prstGeom>
          <a:solidFill>
            <a:schemeClr val="accent2">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solidFill>
                <a:schemeClr val="bg1"/>
              </a:solidFill>
            </a:endParaRPr>
          </a:p>
        </p:txBody>
      </p:sp>
      <p:sp>
        <p:nvSpPr>
          <p:cNvPr id="75" name="textruta 74">
            <a:extLst>
              <a:ext uri="{FF2B5EF4-FFF2-40B4-BE49-F238E27FC236}">
                <a16:creationId xmlns:a16="http://schemas.microsoft.com/office/drawing/2014/main" id="{891154B7-4A38-691B-4F3E-2C4A647C7C52}"/>
              </a:ext>
            </a:extLst>
          </p:cNvPr>
          <p:cNvSpPr txBox="1"/>
          <p:nvPr/>
        </p:nvSpPr>
        <p:spPr>
          <a:xfrm>
            <a:off x="6144504" y="4124849"/>
            <a:ext cx="1288926" cy="307777"/>
          </a:xfrm>
          <a:prstGeom prst="rect">
            <a:avLst/>
          </a:prstGeom>
          <a:noFill/>
        </p:spPr>
        <p:txBody>
          <a:bodyPr wrap="square">
            <a:spAutoFit/>
          </a:bodyPr>
          <a:lstStyle/>
          <a:p>
            <a:r>
              <a:rPr lang="sv-SE" sz="1400" dirty="0">
                <a:solidFill>
                  <a:schemeClr val="bg1"/>
                </a:solidFill>
                <a:latin typeface="Source Sans Pro" panose="020B0503030403020204" pitchFamily="34" charset="0"/>
                <a:cs typeface="Atma" pitchFamily="2" charset="0"/>
              </a:rPr>
              <a:t>Betygskriterier</a:t>
            </a:r>
          </a:p>
        </p:txBody>
      </p:sp>
    </p:spTree>
    <p:extLst>
      <p:ext uri="{BB962C8B-B14F-4D97-AF65-F5344CB8AC3E}">
        <p14:creationId xmlns:p14="http://schemas.microsoft.com/office/powerpoint/2010/main" val="16042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9E7F7061-2BBD-9278-55DF-566027D5D5D5}"/>
              </a:ext>
            </a:extLst>
          </p:cNvPr>
          <p:cNvSpPr/>
          <p:nvPr/>
        </p:nvSpPr>
        <p:spPr>
          <a:xfrm>
            <a:off x="669470" y="2304006"/>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32E1ECA-6D28-7EC6-1E45-2DE08A6024AC}"/>
              </a:ext>
            </a:extLst>
          </p:cNvPr>
          <p:cNvSpPr>
            <a:spLocks noGrp="1"/>
          </p:cNvSpPr>
          <p:nvPr>
            <p:ph type="title"/>
          </p:nvPr>
        </p:nvSpPr>
        <p:spPr>
          <a:xfrm>
            <a:off x="467999" y="468000"/>
            <a:ext cx="5393957" cy="923772"/>
          </a:xfrm>
        </p:spPr>
        <p:txBody>
          <a:bodyPr/>
          <a:lstStyle/>
          <a:p>
            <a:r>
              <a:rPr lang="sv-SE" dirty="0"/>
              <a:t>Godkända betyg på varje nivå</a:t>
            </a:r>
            <a:endParaRPr lang="sv-SE" sz="2400" b="0" dirty="0"/>
          </a:p>
        </p:txBody>
      </p:sp>
      <p:sp>
        <p:nvSpPr>
          <p:cNvPr id="6" name="Rektangel: rundade hörn 5">
            <a:extLst>
              <a:ext uri="{FF2B5EF4-FFF2-40B4-BE49-F238E27FC236}">
                <a16:creationId xmlns:a16="http://schemas.microsoft.com/office/drawing/2014/main" id="{811CE821-13B2-B294-64AE-845EFB554C77}"/>
              </a:ext>
            </a:extLst>
          </p:cNvPr>
          <p:cNvSpPr/>
          <p:nvPr/>
        </p:nvSpPr>
        <p:spPr>
          <a:xfrm>
            <a:off x="1335119" y="393132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7" name="Rektangel: rundade hörn 6">
            <a:extLst>
              <a:ext uri="{FF2B5EF4-FFF2-40B4-BE49-F238E27FC236}">
                <a16:creationId xmlns:a16="http://schemas.microsoft.com/office/drawing/2014/main" id="{E7530DAA-F15D-68ED-C4DF-E6BD6447B62C}"/>
              </a:ext>
            </a:extLst>
          </p:cNvPr>
          <p:cNvSpPr/>
          <p:nvPr/>
        </p:nvSpPr>
        <p:spPr>
          <a:xfrm>
            <a:off x="1353364" y="293073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8" name="Rektangel: rundade hörn 7">
            <a:extLst>
              <a:ext uri="{FF2B5EF4-FFF2-40B4-BE49-F238E27FC236}">
                <a16:creationId xmlns:a16="http://schemas.microsoft.com/office/drawing/2014/main" id="{3D342ACE-8CE1-88CB-E2A7-E6F545C4B4EA}"/>
              </a:ext>
            </a:extLst>
          </p:cNvPr>
          <p:cNvSpPr/>
          <p:nvPr/>
        </p:nvSpPr>
        <p:spPr>
          <a:xfrm>
            <a:off x="1335119" y="3429489"/>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9" name="textruta 8">
            <a:extLst>
              <a:ext uri="{FF2B5EF4-FFF2-40B4-BE49-F238E27FC236}">
                <a16:creationId xmlns:a16="http://schemas.microsoft.com/office/drawing/2014/main" id="{6EA536A8-3B4D-5559-90A3-CDAD776C39B4}"/>
              </a:ext>
            </a:extLst>
          </p:cNvPr>
          <p:cNvSpPr txBox="1"/>
          <p:nvPr/>
        </p:nvSpPr>
        <p:spPr>
          <a:xfrm>
            <a:off x="1363611" y="2433055"/>
            <a:ext cx="875071" cy="369332"/>
          </a:xfrm>
          <a:prstGeom prst="rect">
            <a:avLst/>
          </a:prstGeom>
          <a:noFill/>
        </p:spPr>
        <p:txBody>
          <a:bodyPr wrap="square" rtlCol="0">
            <a:spAutoFit/>
          </a:bodyPr>
          <a:lstStyle/>
          <a:p>
            <a:r>
              <a:rPr lang="sv-SE" sz="1800" dirty="0"/>
              <a:t>Ämne</a:t>
            </a:r>
            <a:endParaRPr lang="sv-SE" dirty="0"/>
          </a:p>
        </p:txBody>
      </p:sp>
      <p:sp>
        <p:nvSpPr>
          <p:cNvPr id="15" name="textruta 14">
            <a:extLst>
              <a:ext uri="{FF2B5EF4-FFF2-40B4-BE49-F238E27FC236}">
                <a16:creationId xmlns:a16="http://schemas.microsoft.com/office/drawing/2014/main" id="{076BFAAE-60BB-4601-E2FA-9B8F219E9C9C}"/>
              </a:ext>
            </a:extLst>
          </p:cNvPr>
          <p:cNvSpPr txBox="1"/>
          <p:nvPr/>
        </p:nvSpPr>
        <p:spPr>
          <a:xfrm>
            <a:off x="3818897" y="3825828"/>
            <a:ext cx="1661651" cy="523220"/>
          </a:xfrm>
          <a:prstGeom prst="rect">
            <a:avLst/>
          </a:prstGeom>
          <a:noFill/>
        </p:spPr>
        <p:txBody>
          <a:bodyPr wrap="square" rtlCol="0">
            <a:spAutoFit/>
          </a:bodyPr>
          <a:lstStyle/>
          <a:p>
            <a:r>
              <a:rPr lang="sv-SE" sz="2800" dirty="0"/>
              <a:t> C</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799240" y="3406825"/>
            <a:ext cx="1661651" cy="523220"/>
          </a:xfrm>
          <a:prstGeom prst="rect">
            <a:avLst/>
          </a:prstGeom>
          <a:noFill/>
        </p:spPr>
        <p:txBody>
          <a:bodyPr wrap="square" rtlCol="0">
            <a:spAutoFit/>
          </a:bodyPr>
          <a:lstStyle/>
          <a:p>
            <a:r>
              <a:rPr lang="sv-SE" sz="2800" dirty="0"/>
              <a:t> B</a:t>
            </a:r>
            <a:endParaRPr lang="sv-SE" dirty="0"/>
          </a:p>
        </p:txBody>
      </p:sp>
      <p:cxnSp>
        <p:nvCxnSpPr>
          <p:cNvPr id="21" name="Rak pilkoppling 20">
            <a:extLst>
              <a:ext uri="{FF2B5EF4-FFF2-40B4-BE49-F238E27FC236}">
                <a16:creationId xmlns:a16="http://schemas.microsoft.com/office/drawing/2014/main" id="{C37C05CA-3EDE-3C7D-ACE4-54D9D8E4A182}"/>
              </a:ext>
            </a:extLst>
          </p:cNvPr>
          <p:cNvCxnSpPr>
            <a:cxnSpLocks/>
          </p:cNvCxnSpPr>
          <p:nvPr/>
        </p:nvCxnSpPr>
        <p:spPr>
          <a:xfrm flipV="1">
            <a:off x="2228435" y="3143312"/>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2" name="textruta 21">
            <a:extLst>
              <a:ext uri="{FF2B5EF4-FFF2-40B4-BE49-F238E27FC236}">
                <a16:creationId xmlns:a16="http://schemas.microsoft.com/office/drawing/2014/main" id="{E4B432A5-8E11-FB82-9137-15DBA4130F5E}"/>
              </a:ext>
            </a:extLst>
          </p:cNvPr>
          <p:cNvSpPr txBox="1"/>
          <p:nvPr/>
        </p:nvSpPr>
        <p:spPr>
          <a:xfrm>
            <a:off x="3799241" y="2971696"/>
            <a:ext cx="1661651" cy="523220"/>
          </a:xfrm>
          <a:prstGeom prst="rect">
            <a:avLst/>
          </a:prstGeom>
          <a:noFill/>
        </p:spPr>
        <p:txBody>
          <a:bodyPr wrap="square" rtlCol="0">
            <a:spAutoFit/>
          </a:bodyPr>
          <a:lstStyle/>
          <a:p>
            <a:r>
              <a:rPr lang="sv-SE" sz="2800" dirty="0"/>
              <a:t> A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2144" y="3930045"/>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0" name="Rak koppling 29">
            <a:extLst>
              <a:ext uri="{FF2B5EF4-FFF2-40B4-BE49-F238E27FC236}">
                <a16:creationId xmlns:a16="http://schemas.microsoft.com/office/drawing/2014/main" id="{C164FDB2-650D-520A-60C2-4D5C977EF9E9}"/>
              </a:ext>
            </a:extLst>
          </p:cNvPr>
          <p:cNvCxnSpPr/>
          <p:nvPr/>
        </p:nvCxnSpPr>
        <p:spPr>
          <a:xfrm>
            <a:off x="3922144" y="3519320"/>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3" name="textruta 2">
            <a:extLst>
              <a:ext uri="{FF2B5EF4-FFF2-40B4-BE49-F238E27FC236}">
                <a16:creationId xmlns:a16="http://schemas.microsoft.com/office/drawing/2014/main" id="{54956108-2497-2C91-481C-7F89F217DA00}"/>
              </a:ext>
            </a:extLst>
          </p:cNvPr>
          <p:cNvSpPr txBox="1"/>
          <p:nvPr/>
        </p:nvSpPr>
        <p:spPr>
          <a:xfrm>
            <a:off x="3688674" y="2637415"/>
            <a:ext cx="1236539" cy="307777"/>
          </a:xfrm>
          <a:prstGeom prst="rect">
            <a:avLst/>
          </a:prstGeom>
          <a:noFill/>
        </p:spPr>
        <p:txBody>
          <a:bodyPr wrap="square" rtlCol="0">
            <a:spAutoFit/>
          </a:bodyPr>
          <a:lstStyle/>
          <a:p>
            <a:r>
              <a:rPr lang="sv-SE" sz="1400" dirty="0"/>
              <a:t>Nivåbetyg</a:t>
            </a:r>
          </a:p>
        </p:txBody>
      </p:sp>
      <p:cxnSp>
        <p:nvCxnSpPr>
          <p:cNvPr id="4" name="Rak pilkoppling 3">
            <a:extLst>
              <a:ext uri="{FF2B5EF4-FFF2-40B4-BE49-F238E27FC236}">
                <a16:creationId xmlns:a16="http://schemas.microsoft.com/office/drawing/2014/main" id="{7B5FA531-FB6B-4BEC-3088-F5244F6A70D1}"/>
              </a:ext>
            </a:extLst>
          </p:cNvPr>
          <p:cNvCxnSpPr>
            <a:cxnSpLocks/>
          </p:cNvCxnSpPr>
          <p:nvPr/>
        </p:nvCxnSpPr>
        <p:spPr>
          <a:xfrm flipV="1">
            <a:off x="4408841" y="3233306"/>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ruta 9">
            <a:extLst>
              <a:ext uri="{FF2B5EF4-FFF2-40B4-BE49-F238E27FC236}">
                <a16:creationId xmlns:a16="http://schemas.microsoft.com/office/drawing/2014/main" id="{1745F706-E9A7-8F28-BA83-51911D13D81E}"/>
              </a:ext>
            </a:extLst>
          </p:cNvPr>
          <p:cNvSpPr txBox="1"/>
          <p:nvPr/>
        </p:nvSpPr>
        <p:spPr>
          <a:xfrm>
            <a:off x="5395758" y="2451752"/>
            <a:ext cx="2063205" cy="523220"/>
          </a:xfrm>
          <a:prstGeom prst="rect">
            <a:avLst/>
          </a:prstGeom>
          <a:noFill/>
        </p:spPr>
        <p:txBody>
          <a:bodyPr wrap="square" rtlCol="0">
            <a:spAutoFit/>
          </a:bodyPr>
          <a:lstStyle/>
          <a:p>
            <a:r>
              <a:rPr lang="sv-SE" sz="1400" dirty="0"/>
              <a:t>I slutligt </a:t>
            </a:r>
          </a:p>
          <a:p>
            <a:r>
              <a:rPr lang="sv-SE" sz="1400" dirty="0"/>
              <a:t>betygsdokument</a:t>
            </a:r>
          </a:p>
        </p:txBody>
      </p:sp>
      <p:sp>
        <p:nvSpPr>
          <p:cNvPr id="11" name="textruta 10">
            <a:extLst>
              <a:ext uri="{FF2B5EF4-FFF2-40B4-BE49-F238E27FC236}">
                <a16:creationId xmlns:a16="http://schemas.microsoft.com/office/drawing/2014/main" id="{6A312739-63E8-2B98-A4CD-7BEFDC98E875}"/>
              </a:ext>
            </a:extLst>
          </p:cNvPr>
          <p:cNvSpPr txBox="1"/>
          <p:nvPr/>
        </p:nvSpPr>
        <p:spPr>
          <a:xfrm>
            <a:off x="5797312" y="2971696"/>
            <a:ext cx="1661651" cy="523220"/>
          </a:xfrm>
          <a:prstGeom prst="rect">
            <a:avLst/>
          </a:prstGeom>
          <a:noFill/>
        </p:spPr>
        <p:txBody>
          <a:bodyPr wrap="square" rtlCol="0">
            <a:spAutoFit/>
          </a:bodyPr>
          <a:lstStyle/>
          <a:p>
            <a:r>
              <a:rPr lang="sv-SE" sz="2800" dirty="0"/>
              <a:t> A </a:t>
            </a:r>
            <a:endParaRPr lang="sv-SE" dirty="0"/>
          </a:p>
        </p:txBody>
      </p:sp>
      <p:sp>
        <p:nvSpPr>
          <p:cNvPr id="17" name="textruta 16">
            <a:extLst>
              <a:ext uri="{FF2B5EF4-FFF2-40B4-BE49-F238E27FC236}">
                <a16:creationId xmlns:a16="http://schemas.microsoft.com/office/drawing/2014/main" id="{ADDBC90D-F5AC-1324-1B93-359E686767FD}"/>
              </a:ext>
            </a:extLst>
          </p:cNvPr>
          <p:cNvSpPr txBox="1"/>
          <p:nvPr/>
        </p:nvSpPr>
        <p:spPr>
          <a:xfrm>
            <a:off x="7683984" y="429810"/>
            <a:ext cx="1105196" cy="400110"/>
          </a:xfrm>
          <a:prstGeom prst="rect">
            <a:avLst/>
          </a:prstGeom>
          <a:noFill/>
        </p:spPr>
        <p:txBody>
          <a:bodyPr wrap="square">
            <a:spAutoFit/>
          </a:bodyPr>
          <a:lstStyle/>
          <a:p>
            <a:r>
              <a:rPr lang="sv-SE" sz="2000" b="1" dirty="0">
                <a:solidFill>
                  <a:schemeClr val="tx1"/>
                </a:solidFill>
              </a:rPr>
              <a:t>Sarah</a:t>
            </a:r>
            <a:endParaRPr lang="sv-SE" sz="2000" dirty="0"/>
          </a:p>
        </p:txBody>
      </p:sp>
      <p:sp>
        <p:nvSpPr>
          <p:cNvPr id="20" name="Pratbubbla: oval 19">
            <a:extLst>
              <a:ext uri="{FF2B5EF4-FFF2-40B4-BE49-F238E27FC236}">
                <a16:creationId xmlns:a16="http://schemas.microsoft.com/office/drawing/2014/main" id="{0BC7825B-8C8E-D2CA-C1A2-B072F24C61DC}"/>
              </a:ext>
            </a:extLst>
          </p:cNvPr>
          <p:cNvSpPr/>
          <p:nvPr/>
        </p:nvSpPr>
        <p:spPr>
          <a:xfrm rot="17111582" flipH="1">
            <a:off x="5631141" y="147081"/>
            <a:ext cx="1744816" cy="1972546"/>
          </a:xfrm>
          <a:prstGeom prst="wedgeEllipse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32" name="textruta 31">
            <a:extLst>
              <a:ext uri="{FF2B5EF4-FFF2-40B4-BE49-F238E27FC236}">
                <a16:creationId xmlns:a16="http://schemas.microsoft.com/office/drawing/2014/main" id="{38EB2689-6997-463C-8647-21F564CCCF18}"/>
              </a:ext>
            </a:extLst>
          </p:cNvPr>
          <p:cNvSpPr txBox="1"/>
          <p:nvPr/>
        </p:nvSpPr>
        <p:spPr>
          <a:xfrm>
            <a:off x="5456022" y="686007"/>
            <a:ext cx="2045920" cy="923330"/>
          </a:xfrm>
          <a:prstGeom prst="rect">
            <a:avLst/>
          </a:prstGeom>
          <a:noFill/>
        </p:spPr>
        <p:txBody>
          <a:bodyPr wrap="square">
            <a:spAutoFit/>
          </a:bodyPr>
          <a:lstStyle/>
          <a:p>
            <a:pPr algn="ctr"/>
            <a:r>
              <a:rPr lang="sv-SE" sz="1800" dirty="0">
                <a:solidFill>
                  <a:schemeClr val="tx1"/>
                </a:solidFill>
              </a:rPr>
              <a:t>Jag har fått ett </a:t>
            </a:r>
          </a:p>
          <a:p>
            <a:pPr algn="ctr"/>
            <a:r>
              <a:rPr lang="sv-SE" sz="1800" dirty="0">
                <a:solidFill>
                  <a:schemeClr val="tx1"/>
                </a:solidFill>
              </a:rPr>
              <a:t>godkänt betyg </a:t>
            </a:r>
          </a:p>
          <a:p>
            <a:pPr algn="ctr"/>
            <a:r>
              <a:rPr lang="sv-SE" sz="1800" dirty="0">
                <a:solidFill>
                  <a:schemeClr val="tx1"/>
                </a:solidFill>
              </a:rPr>
              <a:t>på varje nivå.</a:t>
            </a:r>
            <a:endParaRPr lang="sv-SE" sz="1800" dirty="0"/>
          </a:p>
        </p:txBody>
      </p:sp>
      <p:cxnSp>
        <p:nvCxnSpPr>
          <p:cNvPr id="34" name="Rak pilkoppling 33">
            <a:extLst>
              <a:ext uri="{FF2B5EF4-FFF2-40B4-BE49-F238E27FC236}">
                <a16:creationId xmlns:a16="http://schemas.microsoft.com/office/drawing/2014/main" id="{D3CC6B42-B5BD-176C-2046-041D63404D97}"/>
              </a:ext>
            </a:extLst>
          </p:cNvPr>
          <p:cNvCxnSpPr>
            <a:cxnSpLocks/>
          </p:cNvCxnSpPr>
          <p:nvPr/>
        </p:nvCxnSpPr>
        <p:spPr>
          <a:xfrm flipV="1">
            <a:off x="2215522" y="3647113"/>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8880FE5C-685A-51DE-696E-8A962006C70B}"/>
              </a:ext>
            </a:extLst>
          </p:cNvPr>
          <p:cNvCxnSpPr>
            <a:cxnSpLocks/>
          </p:cNvCxnSpPr>
          <p:nvPr/>
        </p:nvCxnSpPr>
        <p:spPr>
          <a:xfrm flipV="1">
            <a:off x="2208401" y="414931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Bildobjekt 11">
            <a:extLst>
              <a:ext uri="{FF2B5EF4-FFF2-40B4-BE49-F238E27FC236}">
                <a16:creationId xmlns:a16="http://schemas.microsoft.com/office/drawing/2014/main" id="{5ECF1955-073A-ECE4-EE6D-7E2825D20274}"/>
              </a:ext>
            </a:extLst>
          </p:cNvPr>
          <p:cNvPicPr>
            <a:picLocks noChangeAspect="1"/>
          </p:cNvPicPr>
          <p:nvPr/>
        </p:nvPicPr>
        <p:blipFill>
          <a:blip r:embed="rId3"/>
          <a:srcRect/>
          <a:stretch/>
        </p:blipFill>
        <p:spPr>
          <a:xfrm>
            <a:off x="7590241" y="829920"/>
            <a:ext cx="1128576" cy="3999323"/>
          </a:xfrm>
          <a:prstGeom prst="rect">
            <a:avLst/>
          </a:prstGeom>
        </p:spPr>
      </p:pic>
    </p:spTree>
    <p:extLst>
      <p:ext uri="{BB962C8B-B14F-4D97-AF65-F5344CB8AC3E}">
        <p14:creationId xmlns:p14="http://schemas.microsoft.com/office/powerpoint/2010/main" val="4103942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363614" y="3843682"/>
            <a:ext cx="1661651" cy="523220"/>
          </a:xfrm>
          <a:prstGeom prst="rect">
            <a:avLst/>
          </a:prstGeom>
          <a:noFill/>
        </p:spPr>
        <p:txBody>
          <a:bodyPr wrap="square" rtlCol="0">
            <a:spAutoFit/>
          </a:bodyPr>
          <a:lstStyle/>
          <a:p>
            <a:r>
              <a:rPr lang="sv-SE" sz="2800" dirty="0"/>
              <a:t> E</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343957" y="3424679"/>
            <a:ext cx="1661651" cy="523220"/>
          </a:xfrm>
          <a:prstGeom prst="rect">
            <a:avLst/>
          </a:prstGeom>
          <a:noFill/>
        </p:spPr>
        <p:txBody>
          <a:bodyPr wrap="square" rtlCol="0">
            <a:spAutoFit/>
          </a:bodyPr>
          <a:lstStyle/>
          <a:p>
            <a:r>
              <a:rPr lang="sv-SE" sz="2800" dirty="0"/>
              <a:t> F</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343958" y="2989550"/>
            <a:ext cx="1661651" cy="523220"/>
          </a:xfrm>
          <a:prstGeom prst="rect">
            <a:avLst/>
          </a:prstGeom>
          <a:noFill/>
        </p:spPr>
        <p:txBody>
          <a:bodyPr wrap="square" rtlCol="0">
            <a:spAutoFit/>
          </a:bodyPr>
          <a:lstStyle/>
          <a:p>
            <a:r>
              <a:rPr lang="sv-SE" sz="2800" dirty="0"/>
              <a:t> E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466861" y="3947899"/>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3953558" y="3251160"/>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4661922" y="3050655"/>
            <a:ext cx="1661651" cy="523220"/>
          </a:xfrm>
          <a:prstGeom prst="rect">
            <a:avLst/>
          </a:prstGeom>
          <a:noFill/>
        </p:spPr>
        <p:txBody>
          <a:bodyPr wrap="square" rtlCol="0">
            <a:spAutoFit/>
          </a:bodyPr>
          <a:lstStyle/>
          <a:p>
            <a:r>
              <a:rPr lang="sv-SE" sz="2800" dirty="0"/>
              <a:t>  E </a:t>
            </a:r>
            <a:endParaRPr lang="sv-SE" dirty="0"/>
          </a:p>
        </p:txBody>
      </p:sp>
      <p:cxnSp>
        <p:nvCxnSpPr>
          <p:cNvPr id="4" name="Rak koppling 3">
            <a:extLst>
              <a:ext uri="{FF2B5EF4-FFF2-40B4-BE49-F238E27FC236}">
                <a16:creationId xmlns:a16="http://schemas.microsoft.com/office/drawing/2014/main" id="{83B31D5B-7A02-218D-C88E-667BE7847CEE}"/>
              </a:ext>
            </a:extLst>
          </p:cNvPr>
          <p:cNvCxnSpPr/>
          <p:nvPr/>
        </p:nvCxnSpPr>
        <p:spPr>
          <a:xfrm>
            <a:off x="3466861" y="3537174"/>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sp>
        <p:nvSpPr>
          <p:cNvPr id="16" name="Rubrik 1">
            <a:extLst>
              <a:ext uri="{FF2B5EF4-FFF2-40B4-BE49-F238E27FC236}">
                <a16:creationId xmlns:a16="http://schemas.microsoft.com/office/drawing/2014/main" id="{86C23BBE-C6ED-B048-2A01-D30F5998CAD0}"/>
              </a:ext>
            </a:extLst>
          </p:cNvPr>
          <p:cNvSpPr txBox="1">
            <a:spLocks/>
          </p:cNvSpPr>
          <p:nvPr/>
        </p:nvSpPr>
        <p:spPr>
          <a:xfrm>
            <a:off x="647422" y="488666"/>
            <a:ext cx="5393957" cy="593168"/>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följt av ett godkänt </a:t>
            </a:r>
          </a:p>
          <a:p>
            <a:r>
              <a:rPr lang="sv-SE" dirty="0"/>
              <a:t>betyg</a:t>
            </a:r>
            <a:br>
              <a:rPr lang="sv-SE" dirty="0"/>
            </a:br>
            <a:endParaRPr lang="sv-SE" sz="2400" b="0" dirty="0"/>
          </a:p>
        </p:txBody>
      </p:sp>
      <p:sp>
        <p:nvSpPr>
          <p:cNvPr id="17" name="textruta 16">
            <a:extLst>
              <a:ext uri="{FF2B5EF4-FFF2-40B4-BE49-F238E27FC236}">
                <a16:creationId xmlns:a16="http://schemas.microsoft.com/office/drawing/2014/main" id="{0DA7BE62-2A72-53BF-9BC8-7C829E695F03}"/>
              </a:ext>
            </a:extLst>
          </p:cNvPr>
          <p:cNvSpPr txBox="1"/>
          <p:nvPr/>
        </p:nvSpPr>
        <p:spPr>
          <a:xfrm>
            <a:off x="3201336" y="2319133"/>
            <a:ext cx="1236539" cy="307777"/>
          </a:xfrm>
          <a:prstGeom prst="rect">
            <a:avLst/>
          </a:prstGeom>
          <a:noFill/>
        </p:spPr>
        <p:txBody>
          <a:bodyPr wrap="square" rtlCol="0">
            <a:spAutoFit/>
          </a:bodyPr>
          <a:lstStyle/>
          <a:p>
            <a:r>
              <a:rPr lang="sv-SE" sz="1400" dirty="0"/>
              <a:t>Nivåbetyg</a:t>
            </a:r>
          </a:p>
        </p:txBody>
      </p:sp>
      <p:sp>
        <p:nvSpPr>
          <p:cNvPr id="26" name="textruta 25">
            <a:extLst>
              <a:ext uri="{FF2B5EF4-FFF2-40B4-BE49-F238E27FC236}">
                <a16:creationId xmlns:a16="http://schemas.microsoft.com/office/drawing/2014/main" id="{AB1A9CF4-8AA4-BBEC-B342-E50AB843C84A}"/>
              </a:ext>
            </a:extLst>
          </p:cNvPr>
          <p:cNvSpPr txBox="1"/>
          <p:nvPr/>
        </p:nvSpPr>
        <p:spPr>
          <a:xfrm>
            <a:off x="4550164" y="2100438"/>
            <a:ext cx="2063205" cy="523220"/>
          </a:xfrm>
          <a:prstGeom prst="rect">
            <a:avLst/>
          </a:prstGeom>
          <a:noFill/>
        </p:spPr>
        <p:txBody>
          <a:bodyPr wrap="square" rtlCol="0">
            <a:spAutoFit/>
          </a:bodyPr>
          <a:lstStyle/>
          <a:p>
            <a:r>
              <a:rPr lang="sv-SE" sz="1400" dirty="0"/>
              <a:t>I slutligt </a:t>
            </a:r>
          </a:p>
          <a:p>
            <a:r>
              <a:rPr lang="sv-SE" sz="1400" dirty="0"/>
              <a:t>betygsdokument</a:t>
            </a:r>
          </a:p>
        </p:txBody>
      </p:sp>
      <p:pic>
        <p:nvPicPr>
          <p:cNvPr id="28" name="Bildobjekt 27" descr="En bild som visar klädsel, tecknad serie, står, illustration&#10;&#10;Automatiskt genererad beskrivning">
            <a:extLst>
              <a:ext uri="{FF2B5EF4-FFF2-40B4-BE49-F238E27FC236}">
                <a16:creationId xmlns:a16="http://schemas.microsoft.com/office/drawing/2014/main" id="{D3C28EB8-BE0C-49BC-E169-D895B995BCC1}"/>
              </a:ext>
            </a:extLst>
          </p:cNvPr>
          <p:cNvPicPr>
            <a:picLocks noChangeAspect="1"/>
          </p:cNvPicPr>
          <p:nvPr/>
        </p:nvPicPr>
        <p:blipFill>
          <a:blip r:embed="rId3"/>
          <a:stretch>
            <a:fillRect/>
          </a:stretch>
        </p:blipFill>
        <p:spPr>
          <a:xfrm>
            <a:off x="6776615" y="772115"/>
            <a:ext cx="2277027" cy="4073979"/>
          </a:xfrm>
          <a:prstGeom prst="rect">
            <a:avLst/>
          </a:prstGeom>
        </p:spPr>
      </p:pic>
      <p:sp>
        <p:nvSpPr>
          <p:cNvPr id="30" name="textruta 29">
            <a:extLst>
              <a:ext uri="{FF2B5EF4-FFF2-40B4-BE49-F238E27FC236}">
                <a16:creationId xmlns:a16="http://schemas.microsoft.com/office/drawing/2014/main" id="{44907E78-E3E3-9382-C85E-548464E44517}"/>
              </a:ext>
            </a:extLst>
          </p:cNvPr>
          <p:cNvSpPr txBox="1"/>
          <p:nvPr/>
        </p:nvSpPr>
        <p:spPr>
          <a:xfrm>
            <a:off x="7667410" y="372005"/>
            <a:ext cx="1105196" cy="400110"/>
          </a:xfrm>
          <a:prstGeom prst="rect">
            <a:avLst/>
          </a:prstGeom>
          <a:noFill/>
        </p:spPr>
        <p:txBody>
          <a:bodyPr wrap="square">
            <a:spAutoFit/>
          </a:bodyPr>
          <a:lstStyle/>
          <a:p>
            <a:r>
              <a:rPr lang="sv-SE" sz="2000" b="1" dirty="0"/>
              <a:t>Axel</a:t>
            </a:r>
            <a:endParaRPr lang="sv-SE" sz="2000" dirty="0"/>
          </a:p>
        </p:txBody>
      </p:sp>
      <p:sp>
        <p:nvSpPr>
          <p:cNvPr id="31" name="Rektangel: rundade hörn 30">
            <a:extLst>
              <a:ext uri="{FF2B5EF4-FFF2-40B4-BE49-F238E27FC236}">
                <a16:creationId xmlns:a16="http://schemas.microsoft.com/office/drawing/2014/main" id="{AF91F22E-5BA8-4C4A-6997-471D4C28B680}"/>
              </a:ext>
            </a:extLst>
          </p:cNvPr>
          <p:cNvSpPr/>
          <p:nvPr/>
        </p:nvSpPr>
        <p:spPr>
          <a:xfrm>
            <a:off x="503339" y="2335461"/>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3" name="Rektangel: rundade hörn 32">
            <a:extLst>
              <a:ext uri="{FF2B5EF4-FFF2-40B4-BE49-F238E27FC236}">
                <a16:creationId xmlns:a16="http://schemas.microsoft.com/office/drawing/2014/main" id="{D5442293-05EA-02EF-B1C6-6DBA48F79EBF}"/>
              </a:ext>
            </a:extLst>
          </p:cNvPr>
          <p:cNvSpPr/>
          <p:nvPr/>
        </p:nvSpPr>
        <p:spPr>
          <a:xfrm>
            <a:off x="1168988" y="3946448"/>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4" name="Rektangel: rundade hörn 33">
            <a:extLst>
              <a:ext uri="{FF2B5EF4-FFF2-40B4-BE49-F238E27FC236}">
                <a16:creationId xmlns:a16="http://schemas.microsoft.com/office/drawing/2014/main" id="{CC890463-FA31-0250-1FA7-8BB7DFD9A4D9}"/>
              </a:ext>
            </a:extLst>
          </p:cNvPr>
          <p:cNvSpPr/>
          <p:nvPr/>
        </p:nvSpPr>
        <p:spPr>
          <a:xfrm>
            <a:off x="1187233" y="2945862"/>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5" name="Rektangel: rundade hörn 34">
            <a:extLst>
              <a:ext uri="{FF2B5EF4-FFF2-40B4-BE49-F238E27FC236}">
                <a16:creationId xmlns:a16="http://schemas.microsoft.com/office/drawing/2014/main" id="{AE27E233-2E83-19C4-5A73-906F9E424173}"/>
              </a:ext>
            </a:extLst>
          </p:cNvPr>
          <p:cNvSpPr/>
          <p:nvPr/>
        </p:nvSpPr>
        <p:spPr>
          <a:xfrm>
            <a:off x="1168988" y="3444616"/>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6" name="textruta 35">
            <a:extLst>
              <a:ext uri="{FF2B5EF4-FFF2-40B4-BE49-F238E27FC236}">
                <a16:creationId xmlns:a16="http://schemas.microsoft.com/office/drawing/2014/main" id="{C6537C45-6EC7-A74B-CFF3-96EE8159C2D6}"/>
              </a:ext>
            </a:extLst>
          </p:cNvPr>
          <p:cNvSpPr txBox="1"/>
          <p:nvPr/>
        </p:nvSpPr>
        <p:spPr>
          <a:xfrm>
            <a:off x="1197480" y="2448182"/>
            <a:ext cx="875071" cy="369332"/>
          </a:xfrm>
          <a:prstGeom prst="rect">
            <a:avLst/>
          </a:prstGeom>
          <a:noFill/>
        </p:spPr>
        <p:txBody>
          <a:bodyPr wrap="square" rtlCol="0">
            <a:spAutoFit/>
          </a:bodyPr>
          <a:lstStyle/>
          <a:p>
            <a:r>
              <a:rPr lang="sv-SE" sz="1800" dirty="0"/>
              <a:t>Ämne</a:t>
            </a:r>
            <a:endParaRPr lang="sv-SE" dirty="0"/>
          </a:p>
        </p:txBody>
      </p:sp>
      <p:cxnSp>
        <p:nvCxnSpPr>
          <p:cNvPr id="37" name="Rak pilkoppling 36">
            <a:extLst>
              <a:ext uri="{FF2B5EF4-FFF2-40B4-BE49-F238E27FC236}">
                <a16:creationId xmlns:a16="http://schemas.microsoft.com/office/drawing/2014/main" id="{C3632F90-DE6A-C5E0-6185-D6269FB81C92}"/>
              </a:ext>
            </a:extLst>
          </p:cNvPr>
          <p:cNvCxnSpPr>
            <a:cxnSpLocks/>
          </p:cNvCxnSpPr>
          <p:nvPr/>
        </p:nvCxnSpPr>
        <p:spPr>
          <a:xfrm flipV="1">
            <a:off x="2062304" y="31584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BA39F10-AE45-5AB0-6503-8826D9F9A5BD}"/>
              </a:ext>
            </a:extLst>
          </p:cNvPr>
          <p:cNvCxnSpPr>
            <a:cxnSpLocks/>
          </p:cNvCxnSpPr>
          <p:nvPr/>
        </p:nvCxnSpPr>
        <p:spPr>
          <a:xfrm flipV="1">
            <a:off x="2049391" y="3662240"/>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Rak pilkoppling 38">
            <a:extLst>
              <a:ext uri="{FF2B5EF4-FFF2-40B4-BE49-F238E27FC236}">
                <a16:creationId xmlns:a16="http://schemas.microsoft.com/office/drawing/2014/main" id="{B8801A6F-7060-5489-325D-178281470689}"/>
              </a:ext>
            </a:extLst>
          </p:cNvPr>
          <p:cNvCxnSpPr>
            <a:cxnSpLocks/>
          </p:cNvCxnSpPr>
          <p:nvPr/>
        </p:nvCxnSpPr>
        <p:spPr>
          <a:xfrm flipV="1">
            <a:off x="2042270" y="4164445"/>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Pratbubbla: oval 39">
            <a:extLst>
              <a:ext uri="{FF2B5EF4-FFF2-40B4-BE49-F238E27FC236}">
                <a16:creationId xmlns:a16="http://schemas.microsoft.com/office/drawing/2014/main" id="{D840D8FC-D274-E016-7456-1F6A5E42F9A2}"/>
              </a:ext>
            </a:extLst>
          </p:cNvPr>
          <p:cNvSpPr/>
          <p:nvPr/>
        </p:nvSpPr>
        <p:spPr>
          <a:xfrm rot="17111582" flipH="1">
            <a:off x="5512678" y="128852"/>
            <a:ext cx="1744816" cy="1972546"/>
          </a:xfrm>
          <a:prstGeom prst="wedgeEllipse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901E65BB-C15F-53CF-E988-6F85956E6A1A}"/>
              </a:ext>
            </a:extLst>
          </p:cNvPr>
          <p:cNvSpPr txBox="1"/>
          <p:nvPr/>
        </p:nvSpPr>
        <p:spPr>
          <a:xfrm>
            <a:off x="5378094" y="587674"/>
            <a:ext cx="2013984" cy="1077218"/>
          </a:xfrm>
          <a:prstGeom prst="rect">
            <a:avLst/>
          </a:prstGeom>
          <a:noFill/>
        </p:spPr>
        <p:txBody>
          <a:bodyPr wrap="square">
            <a:spAutoFit/>
          </a:bodyPr>
          <a:lstStyle/>
          <a:p>
            <a:pPr algn="ctr"/>
            <a:r>
              <a:rPr lang="sv-SE" sz="1600" dirty="0">
                <a:solidFill>
                  <a:schemeClr val="tx1"/>
                </a:solidFill>
              </a:rPr>
              <a:t>Jag har fått ett </a:t>
            </a:r>
          </a:p>
          <a:p>
            <a:pPr algn="ctr"/>
            <a:r>
              <a:rPr lang="sv-SE" sz="1600" dirty="0"/>
              <a:t>F i</a:t>
            </a:r>
            <a:r>
              <a:rPr lang="sv-SE" sz="1600" dirty="0">
                <a:solidFill>
                  <a:schemeClr val="tx1"/>
                </a:solidFill>
              </a:rPr>
              <a:t> betyg på </a:t>
            </a:r>
          </a:p>
          <a:p>
            <a:pPr algn="ctr"/>
            <a:r>
              <a:rPr lang="sv-SE" sz="1600" dirty="0">
                <a:solidFill>
                  <a:schemeClr val="tx1"/>
                </a:solidFill>
              </a:rPr>
              <a:t>nivå 2, men </a:t>
            </a:r>
          </a:p>
          <a:p>
            <a:pPr algn="ctr"/>
            <a:r>
              <a:rPr lang="sv-SE" sz="1600" dirty="0">
                <a:solidFill>
                  <a:schemeClr val="tx1"/>
                </a:solidFill>
              </a:rPr>
              <a:t>ett E på nivå 3.</a:t>
            </a:r>
            <a:endParaRPr lang="sv-SE" sz="1600" dirty="0"/>
          </a:p>
        </p:txBody>
      </p:sp>
    </p:spTree>
    <p:extLst>
      <p:ext uri="{BB962C8B-B14F-4D97-AF65-F5344CB8AC3E}">
        <p14:creationId xmlns:p14="http://schemas.microsoft.com/office/powerpoint/2010/main" val="2898768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076BFAAE-60BB-4601-E2FA-9B8F219E9C9C}"/>
              </a:ext>
            </a:extLst>
          </p:cNvPr>
          <p:cNvSpPr txBox="1"/>
          <p:nvPr/>
        </p:nvSpPr>
        <p:spPr>
          <a:xfrm>
            <a:off x="3823093" y="3854069"/>
            <a:ext cx="1661651" cy="523220"/>
          </a:xfrm>
          <a:prstGeom prst="rect">
            <a:avLst/>
          </a:prstGeom>
          <a:noFill/>
        </p:spPr>
        <p:txBody>
          <a:bodyPr wrap="square" rtlCol="0">
            <a:spAutoFit/>
          </a:bodyPr>
          <a:lstStyle/>
          <a:p>
            <a:r>
              <a:rPr lang="sv-SE" sz="2800" dirty="0"/>
              <a:t> E</a:t>
            </a:r>
            <a:endParaRPr lang="sv-SE" dirty="0"/>
          </a:p>
        </p:txBody>
      </p:sp>
      <p:sp>
        <p:nvSpPr>
          <p:cNvPr id="19" name="textruta 18">
            <a:extLst>
              <a:ext uri="{FF2B5EF4-FFF2-40B4-BE49-F238E27FC236}">
                <a16:creationId xmlns:a16="http://schemas.microsoft.com/office/drawing/2014/main" id="{65FFE72B-1C78-FDCC-0A7D-795FB4378F2F}"/>
              </a:ext>
            </a:extLst>
          </p:cNvPr>
          <p:cNvSpPr txBox="1"/>
          <p:nvPr/>
        </p:nvSpPr>
        <p:spPr>
          <a:xfrm>
            <a:off x="3803436" y="3435066"/>
            <a:ext cx="1661651" cy="523220"/>
          </a:xfrm>
          <a:prstGeom prst="rect">
            <a:avLst/>
          </a:prstGeom>
          <a:noFill/>
        </p:spPr>
        <p:txBody>
          <a:bodyPr wrap="square" rtlCol="0">
            <a:spAutoFit/>
          </a:bodyPr>
          <a:lstStyle/>
          <a:p>
            <a:r>
              <a:rPr lang="sv-SE" sz="2800" dirty="0"/>
              <a:t> D</a:t>
            </a:r>
            <a:endParaRPr lang="sv-SE" dirty="0"/>
          </a:p>
        </p:txBody>
      </p:sp>
      <p:sp>
        <p:nvSpPr>
          <p:cNvPr id="22" name="textruta 21">
            <a:extLst>
              <a:ext uri="{FF2B5EF4-FFF2-40B4-BE49-F238E27FC236}">
                <a16:creationId xmlns:a16="http://schemas.microsoft.com/office/drawing/2014/main" id="{E4B432A5-8E11-FB82-9137-15DBA4130F5E}"/>
              </a:ext>
            </a:extLst>
          </p:cNvPr>
          <p:cNvSpPr txBox="1"/>
          <p:nvPr/>
        </p:nvSpPr>
        <p:spPr>
          <a:xfrm>
            <a:off x="3803437" y="2999937"/>
            <a:ext cx="1661651" cy="523220"/>
          </a:xfrm>
          <a:prstGeom prst="rect">
            <a:avLst/>
          </a:prstGeom>
          <a:noFill/>
        </p:spPr>
        <p:txBody>
          <a:bodyPr wrap="square" rtlCol="0">
            <a:spAutoFit/>
          </a:bodyPr>
          <a:lstStyle/>
          <a:p>
            <a:r>
              <a:rPr lang="sv-SE" sz="2800" dirty="0"/>
              <a:t> F </a:t>
            </a:r>
            <a:endParaRPr lang="sv-SE" dirty="0"/>
          </a:p>
        </p:txBody>
      </p:sp>
      <p:cxnSp>
        <p:nvCxnSpPr>
          <p:cNvPr id="29" name="Rak koppling 28">
            <a:extLst>
              <a:ext uri="{FF2B5EF4-FFF2-40B4-BE49-F238E27FC236}">
                <a16:creationId xmlns:a16="http://schemas.microsoft.com/office/drawing/2014/main" id="{4204DA73-3DE3-FAC0-D6B9-3D47E6C8C1C0}"/>
              </a:ext>
            </a:extLst>
          </p:cNvPr>
          <p:cNvCxnSpPr/>
          <p:nvPr/>
        </p:nvCxnSpPr>
        <p:spPr>
          <a:xfrm>
            <a:off x="3926340" y="3958286"/>
            <a:ext cx="388620" cy="330142"/>
          </a:xfrm>
          <a:prstGeom prst="line">
            <a:avLst/>
          </a:prstGeom>
          <a:ln w="38100">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13" name="Rak pilkoppling 12">
            <a:extLst>
              <a:ext uri="{FF2B5EF4-FFF2-40B4-BE49-F238E27FC236}">
                <a16:creationId xmlns:a16="http://schemas.microsoft.com/office/drawing/2014/main" id="{67F77E75-38DB-B6C0-F523-FB7BC871C7BD}"/>
              </a:ext>
            </a:extLst>
          </p:cNvPr>
          <p:cNvCxnSpPr>
            <a:cxnSpLocks/>
          </p:cNvCxnSpPr>
          <p:nvPr/>
        </p:nvCxnSpPr>
        <p:spPr>
          <a:xfrm flipV="1">
            <a:off x="4413037" y="3701565"/>
            <a:ext cx="904358" cy="1123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21B02112-0CFC-8091-03D4-CD34267C76EE}"/>
              </a:ext>
            </a:extLst>
          </p:cNvPr>
          <p:cNvSpPr txBox="1"/>
          <p:nvPr/>
        </p:nvSpPr>
        <p:spPr>
          <a:xfrm>
            <a:off x="5352018" y="3435066"/>
            <a:ext cx="1661651" cy="523220"/>
          </a:xfrm>
          <a:prstGeom prst="rect">
            <a:avLst/>
          </a:prstGeom>
          <a:noFill/>
        </p:spPr>
        <p:txBody>
          <a:bodyPr wrap="square" rtlCol="0">
            <a:spAutoFit/>
          </a:bodyPr>
          <a:lstStyle/>
          <a:p>
            <a:r>
              <a:rPr lang="sv-SE" sz="2800" dirty="0"/>
              <a:t> D </a:t>
            </a:r>
            <a:endParaRPr lang="sv-SE" dirty="0"/>
          </a:p>
        </p:txBody>
      </p:sp>
      <p:cxnSp>
        <p:nvCxnSpPr>
          <p:cNvPr id="23" name="Rak pilkoppling 22">
            <a:extLst>
              <a:ext uri="{FF2B5EF4-FFF2-40B4-BE49-F238E27FC236}">
                <a16:creationId xmlns:a16="http://schemas.microsoft.com/office/drawing/2014/main" id="{A5A88945-00EE-60BA-A309-765EF38328C4}"/>
              </a:ext>
            </a:extLst>
          </p:cNvPr>
          <p:cNvCxnSpPr>
            <a:cxnSpLocks/>
          </p:cNvCxnSpPr>
          <p:nvPr/>
        </p:nvCxnSpPr>
        <p:spPr>
          <a:xfrm flipV="1">
            <a:off x="4413037" y="3261547"/>
            <a:ext cx="904358" cy="119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ruta 23">
            <a:extLst>
              <a:ext uri="{FF2B5EF4-FFF2-40B4-BE49-F238E27FC236}">
                <a16:creationId xmlns:a16="http://schemas.microsoft.com/office/drawing/2014/main" id="{3D834CCA-3142-D269-F6BE-DB1A2544CA1A}"/>
              </a:ext>
            </a:extLst>
          </p:cNvPr>
          <p:cNvSpPr txBox="1"/>
          <p:nvPr/>
        </p:nvSpPr>
        <p:spPr>
          <a:xfrm>
            <a:off x="5243861" y="2995730"/>
            <a:ext cx="1661651" cy="523220"/>
          </a:xfrm>
          <a:prstGeom prst="rect">
            <a:avLst/>
          </a:prstGeom>
          <a:noFill/>
        </p:spPr>
        <p:txBody>
          <a:bodyPr wrap="square" rtlCol="0">
            <a:spAutoFit/>
          </a:bodyPr>
          <a:lstStyle/>
          <a:p>
            <a:r>
              <a:rPr lang="sv-SE" sz="2800" dirty="0"/>
              <a:t>  F </a:t>
            </a:r>
            <a:endParaRPr lang="sv-SE" dirty="0"/>
          </a:p>
        </p:txBody>
      </p:sp>
      <p:sp>
        <p:nvSpPr>
          <p:cNvPr id="11" name="Rubrik 1">
            <a:extLst>
              <a:ext uri="{FF2B5EF4-FFF2-40B4-BE49-F238E27FC236}">
                <a16:creationId xmlns:a16="http://schemas.microsoft.com/office/drawing/2014/main" id="{0FA8AE26-68BD-F9DA-6B27-51BB02B55445}"/>
              </a:ext>
            </a:extLst>
          </p:cNvPr>
          <p:cNvSpPr txBox="1">
            <a:spLocks noGrp="1"/>
          </p:cNvSpPr>
          <p:nvPr>
            <p:ph type="title"/>
          </p:nvPr>
        </p:nvSpPr>
        <p:spPr>
          <a:xfrm>
            <a:off x="468313" y="311811"/>
            <a:ext cx="4683351" cy="543261"/>
          </a:xfrm>
          <a:prstGeom prst="rect">
            <a:avLst/>
          </a:prstGeom>
        </p:spPr>
        <p:txBody>
          <a:bodyPr vert="horz" wrap="square" lIns="0" tIns="45720" rIns="91440" bIns="45720" rtlCol="0" anchor="t" anchorCtr="0">
            <a:noAutofit/>
          </a:bodyPr>
          <a:lstStyle>
            <a:lvl1pPr algn="l" defTabSz="685800" rtl="0" eaLnBrk="1" latinLnBrk="0" hangingPunct="1">
              <a:lnSpc>
                <a:spcPts val="3800"/>
              </a:lnSpc>
              <a:spcBef>
                <a:spcPct val="0"/>
              </a:spcBef>
              <a:buNone/>
              <a:defRPr sz="3200" b="1" i="0" kern="1200">
                <a:solidFill>
                  <a:srgbClr val="692859"/>
                </a:solidFill>
                <a:latin typeface="Arial" panose="020B0604020202020204" pitchFamily="34" charset="0"/>
                <a:ea typeface="+mj-ea"/>
                <a:cs typeface="Arial" panose="020B0604020202020204" pitchFamily="34" charset="0"/>
              </a:defRPr>
            </a:lvl1pPr>
          </a:lstStyle>
          <a:p>
            <a:r>
              <a:rPr lang="sv-SE" dirty="0"/>
              <a:t>F på sista nivån i ämnet</a:t>
            </a:r>
            <a:br>
              <a:rPr lang="sv-SE" dirty="0"/>
            </a:br>
            <a:endParaRPr lang="sv-SE" sz="2400" b="0" dirty="0"/>
          </a:p>
        </p:txBody>
      </p:sp>
      <p:sp>
        <p:nvSpPr>
          <p:cNvPr id="12" name="textruta 11">
            <a:extLst>
              <a:ext uri="{FF2B5EF4-FFF2-40B4-BE49-F238E27FC236}">
                <a16:creationId xmlns:a16="http://schemas.microsoft.com/office/drawing/2014/main" id="{04A1B6D4-D1DB-FDDE-4F10-2843C0B57F0C}"/>
              </a:ext>
            </a:extLst>
          </p:cNvPr>
          <p:cNvSpPr txBox="1"/>
          <p:nvPr/>
        </p:nvSpPr>
        <p:spPr>
          <a:xfrm>
            <a:off x="3610311" y="2627718"/>
            <a:ext cx="1236539" cy="307777"/>
          </a:xfrm>
          <a:prstGeom prst="rect">
            <a:avLst/>
          </a:prstGeom>
          <a:noFill/>
        </p:spPr>
        <p:txBody>
          <a:bodyPr wrap="square" rtlCol="0">
            <a:spAutoFit/>
          </a:bodyPr>
          <a:lstStyle/>
          <a:p>
            <a:r>
              <a:rPr lang="sv-SE" sz="1400" dirty="0"/>
              <a:t>Nivåbetyg</a:t>
            </a:r>
          </a:p>
        </p:txBody>
      </p:sp>
      <p:sp>
        <p:nvSpPr>
          <p:cNvPr id="17" name="textruta 16">
            <a:extLst>
              <a:ext uri="{FF2B5EF4-FFF2-40B4-BE49-F238E27FC236}">
                <a16:creationId xmlns:a16="http://schemas.microsoft.com/office/drawing/2014/main" id="{94A07FAD-B714-5B2D-579A-A83844D17E21}"/>
              </a:ext>
            </a:extLst>
          </p:cNvPr>
          <p:cNvSpPr txBox="1"/>
          <p:nvPr/>
        </p:nvSpPr>
        <p:spPr>
          <a:xfrm>
            <a:off x="5131576" y="2476717"/>
            <a:ext cx="2063205" cy="523220"/>
          </a:xfrm>
          <a:prstGeom prst="rect">
            <a:avLst/>
          </a:prstGeom>
          <a:noFill/>
        </p:spPr>
        <p:txBody>
          <a:bodyPr wrap="square" rtlCol="0">
            <a:spAutoFit/>
          </a:bodyPr>
          <a:lstStyle/>
          <a:p>
            <a:r>
              <a:rPr lang="sv-SE" sz="1400" dirty="0"/>
              <a:t>I slutligt </a:t>
            </a:r>
          </a:p>
          <a:p>
            <a:r>
              <a:rPr lang="sv-SE" sz="1400" dirty="0"/>
              <a:t>betygsdokument</a:t>
            </a:r>
          </a:p>
        </p:txBody>
      </p:sp>
      <p:pic>
        <p:nvPicPr>
          <p:cNvPr id="25" name="Bildobjekt 24" descr="En bild som visar klädsel, kjol, tecknad serie, konst&#10;&#10;Automatiskt genererad beskrivning">
            <a:extLst>
              <a:ext uri="{FF2B5EF4-FFF2-40B4-BE49-F238E27FC236}">
                <a16:creationId xmlns:a16="http://schemas.microsoft.com/office/drawing/2014/main" id="{0F432DD2-BC87-7FFF-547E-53ED7F7A85A1}"/>
              </a:ext>
            </a:extLst>
          </p:cNvPr>
          <p:cNvPicPr>
            <a:picLocks noChangeAspect="1"/>
          </p:cNvPicPr>
          <p:nvPr/>
        </p:nvPicPr>
        <p:blipFill>
          <a:blip r:embed="rId3"/>
          <a:stretch>
            <a:fillRect/>
          </a:stretch>
        </p:blipFill>
        <p:spPr>
          <a:xfrm>
            <a:off x="7074738" y="717045"/>
            <a:ext cx="2445806" cy="4309087"/>
          </a:xfrm>
          <a:prstGeom prst="rect">
            <a:avLst/>
          </a:prstGeom>
        </p:spPr>
      </p:pic>
      <p:sp>
        <p:nvSpPr>
          <p:cNvPr id="26" name="textruta 25">
            <a:extLst>
              <a:ext uri="{FF2B5EF4-FFF2-40B4-BE49-F238E27FC236}">
                <a16:creationId xmlns:a16="http://schemas.microsoft.com/office/drawing/2014/main" id="{4F061764-DA90-21CB-A018-649A2970994A}"/>
              </a:ext>
            </a:extLst>
          </p:cNvPr>
          <p:cNvSpPr txBox="1"/>
          <p:nvPr/>
        </p:nvSpPr>
        <p:spPr>
          <a:xfrm>
            <a:off x="7854355" y="412070"/>
            <a:ext cx="1105196" cy="400110"/>
          </a:xfrm>
          <a:prstGeom prst="rect">
            <a:avLst/>
          </a:prstGeom>
          <a:noFill/>
        </p:spPr>
        <p:txBody>
          <a:bodyPr wrap="square">
            <a:spAutoFit/>
          </a:bodyPr>
          <a:lstStyle/>
          <a:p>
            <a:r>
              <a:rPr lang="sv-SE" sz="2000" b="1" dirty="0">
                <a:solidFill>
                  <a:schemeClr val="tx1"/>
                </a:solidFill>
              </a:rPr>
              <a:t>Katja</a:t>
            </a:r>
            <a:endParaRPr lang="sv-SE" sz="2000" dirty="0"/>
          </a:p>
        </p:txBody>
      </p:sp>
      <p:sp>
        <p:nvSpPr>
          <p:cNvPr id="27" name="Pratbubbla: oval 26">
            <a:extLst>
              <a:ext uri="{FF2B5EF4-FFF2-40B4-BE49-F238E27FC236}">
                <a16:creationId xmlns:a16="http://schemas.microsoft.com/office/drawing/2014/main" id="{7287C7D0-39D2-815E-82EA-4074D26B2250}"/>
              </a:ext>
            </a:extLst>
          </p:cNvPr>
          <p:cNvSpPr/>
          <p:nvPr/>
        </p:nvSpPr>
        <p:spPr>
          <a:xfrm rot="17111582" flipH="1">
            <a:off x="5764049" y="248786"/>
            <a:ext cx="1744816" cy="1972546"/>
          </a:xfrm>
          <a:prstGeom prst="wedgeEllipseCallou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8" name="textruta 27">
            <a:extLst>
              <a:ext uri="{FF2B5EF4-FFF2-40B4-BE49-F238E27FC236}">
                <a16:creationId xmlns:a16="http://schemas.microsoft.com/office/drawing/2014/main" id="{6824D92A-AD4D-E33A-C598-63EE7B42C033}"/>
              </a:ext>
            </a:extLst>
          </p:cNvPr>
          <p:cNvSpPr txBox="1"/>
          <p:nvPr/>
        </p:nvSpPr>
        <p:spPr>
          <a:xfrm>
            <a:off x="5588930" y="787712"/>
            <a:ext cx="2045920" cy="923330"/>
          </a:xfrm>
          <a:prstGeom prst="rect">
            <a:avLst/>
          </a:prstGeom>
          <a:noFill/>
        </p:spPr>
        <p:txBody>
          <a:bodyPr wrap="square">
            <a:spAutoFit/>
          </a:bodyPr>
          <a:lstStyle/>
          <a:p>
            <a:pPr algn="ctr"/>
            <a:r>
              <a:rPr lang="sv-SE" sz="1800" dirty="0">
                <a:solidFill>
                  <a:schemeClr val="tx1"/>
                </a:solidFill>
              </a:rPr>
              <a:t>Jag har fått </a:t>
            </a:r>
          </a:p>
          <a:p>
            <a:pPr algn="ctr"/>
            <a:r>
              <a:rPr lang="sv-SE" sz="1800" dirty="0">
                <a:solidFill>
                  <a:schemeClr val="tx1"/>
                </a:solidFill>
              </a:rPr>
              <a:t>F i </a:t>
            </a:r>
            <a:r>
              <a:rPr lang="sv-SE" sz="1800" dirty="0"/>
              <a:t>engelska </a:t>
            </a:r>
          </a:p>
          <a:p>
            <a:pPr algn="ctr"/>
            <a:r>
              <a:rPr lang="sv-SE" sz="1800" dirty="0"/>
              <a:t>nivå 3</a:t>
            </a:r>
          </a:p>
        </p:txBody>
      </p:sp>
      <p:sp>
        <p:nvSpPr>
          <p:cNvPr id="30" name="Rektangel: rundade hörn 29">
            <a:extLst>
              <a:ext uri="{FF2B5EF4-FFF2-40B4-BE49-F238E27FC236}">
                <a16:creationId xmlns:a16="http://schemas.microsoft.com/office/drawing/2014/main" id="{9F965B64-83DA-78CD-AA93-7DDA0EAF8C37}"/>
              </a:ext>
            </a:extLst>
          </p:cNvPr>
          <p:cNvSpPr/>
          <p:nvPr/>
        </p:nvSpPr>
        <p:spPr>
          <a:xfrm>
            <a:off x="591787" y="2337832"/>
            <a:ext cx="2562269" cy="2370649"/>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1" name="Rektangel: rundade hörn 30">
            <a:extLst>
              <a:ext uri="{FF2B5EF4-FFF2-40B4-BE49-F238E27FC236}">
                <a16:creationId xmlns:a16="http://schemas.microsoft.com/office/drawing/2014/main" id="{7650FF62-4EED-9BB4-EC40-6E8B39F3A6C3}"/>
              </a:ext>
            </a:extLst>
          </p:cNvPr>
          <p:cNvSpPr/>
          <p:nvPr/>
        </p:nvSpPr>
        <p:spPr>
          <a:xfrm>
            <a:off x="1257436" y="3965147"/>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1</a:t>
            </a:r>
          </a:p>
        </p:txBody>
      </p:sp>
      <p:sp>
        <p:nvSpPr>
          <p:cNvPr id="33" name="Rektangel: rundade hörn 32">
            <a:extLst>
              <a:ext uri="{FF2B5EF4-FFF2-40B4-BE49-F238E27FC236}">
                <a16:creationId xmlns:a16="http://schemas.microsoft.com/office/drawing/2014/main" id="{A3609E7F-1080-72C5-9A2D-2D5BAB43DD0A}"/>
              </a:ext>
            </a:extLst>
          </p:cNvPr>
          <p:cNvSpPr/>
          <p:nvPr/>
        </p:nvSpPr>
        <p:spPr>
          <a:xfrm>
            <a:off x="1275681" y="2964561"/>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3</a:t>
            </a:r>
          </a:p>
        </p:txBody>
      </p:sp>
      <p:sp>
        <p:nvSpPr>
          <p:cNvPr id="34" name="Rektangel: rundade hörn 33">
            <a:extLst>
              <a:ext uri="{FF2B5EF4-FFF2-40B4-BE49-F238E27FC236}">
                <a16:creationId xmlns:a16="http://schemas.microsoft.com/office/drawing/2014/main" id="{30B491C8-0C01-7375-F7B1-15AC2706E593}"/>
              </a:ext>
            </a:extLst>
          </p:cNvPr>
          <p:cNvSpPr/>
          <p:nvPr/>
        </p:nvSpPr>
        <p:spPr>
          <a:xfrm>
            <a:off x="1257436" y="3463315"/>
            <a:ext cx="875071" cy="435249"/>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sv-SE" dirty="0">
                <a:solidFill>
                  <a:schemeClr val="bg1"/>
                </a:solidFill>
              </a:rPr>
              <a:t>Nivå 2</a:t>
            </a:r>
          </a:p>
        </p:txBody>
      </p:sp>
      <p:sp>
        <p:nvSpPr>
          <p:cNvPr id="35" name="textruta 34">
            <a:extLst>
              <a:ext uri="{FF2B5EF4-FFF2-40B4-BE49-F238E27FC236}">
                <a16:creationId xmlns:a16="http://schemas.microsoft.com/office/drawing/2014/main" id="{2D3F6E4B-AD4E-2A64-0C5B-7AFA46743A5C}"/>
              </a:ext>
            </a:extLst>
          </p:cNvPr>
          <p:cNvSpPr txBox="1"/>
          <p:nvPr/>
        </p:nvSpPr>
        <p:spPr>
          <a:xfrm>
            <a:off x="1285928" y="2466881"/>
            <a:ext cx="875071" cy="369332"/>
          </a:xfrm>
          <a:prstGeom prst="rect">
            <a:avLst/>
          </a:prstGeom>
          <a:noFill/>
        </p:spPr>
        <p:txBody>
          <a:bodyPr wrap="square" rtlCol="0">
            <a:spAutoFit/>
          </a:bodyPr>
          <a:lstStyle/>
          <a:p>
            <a:r>
              <a:rPr lang="sv-SE" sz="1800" dirty="0"/>
              <a:t>Ämne</a:t>
            </a:r>
            <a:endParaRPr lang="sv-SE" dirty="0"/>
          </a:p>
        </p:txBody>
      </p:sp>
      <p:cxnSp>
        <p:nvCxnSpPr>
          <p:cNvPr id="36" name="Rak pilkoppling 35">
            <a:extLst>
              <a:ext uri="{FF2B5EF4-FFF2-40B4-BE49-F238E27FC236}">
                <a16:creationId xmlns:a16="http://schemas.microsoft.com/office/drawing/2014/main" id="{79767650-AC74-4575-A8A6-EE443F27333B}"/>
              </a:ext>
            </a:extLst>
          </p:cNvPr>
          <p:cNvCxnSpPr>
            <a:cxnSpLocks/>
          </p:cNvCxnSpPr>
          <p:nvPr/>
        </p:nvCxnSpPr>
        <p:spPr>
          <a:xfrm flipV="1">
            <a:off x="2150752" y="3177138"/>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Rak pilkoppling 36">
            <a:extLst>
              <a:ext uri="{FF2B5EF4-FFF2-40B4-BE49-F238E27FC236}">
                <a16:creationId xmlns:a16="http://schemas.microsoft.com/office/drawing/2014/main" id="{9C04E916-003B-B427-6E3F-B8B557DD610E}"/>
              </a:ext>
            </a:extLst>
          </p:cNvPr>
          <p:cNvCxnSpPr>
            <a:cxnSpLocks/>
          </p:cNvCxnSpPr>
          <p:nvPr/>
        </p:nvCxnSpPr>
        <p:spPr>
          <a:xfrm flipV="1">
            <a:off x="2137839" y="3680939"/>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Rak pilkoppling 37">
            <a:extLst>
              <a:ext uri="{FF2B5EF4-FFF2-40B4-BE49-F238E27FC236}">
                <a16:creationId xmlns:a16="http://schemas.microsoft.com/office/drawing/2014/main" id="{319AAB34-457A-B9DA-ABCF-E64BF55BB9E6}"/>
              </a:ext>
            </a:extLst>
          </p:cNvPr>
          <p:cNvCxnSpPr>
            <a:cxnSpLocks/>
          </p:cNvCxnSpPr>
          <p:nvPr/>
        </p:nvCxnSpPr>
        <p:spPr>
          <a:xfrm flipV="1">
            <a:off x="2130718" y="4183144"/>
            <a:ext cx="1297858" cy="16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4401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613821-CFBF-A6D3-6FFC-E1321CD0AD41}"/>
              </a:ext>
            </a:extLst>
          </p:cNvPr>
          <p:cNvSpPr>
            <a:spLocks noGrp="1"/>
          </p:cNvSpPr>
          <p:nvPr>
            <p:ph type="title"/>
          </p:nvPr>
        </p:nvSpPr>
        <p:spPr>
          <a:xfrm>
            <a:off x="468000" y="468000"/>
            <a:ext cx="4915350" cy="923772"/>
          </a:xfrm>
        </p:spPr>
        <p:txBody>
          <a:bodyPr wrap="square" anchor="t">
            <a:noAutofit/>
          </a:bodyPr>
          <a:lstStyle/>
          <a:p>
            <a:r>
              <a:rPr lang="sv-SE" dirty="0"/>
              <a:t>Lärarlegitimation och behörighet</a:t>
            </a:r>
          </a:p>
        </p:txBody>
      </p:sp>
      <p:sp>
        <p:nvSpPr>
          <p:cNvPr id="10" name="Content Placeholder 2">
            <a:extLst>
              <a:ext uri="{FF2B5EF4-FFF2-40B4-BE49-F238E27FC236}">
                <a16:creationId xmlns:a16="http://schemas.microsoft.com/office/drawing/2014/main" id="{20856E47-EB5F-BD67-A9E0-6653120C9FC2}"/>
              </a:ext>
            </a:extLst>
          </p:cNvPr>
          <p:cNvSpPr>
            <a:spLocks noGrp="1"/>
          </p:cNvSpPr>
          <p:nvPr>
            <p:ph idx="1"/>
          </p:nvPr>
        </p:nvSpPr>
        <p:spPr>
          <a:xfrm>
            <a:off x="468000" y="1692000"/>
            <a:ext cx="4915350" cy="2838055"/>
          </a:xfrm>
        </p:spPr>
        <p:txBody>
          <a:bodyPr/>
          <a:lstStyle/>
          <a:p>
            <a:pPr marL="0" indent="0">
              <a:buNone/>
            </a:pPr>
            <a:r>
              <a:rPr lang="sv-SE" sz="1800" dirty="0">
                <a:solidFill>
                  <a:srgbClr val="262626"/>
                </a:solidFill>
                <a:effectLst/>
                <a:latin typeface="Source Sans Pro" panose="020B0503030403020204" pitchFamily="34" charset="0"/>
                <a:ea typeface="Times New Roman" panose="02020603050405020304" pitchFamily="18" charset="0"/>
                <a:cs typeface="Arial" panose="020B0604020202020204" pitchFamily="34" charset="0"/>
              </a:rPr>
              <a:t>Skolverket kommer löpande att informera om hur lärarlegitimationer och behörigheter kommer att påverkas, se information på sidan</a:t>
            </a:r>
          </a:p>
          <a:p>
            <a:pPr marL="0" marR="0" lvl="0" indent="0" algn="l" defTabSz="685800" rtl="0" eaLnBrk="1" fontAlgn="auto" latinLnBrk="0" hangingPunct="1">
              <a:lnSpc>
                <a:spcPts val="2200"/>
              </a:lnSpc>
              <a:spcBef>
                <a:spcPts val="1000"/>
              </a:spcBef>
              <a:spcAft>
                <a:spcPts val="0"/>
              </a:spcAft>
              <a:buClr>
                <a:srgbClr val="B1451C"/>
              </a:buClr>
              <a:buSzPct val="100000"/>
              <a:buNone/>
              <a:tabLst/>
              <a:defRPr/>
            </a:pPr>
            <a:r>
              <a:rPr kumimoji="0" lang="sv-SE"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hlinkClick r:id="rId3"/>
              </a:rPr>
              <a:t>skolverket.se/</a:t>
            </a:r>
            <a:r>
              <a:rPr kumimoji="0" lang="sv-SE" sz="1800" b="0"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hlinkClick r:id="rId3"/>
              </a:rPr>
              <a:t>amnesbetygsreformen</a:t>
            </a:r>
            <a:endParaRPr kumimoji="0" lang="sv-SE" sz="18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0" indent="0">
              <a:buNone/>
            </a:pPr>
            <a:endParaRPr lang="en-US" dirty="0"/>
          </a:p>
        </p:txBody>
      </p:sp>
      <p:pic>
        <p:nvPicPr>
          <p:cNvPr id="5" name="Platshållare för innehåll 4" descr="En bild som visar skärmbild, rymden&#10;&#10;Automatiskt genererad beskrivning">
            <a:extLst>
              <a:ext uri="{FF2B5EF4-FFF2-40B4-BE49-F238E27FC236}">
                <a16:creationId xmlns:a16="http://schemas.microsoft.com/office/drawing/2014/main" id="{370A2E9F-2E4C-7B02-11CE-79F0F6F176D6}"/>
              </a:ext>
            </a:extLst>
          </p:cNvPr>
          <p:cNvPicPr>
            <a:picLocks noGrp="1" noChangeAspect="1"/>
          </p:cNvPicPr>
          <p:nvPr>
            <p:ph type="pic" sz="quarter" idx="10"/>
          </p:nvPr>
        </p:nvPicPr>
        <p:blipFill>
          <a:blip r:embed="rId4"/>
          <a:stretch/>
        </p:blipFill>
        <p:spPr>
          <a:xfrm>
            <a:off x="5902376" y="540850"/>
            <a:ext cx="3238500" cy="3669687"/>
          </a:xfrm>
          <a:noFill/>
        </p:spPr>
      </p:pic>
    </p:spTree>
    <p:extLst>
      <p:ext uri="{BB962C8B-B14F-4D97-AF65-F5344CB8AC3E}">
        <p14:creationId xmlns:p14="http://schemas.microsoft.com/office/powerpoint/2010/main" val="1143340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6807D14C-1678-37B9-CD8E-5FDCEDDDD1CB}"/>
              </a:ext>
            </a:extLst>
          </p:cNvPr>
          <p:cNvSpPr>
            <a:spLocks noGrp="1"/>
          </p:cNvSpPr>
          <p:nvPr>
            <p:ph type="title"/>
          </p:nvPr>
        </p:nvSpPr>
        <p:spPr/>
        <p:txBody>
          <a:bodyPr/>
          <a:lstStyle/>
          <a:p>
            <a:r>
              <a:rPr lang="sv-SE" dirty="0"/>
              <a:t>Skolverkets material för lärare</a:t>
            </a:r>
          </a:p>
        </p:txBody>
      </p:sp>
      <p:sp>
        <p:nvSpPr>
          <p:cNvPr id="6" name="Platshållare för innehåll 5">
            <a:extLst>
              <a:ext uri="{FF2B5EF4-FFF2-40B4-BE49-F238E27FC236}">
                <a16:creationId xmlns:a16="http://schemas.microsoft.com/office/drawing/2014/main" id="{23FAD4DD-20EC-5A08-CF5C-0FEC28E4B680}"/>
              </a:ext>
            </a:extLst>
          </p:cNvPr>
          <p:cNvSpPr>
            <a:spLocks noGrp="1"/>
          </p:cNvSpPr>
          <p:nvPr>
            <p:ph idx="1"/>
          </p:nvPr>
        </p:nvSpPr>
        <p:spPr>
          <a:xfrm>
            <a:off x="468000" y="1666692"/>
            <a:ext cx="5085705" cy="2838055"/>
          </a:xfrm>
        </p:spPr>
        <p:txBody>
          <a:bodyPr/>
          <a:lstStyle/>
          <a:p>
            <a:r>
              <a:rPr lang="sv-SE" dirty="0"/>
              <a:t>Kommer under hösten 2024 </a:t>
            </a:r>
          </a:p>
          <a:p>
            <a:r>
              <a:rPr lang="sv-SE" dirty="0"/>
              <a:t>Materialet är digitalt och består av webbinarier, texter, filmer och diskussionsfrågor </a:t>
            </a:r>
          </a:p>
          <a:p>
            <a:r>
              <a:rPr lang="sv-SE" dirty="0"/>
              <a:t>Bygger på kollegialt arbete</a:t>
            </a:r>
          </a:p>
          <a:p>
            <a:pPr marL="0" indent="0">
              <a:buNone/>
            </a:pPr>
            <a:r>
              <a:rPr lang="sv-SE" dirty="0"/>
              <a:t> </a:t>
            </a:r>
          </a:p>
        </p:txBody>
      </p:sp>
      <p:pic>
        <p:nvPicPr>
          <p:cNvPr id="2" name="Picture 2">
            <a:extLst>
              <a:ext uri="{FF2B5EF4-FFF2-40B4-BE49-F238E27FC236}">
                <a16:creationId xmlns:a16="http://schemas.microsoft.com/office/drawing/2014/main" id="{F49466EC-1D0B-80AC-AA11-AC2CDE7E26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3705" y="1669020"/>
            <a:ext cx="1630377" cy="2307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6F3E0ECC-085A-C0AB-3D67-4EE80B8A0E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6878" y="1669020"/>
            <a:ext cx="1630377" cy="23071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262040"/>
      </p:ext>
    </p:extLst>
  </p:cSld>
  <p:clrMapOvr>
    <a:masterClrMapping/>
  </p:clrMapOvr>
</p:sld>
</file>

<file path=ppt/theme/theme1.xml><?xml version="1.0" encoding="utf-8"?>
<a:theme xmlns:a="http://schemas.openxmlformats.org/drawingml/2006/main" name="Office-tema">
  <a:themeElements>
    <a:clrScheme name="Egen 2">
      <a:dk1>
        <a:srgbClr val="000000"/>
      </a:dk1>
      <a:lt1>
        <a:srgbClr val="FFFFFF"/>
      </a:lt1>
      <a:dk2>
        <a:srgbClr val="000000"/>
      </a:dk2>
      <a:lt2>
        <a:srgbClr val="00414C"/>
      </a:lt2>
      <a:accent1>
        <a:srgbClr val="692859"/>
      </a:accent1>
      <a:accent2>
        <a:srgbClr val="DCEAEA"/>
      </a:accent2>
      <a:accent3>
        <a:srgbClr val="F59C00"/>
      </a:accent3>
      <a:accent4>
        <a:srgbClr val="EF7748"/>
      </a:accent4>
      <a:accent5>
        <a:srgbClr val="497E89"/>
      </a:accent5>
      <a:accent6>
        <a:srgbClr val="B1451C"/>
      </a:accent6>
      <a:hlink>
        <a:srgbClr val="6928C1"/>
      </a:hlink>
      <a:folHlink>
        <a:srgbClr val="6928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olverket 2019 blue" id="{79185E14-5A11-0940-8115-E85BE4EF6FC7}" vid="{7C41BC94-2310-6D42-9633-1D489B49A33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Skolverket 2020 blue</Template>
  <TotalTime>14959</TotalTime>
  <Words>1527</Words>
  <Application>Microsoft Office PowerPoint</Application>
  <PresentationFormat>Bildspel på skärmen (16:9)</PresentationFormat>
  <Paragraphs>180</Paragraphs>
  <Slides>12</Slides>
  <Notes>11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12</vt:i4>
      </vt:variant>
    </vt:vector>
  </HeadingPairs>
  <TitlesOfParts>
    <vt:vector size="20" baseType="lpstr">
      <vt:lpstr>Arial</vt:lpstr>
      <vt:lpstr>Atma</vt:lpstr>
      <vt:lpstr>Calibri</vt:lpstr>
      <vt:lpstr>Source Sans Pro</vt:lpstr>
      <vt:lpstr>Source Sans Pro</vt:lpstr>
      <vt:lpstr>Systemtypsnitt</vt:lpstr>
      <vt:lpstr>Times New Roman</vt:lpstr>
      <vt:lpstr>Office-tema</vt:lpstr>
      <vt:lpstr> Ämnesbetygsreformen En introduktion för dig som arbetar i skolan </vt:lpstr>
      <vt:lpstr>Övergång till ämnesbetyg</vt:lpstr>
      <vt:lpstr>Syftet med ämnesbetyg</vt:lpstr>
      <vt:lpstr>         Kursbetyg</vt:lpstr>
      <vt:lpstr>Godkända betyg på varje nivå</vt:lpstr>
      <vt:lpstr>PowerPoint-presentation</vt:lpstr>
      <vt:lpstr>F på sista nivån i ämnet </vt:lpstr>
      <vt:lpstr>Lärarlegitimation och behörighet</vt:lpstr>
      <vt:lpstr>Skolverkets material för lärare</vt:lpstr>
      <vt:lpstr>PowerPoint-presentation</vt:lpstr>
      <vt:lpstr>Läs mer på skolverket.se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Ämnesbetygsreformen Gymnasieskolan, gymnasiesärskolan och komvux</dc:title>
  <dc:creator>Sofia Örtlund</dc:creator>
  <cp:lastModifiedBy>Camilla Berner</cp:lastModifiedBy>
  <cp:revision>313</cp:revision>
  <dcterms:created xsi:type="dcterms:W3CDTF">2023-02-23T12:17:31Z</dcterms:created>
  <dcterms:modified xsi:type="dcterms:W3CDTF">2024-02-28T15:09:13Z</dcterms:modified>
</cp:coreProperties>
</file>