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3" r:id="rId2"/>
    <p:sldId id="259" r:id="rId3"/>
    <p:sldId id="299" r:id="rId4"/>
    <p:sldId id="265" r:id="rId5"/>
    <p:sldId id="271" r:id="rId6"/>
    <p:sldId id="310" r:id="rId7"/>
    <p:sldId id="341" r:id="rId8"/>
    <p:sldId id="329" r:id="rId9"/>
    <p:sldId id="335" r:id="rId10"/>
    <p:sldId id="321" r:id="rId11"/>
    <p:sldId id="328" r:id="rId12"/>
    <p:sldId id="325" r:id="rId13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4B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48" autoAdjust="0"/>
    <p:restoredTop sz="94660"/>
  </p:normalViewPr>
  <p:slideViewPr>
    <p:cSldViewPr snapToGrid="0">
      <p:cViewPr varScale="1">
        <p:scale>
          <a:sx n="68" d="100"/>
          <a:sy n="68" d="100"/>
        </p:scale>
        <p:origin x="78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ABA1B5D-424A-4CF4-973A-6218D8459C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3CD0B331-8EB2-442A-9811-34F82D2EBD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E4D28FD-8B65-4D0C-BA9C-BDE9F67FF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CE3F0-128A-48D4-8964-D909394F1B23}" type="datetimeFigureOut">
              <a:rPr lang="sv-SE" smtClean="0"/>
              <a:t>2022-09-01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4FF001C-2B72-41A8-B756-9413B0B1B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97022FA-CA5C-49CB-88FC-AB0D032FE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0B6B2-FFD7-4244-A47A-0366CAAA442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97602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F93DA0C-1218-4E11-9C5C-A455BB543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77A98B90-DFEA-4045-8D91-7170C73853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2336F99-1C5A-4487-838C-BA9ECC6BE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CE3F0-128A-48D4-8964-D909394F1B23}" type="datetimeFigureOut">
              <a:rPr lang="sv-SE" smtClean="0"/>
              <a:t>2022-09-01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E16C4A4-B4CC-466C-94B1-29D9BF38D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2F8267F-F2E5-410F-B609-EAA2941E2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0B6B2-FFD7-4244-A47A-0366CAAA442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36108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C9E9A475-77C7-4672-A319-5C2287975B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8BFB20D7-06C1-4DD3-98C0-239BB6D21E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7A31935-C2CA-4132-A3CA-D8930F40A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CE3F0-128A-48D4-8964-D909394F1B23}" type="datetimeFigureOut">
              <a:rPr lang="sv-SE" smtClean="0"/>
              <a:t>2022-09-01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3F5AF48-7573-4F10-9869-CF9A5E690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B2046C9-09CA-484B-9E7E-C799AB74A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0B6B2-FFD7-4244-A47A-0366CAAA442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5672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A2A2AE8-402B-4CE2-BF01-AC7CCB971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12B0DEE-6ED4-41D2-8599-00F506E98F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4AED263-25BE-4BD1-A396-01F475B8A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CE3F0-128A-48D4-8964-D909394F1B23}" type="datetimeFigureOut">
              <a:rPr lang="sv-SE" smtClean="0"/>
              <a:t>2022-09-01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5C490D5-9451-462E-B684-37E2F4F47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08818F7-6A09-482C-B6C5-3060CE2F1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0B6B2-FFD7-4244-A47A-0366CAAA442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55333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2AB6FE1-2A87-4A65-9B1B-F395BF7DC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098C30B-7192-4278-A68F-3904646A89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8FEEC56-6AF5-422B-A5FA-6F026DF35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CE3F0-128A-48D4-8964-D909394F1B23}" type="datetimeFigureOut">
              <a:rPr lang="sv-SE" smtClean="0"/>
              <a:t>2022-09-01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BE77931-A2DB-4710-A532-E0814A03F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6878326-8AC9-4758-A128-AF52430BF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0B6B2-FFD7-4244-A47A-0366CAAA442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17799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0433F-83E0-47EF-BA02-12C3854A3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D65D54F-36AC-4838-B4B6-2329AE8A2B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DEDB947-65D9-4B52-BECE-038D8A8F92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9E4CA0A-863F-492F-BC18-7C4AA7427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CE3F0-128A-48D4-8964-D909394F1B23}" type="datetimeFigureOut">
              <a:rPr lang="sv-SE" smtClean="0"/>
              <a:t>2022-09-01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3DCFAE46-0AAE-4F60-9A86-6DCE034B2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FA509AB5-BBDA-4DEF-A212-D592FD86A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0B6B2-FFD7-4244-A47A-0366CAAA442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17874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F19A1F3-1BB2-46EA-B449-681A65648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A7974E5-91DE-460E-8A9E-2B57293271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18439B6E-7C71-42F5-ABF5-E1DB3B6A20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604814F9-42B7-46C3-81EC-F4C91A7CBB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F40A7CB1-F17B-4E07-96F2-55F1E408A7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CF18F852-4DC1-4A25-92FB-7DE38D2AB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CE3F0-128A-48D4-8964-D909394F1B23}" type="datetimeFigureOut">
              <a:rPr lang="sv-SE" smtClean="0"/>
              <a:t>2022-09-01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0BEE0F97-5077-41C9-A865-E4385B4E1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02185943-32FD-4849-AAF5-D79A79B55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0B6B2-FFD7-4244-A47A-0366CAAA442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03958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17F1FFB-EC87-43FE-AC18-737F3627B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19A06AD-BAEC-403D-B622-3A4E5A349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CE3F0-128A-48D4-8964-D909394F1B23}" type="datetimeFigureOut">
              <a:rPr lang="sv-SE" smtClean="0"/>
              <a:t>2022-09-01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D2BB0AD6-18F3-4E6B-8093-2466200F7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C61180A7-F270-4340-B8DF-435DD6F43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0B6B2-FFD7-4244-A47A-0366CAAA442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8566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DA79D50E-F0BD-4363-8545-4534E2051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CE3F0-128A-48D4-8964-D909394F1B23}" type="datetimeFigureOut">
              <a:rPr lang="sv-SE" smtClean="0"/>
              <a:t>2022-09-01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4219C162-25E1-4D8E-82FD-4557D933D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86135BB3-25D9-43DD-A27D-EA6CAE7A8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0B6B2-FFD7-4244-A47A-0366CAAA442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81580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EAC5BFD-E2C0-4823-86F9-CC3CA3F42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229D7E9-2FEA-41B0-997C-8F028E2F72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67B236B-E3C9-46C5-A02B-9DF2C26820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EB1AC86E-764F-45AD-A1C6-EC68456C1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CE3F0-128A-48D4-8964-D909394F1B23}" type="datetimeFigureOut">
              <a:rPr lang="sv-SE" smtClean="0"/>
              <a:t>2022-09-01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03713644-C9F9-4D78-8184-EFFD53A84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FCBF9FAF-E610-47FC-AD43-77F354619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0B6B2-FFD7-4244-A47A-0366CAAA442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94959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8167CB3-D904-4279-A809-3922B3D6C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E46B69ED-D7C2-4BA5-8D96-069FF95E23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B3C0F3B-482F-4719-93B5-073E86319E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2898933C-3376-417F-8FC8-E36F08F41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CE3F0-128A-48D4-8964-D909394F1B23}" type="datetimeFigureOut">
              <a:rPr lang="sv-SE" smtClean="0"/>
              <a:t>2022-09-01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9A55D506-D68A-4FBF-B2DD-B9F125417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13A3D05-5E5D-4BB3-8835-24B2D2D0A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0B6B2-FFD7-4244-A47A-0366CAAA442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77550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E7B3A489-EC05-48F2-9799-C8A1FF136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003B2C8-02E3-4381-A62A-FDD12A4A6A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1470E3C-0074-433C-A823-C834F7FBCB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2CE3F0-128A-48D4-8964-D909394F1B23}" type="datetimeFigureOut">
              <a:rPr lang="sv-SE" smtClean="0"/>
              <a:t>2022-09-01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8DE8FED-1F25-4941-86D5-46DB26707F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EAEBA3D-9482-4DCA-AF1B-8AFFE511F1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0B6B2-FFD7-4244-A47A-0366CAAA442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15769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utbildning-extern.stockholm.se/course/view.php?id=37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>
            <a:extLst>
              <a:ext uri="{FF2B5EF4-FFF2-40B4-BE49-F238E27FC236}">
                <a16:creationId xmlns:a16="http://schemas.microsoft.com/office/drawing/2014/main" id="{7892A38A-A6DB-875C-7283-DCB3B2FB14A1}"/>
              </a:ext>
            </a:extLst>
          </p:cNvPr>
          <p:cNvSpPr txBox="1"/>
          <p:nvPr/>
        </p:nvSpPr>
        <p:spPr>
          <a:xfrm>
            <a:off x="419099" y="1102378"/>
            <a:ext cx="8048625" cy="95840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sv-SE" dirty="0" smtClean="0"/>
              <a:t>2.    </a:t>
            </a:r>
            <a:r>
              <a:rPr lang="sv-SE" dirty="0" smtClean="0"/>
              <a:t>Digital </a:t>
            </a:r>
            <a:r>
              <a:rPr lang="sv-SE" dirty="0"/>
              <a:t>studieteknik: syfte</a:t>
            </a:r>
          </a:p>
          <a:p>
            <a:pPr>
              <a:lnSpc>
                <a:spcPct val="150000"/>
              </a:lnSpc>
            </a:pPr>
            <a:r>
              <a:rPr lang="sv-SE" dirty="0" smtClean="0"/>
              <a:t>3.    Mål </a:t>
            </a:r>
            <a:r>
              <a:rPr lang="sv-SE" dirty="0"/>
              <a:t>lektion 1 och 3 </a:t>
            </a:r>
            <a:r>
              <a:rPr lang="sv-SE" dirty="0" smtClean="0"/>
              <a:t>- </a:t>
            </a:r>
            <a:r>
              <a:rPr lang="sv-SE" dirty="0" smtClean="0"/>
              <a:t>Word </a:t>
            </a:r>
            <a:endParaRPr lang="sv-SE" dirty="0"/>
          </a:p>
          <a:p>
            <a:pPr marL="342900" indent="-342900">
              <a:lnSpc>
                <a:spcPct val="150000"/>
              </a:lnSpc>
              <a:buAutoNum type="arabicPeriod" startAt="4"/>
            </a:pPr>
            <a:r>
              <a:rPr lang="sv-SE" dirty="0" smtClean="0"/>
              <a:t>Mål </a:t>
            </a:r>
            <a:r>
              <a:rPr lang="sv-SE" dirty="0"/>
              <a:t>med lektion </a:t>
            </a:r>
            <a:r>
              <a:rPr lang="sv-SE" dirty="0" smtClean="0"/>
              <a:t>2 – studieteknik</a:t>
            </a:r>
            <a:endParaRPr lang="sv-SE" dirty="0"/>
          </a:p>
          <a:p>
            <a:pPr marL="342900" indent="-342900">
              <a:lnSpc>
                <a:spcPct val="150000"/>
              </a:lnSpc>
              <a:buAutoNum type="arabicPeriod" startAt="4"/>
            </a:pPr>
            <a:r>
              <a:rPr lang="sv-SE" dirty="0" smtClean="0"/>
              <a:t>Mål </a:t>
            </a:r>
            <a:r>
              <a:rPr lang="sv-SE" dirty="0"/>
              <a:t>lektion 3, </a:t>
            </a:r>
            <a:r>
              <a:rPr lang="sv-SE" dirty="0" smtClean="0"/>
              <a:t>Powerpoint</a:t>
            </a:r>
          </a:p>
          <a:p>
            <a:pPr marL="342900" indent="-342900">
              <a:lnSpc>
                <a:spcPct val="150000"/>
              </a:lnSpc>
              <a:buAutoNum type="arabicPeriod" startAt="4"/>
            </a:pPr>
            <a:r>
              <a:rPr lang="sv-SE" dirty="0" smtClean="0"/>
              <a:t>Startsida</a:t>
            </a:r>
            <a:r>
              <a:rPr lang="sv-SE" dirty="0"/>
              <a:t>:  3 lektioner och </a:t>
            </a:r>
            <a:r>
              <a:rPr lang="sv-SE" dirty="0" smtClean="0"/>
              <a:t>övningsuppgifter</a:t>
            </a:r>
          </a:p>
          <a:p>
            <a:pPr marL="342900" indent="-342900">
              <a:lnSpc>
                <a:spcPct val="150000"/>
              </a:lnSpc>
              <a:buAutoNum type="arabicPeriod" startAt="4"/>
            </a:pPr>
            <a:r>
              <a:rPr lang="sv-SE" dirty="0" smtClean="0"/>
              <a:t>Övergripande innehåll</a:t>
            </a:r>
          </a:p>
          <a:p>
            <a:pPr marL="342900" indent="-342900">
              <a:lnSpc>
                <a:spcPct val="150000"/>
              </a:lnSpc>
              <a:buAutoNum type="arabicPeriod" startAt="4"/>
            </a:pPr>
            <a:r>
              <a:rPr lang="sv-SE" dirty="0" smtClean="0"/>
              <a:t>Fördjupat innehåll</a:t>
            </a:r>
          </a:p>
          <a:p>
            <a:pPr marL="342900" indent="-342900">
              <a:lnSpc>
                <a:spcPct val="150000"/>
              </a:lnSpc>
              <a:buAutoNum type="arabicPeriod" startAt="4"/>
            </a:pPr>
            <a:r>
              <a:rPr lang="sv-SE" dirty="0" smtClean="0"/>
              <a:t>Pedagogiskt </a:t>
            </a:r>
            <a:r>
              <a:rPr lang="sv-SE" dirty="0"/>
              <a:t>upplägg </a:t>
            </a:r>
            <a:r>
              <a:rPr lang="sv-SE" dirty="0" smtClean="0"/>
              <a:t>e-utbildning</a:t>
            </a:r>
            <a:endParaRPr lang="sv-SE" dirty="0"/>
          </a:p>
          <a:p>
            <a:pPr marL="342900" indent="-342900">
              <a:lnSpc>
                <a:spcPct val="150000"/>
              </a:lnSpc>
              <a:buAutoNum type="arabicPeriod" startAt="4"/>
            </a:pPr>
            <a:r>
              <a:rPr lang="sv-SE" dirty="0" smtClean="0"/>
              <a:t>Avsluta </a:t>
            </a:r>
            <a:r>
              <a:rPr lang="sv-SE" dirty="0"/>
              <a:t>lektion och hitta tillbaka till övningar för </a:t>
            </a:r>
            <a:r>
              <a:rPr lang="sv-SE" dirty="0" smtClean="0"/>
              <a:t>lektion</a:t>
            </a:r>
          </a:p>
          <a:p>
            <a:pPr marL="342900" indent="-342900">
              <a:lnSpc>
                <a:spcPct val="150000"/>
              </a:lnSpc>
              <a:buAutoNum type="arabicPeriod" startAt="4"/>
            </a:pPr>
            <a:r>
              <a:rPr lang="sv-SE" dirty="0" smtClean="0"/>
              <a:t>Erbjuda </a:t>
            </a:r>
            <a:r>
              <a:rPr lang="sv-SE" dirty="0"/>
              <a:t>talsyntes steg </a:t>
            </a:r>
            <a:r>
              <a:rPr lang="sv-SE" dirty="0" smtClean="0"/>
              <a:t>1/2</a:t>
            </a:r>
          </a:p>
          <a:p>
            <a:pPr marL="342900" indent="-342900">
              <a:lnSpc>
                <a:spcPct val="150000"/>
              </a:lnSpc>
              <a:buAutoNum type="arabicPeriod" startAt="4"/>
            </a:pPr>
            <a:r>
              <a:rPr lang="sv-SE" dirty="0" smtClean="0"/>
              <a:t>Erbjuda </a:t>
            </a:r>
            <a:r>
              <a:rPr lang="sv-SE" dirty="0"/>
              <a:t>Talsyntes steg 2/2</a:t>
            </a:r>
          </a:p>
          <a:p>
            <a:pPr>
              <a:lnSpc>
                <a:spcPct val="150000"/>
              </a:lnSpc>
            </a:pPr>
            <a:endParaRPr lang="sv-SE" dirty="0">
              <a:solidFill>
                <a:srgbClr val="006EBF"/>
              </a:solidFill>
              <a:latin typeface="StockholmType-Bold" pitchFamily="50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sv-SE" dirty="0">
              <a:solidFill>
                <a:srgbClr val="006EBF"/>
              </a:solidFill>
              <a:highlight>
                <a:srgbClr val="FFFF00"/>
              </a:highlight>
              <a:latin typeface="StockholmType-Bold" pitchFamily="50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sv-SE" dirty="0">
              <a:solidFill>
                <a:srgbClr val="006EBF"/>
              </a:solidFill>
              <a:latin typeface="StockholmType-Bold" pitchFamily="50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sv-SE" b="0" i="0" dirty="0">
              <a:solidFill>
                <a:srgbClr val="006EBF"/>
              </a:solidFill>
              <a:effectLst/>
              <a:latin typeface="StockholmType-Bold" pitchFamily="50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sv-SE" dirty="0">
              <a:solidFill>
                <a:srgbClr val="006EBF"/>
              </a:solidFill>
              <a:latin typeface="StockholmType-Bold" pitchFamily="50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sv-SE" dirty="0">
              <a:solidFill>
                <a:srgbClr val="006EBF"/>
              </a:solidFill>
              <a:latin typeface="StockholmType-Bold" pitchFamily="50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sv-SE" dirty="0">
              <a:solidFill>
                <a:srgbClr val="006EBF"/>
              </a:solidFill>
              <a:latin typeface="StockholmType-Bold" pitchFamily="50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sv-SE" dirty="0">
              <a:solidFill>
                <a:srgbClr val="006EBF"/>
              </a:solidFill>
              <a:latin typeface="StockholmType-Bold" pitchFamily="50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sv-SE" dirty="0">
              <a:solidFill>
                <a:schemeClr val="accent1">
                  <a:lumMod val="75000"/>
                </a:schemeClr>
              </a:solidFill>
              <a:latin typeface="StockholmType-Bold" pitchFamily="50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sv-SE" dirty="0">
              <a:solidFill>
                <a:schemeClr val="accent1">
                  <a:lumMod val="75000"/>
                </a:schemeClr>
              </a:solidFill>
              <a:latin typeface="StockholmType-Bold" pitchFamily="50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sv-SE" dirty="0">
              <a:solidFill>
                <a:schemeClr val="accent1">
                  <a:lumMod val="75000"/>
                </a:schemeClr>
              </a:solidFill>
              <a:latin typeface="StockholmType-Bold" pitchFamily="50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sv-SE" dirty="0">
              <a:solidFill>
                <a:schemeClr val="accent1">
                  <a:lumMod val="75000"/>
                </a:schemeClr>
              </a:solidFill>
              <a:latin typeface="StockholmType-Bold" pitchFamily="50" charset="0"/>
            </a:endParaRP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8A843EC4-0058-E484-56AF-DEC425DA6EB6}"/>
              </a:ext>
            </a:extLst>
          </p:cNvPr>
          <p:cNvSpPr txBox="1"/>
          <p:nvPr/>
        </p:nvSpPr>
        <p:spPr>
          <a:xfrm>
            <a:off x="419099" y="196960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3200" dirty="0" smtClean="0">
                <a:solidFill>
                  <a:schemeClr val="accent1">
                    <a:lumMod val="75000"/>
                  </a:schemeClr>
                </a:solidFill>
                <a:latin typeface="StockholmType-Bold" pitchFamily="50" charset="0"/>
              </a:rPr>
              <a:t>Innehåll per sida</a:t>
            </a:r>
            <a:endParaRPr lang="sv-SE" sz="3200" dirty="0">
              <a:solidFill>
                <a:schemeClr val="accent1">
                  <a:lumMod val="75000"/>
                </a:schemeClr>
              </a:solidFill>
              <a:latin typeface="StockholmType-Bold" pitchFamily="50" charset="0"/>
            </a:endParaRP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68282CF0-3AE7-4C55-79BF-A2650EE2E4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6654" y="2428605"/>
            <a:ext cx="3391822" cy="371900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42" y="6185318"/>
            <a:ext cx="1208385" cy="413036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484" y="6149565"/>
            <a:ext cx="800422" cy="746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82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8BD176A5-7070-BF68-B767-6841DCFCC8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3056" y="2665298"/>
            <a:ext cx="5223420" cy="24115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0B741D4A-170C-C354-FA69-43E4A255B9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4690"/>
          <a:stretch/>
        </p:blipFill>
        <p:spPr>
          <a:xfrm>
            <a:off x="842764" y="2665299"/>
            <a:ext cx="4904026" cy="241152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ak koppling 6">
            <a:extLst>
              <a:ext uri="{FF2B5EF4-FFF2-40B4-BE49-F238E27FC236}">
                <a16:creationId xmlns:a16="http://schemas.microsoft.com/office/drawing/2014/main" id="{F50516E5-33A1-474A-839E-A8979C9DDA2C}"/>
              </a:ext>
            </a:extLst>
          </p:cNvPr>
          <p:cNvSpPr/>
          <p:nvPr/>
        </p:nvSpPr>
        <p:spPr>
          <a:xfrm>
            <a:off x="9448200" y="4623660"/>
            <a:ext cx="731520" cy="0"/>
          </a:xfrm>
          <a:prstGeom prst="line">
            <a:avLst/>
          </a:prstGeom>
          <a:solidFill>
            <a:srgbClr val="FFFC00">
              <a:alpha val="5000"/>
            </a:srgbClr>
          </a:solidFill>
          <a:ln w="180000">
            <a:solidFill>
              <a:srgbClr val="FFF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 anchorCtr="1"/>
          <a:lstStyle/>
          <a:p>
            <a:endParaRPr lang="en-US">
              <a:solidFill>
                <a:srgbClr val="FFFC00"/>
              </a:solidFill>
            </a:endParaRP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7A96D910-080E-F7EB-2AFC-E77EDBB186E6}"/>
              </a:ext>
            </a:extLst>
          </p:cNvPr>
          <p:cNvSpPr txBox="1"/>
          <p:nvPr/>
        </p:nvSpPr>
        <p:spPr>
          <a:xfrm>
            <a:off x="523897" y="462390"/>
            <a:ext cx="8639823" cy="1573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2400" dirty="0">
                <a:solidFill>
                  <a:srgbClr val="2F4B97"/>
                </a:solidFill>
                <a:latin typeface="StockholmType-Bold" pitchFamily="50" charset="0"/>
              </a:rPr>
              <a:t>Avsluta lektion och hitta tillbaka till övningar för lektion</a:t>
            </a:r>
            <a:r>
              <a:rPr lang="sv-SE" sz="2400" dirty="0" smtClean="0">
                <a:solidFill>
                  <a:srgbClr val="2F4B97"/>
                </a:solidFill>
                <a:latin typeface="StockholmType-Bold" pitchFamily="50" charset="0"/>
              </a:rPr>
              <a:t>:</a:t>
            </a:r>
            <a:endParaRPr lang="sv-SE" sz="2400" dirty="0">
              <a:solidFill>
                <a:srgbClr val="2F4B97"/>
              </a:solidFill>
              <a:latin typeface="StockholmType-Bold" pitchFamily="50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sv-SE" sz="1600" dirty="0"/>
              <a:t>Klicka på kryss ”X” för att stänga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sv-SE" sz="1600" dirty="0"/>
              <a:t>Klicka på ”JA” (vill avsluta </a:t>
            </a:r>
            <a:r>
              <a:rPr lang="sv-SE" sz="1600" dirty="0" smtClean="0"/>
              <a:t>lektionen</a:t>
            </a:r>
            <a:r>
              <a:rPr lang="sv-SE" sz="1600" dirty="0"/>
              <a:t>)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sv-SE" sz="1600" dirty="0"/>
              <a:t>Tillbaka till startsida: Klicka på övning</a:t>
            </a: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42" y="6185318"/>
            <a:ext cx="1208385" cy="413036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484" y="6149565"/>
            <a:ext cx="800422" cy="746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57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86E43430-FEFD-CCD0-AC6D-82CE7E2A4F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90"/>
          <a:stretch/>
        </p:blipFill>
        <p:spPr>
          <a:xfrm>
            <a:off x="3165915" y="2088216"/>
            <a:ext cx="8867166" cy="4389120"/>
          </a:xfrm>
          <a:prstGeom prst="rect">
            <a:avLst/>
          </a:prstGeom>
        </p:spPr>
      </p:pic>
      <p:sp>
        <p:nvSpPr>
          <p:cNvPr id="9" name="Rechte verbindingslijn 8">
            <a:extLst>
              <a:ext uri="{FF2B5EF4-FFF2-40B4-BE49-F238E27FC236}">
                <a16:creationId xmlns:a16="http://schemas.microsoft.com/office/drawing/2014/main" id="{B43A9896-50ED-4028-86A5-E7B0E1E5C16B}"/>
              </a:ext>
            </a:extLst>
          </p:cNvPr>
          <p:cNvSpPr/>
          <p:nvPr/>
        </p:nvSpPr>
        <p:spPr>
          <a:xfrm>
            <a:off x="6765778" y="4824109"/>
            <a:ext cx="1463040" cy="0"/>
          </a:xfrm>
          <a:prstGeom prst="line">
            <a:avLst/>
          </a:prstGeom>
          <a:solidFill>
            <a:srgbClr val="FFFC00">
              <a:alpha val="5000"/>
            </a:srgbClr>
          </a:solidFill>
          <a:ln w="108000">
            <a:solidFill>
              <a:srgbClr val="FFF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 anchorCtr="1"/>
          <a:lstStyle/>
          <a:p>
            <a:endParaRPr lang="de-DE" dirty="0">
              <a:solidFill>
                <a:srgbClr val="FFFC00"/>
              </a:solidFill>
            </a:endParaRP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F616B64A-74AD-EECE-80C8-683C2C9DF5CB}"/>
              </a:ext>
            </a:extLst>
          </p:cNvPr>
          <p:cNvSpPr txBox="1"/>
          <p:nvPr/>
        </p:nvSpPr>
        <p:spPr>
          <a:xfrm>
            <a:off x="299597" y="315687"/>
            <a:ext cx="4005118" cy="2581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2400" dirty="0">
                <a:solidFill>
                  <a:srgbClr val="2F4B97"/>
                </a:solidFill>
                <a:latin typeface="StockholmType-Bold" pitchFamily="50" charset="0"/>
              </a:rPr>
              <a:t>Erbjuda talsyntes steg 1 /</a:t>
            </a:r>
            <a:r>
              <a:rPr lang="sv-SE" sz="2400" dirty="0" smtClean="0">
                <a:solidFill>
                  <a:srgbClr val="2F4B97"/>
                </a:solidFill>
                <a:latin typeface="StockholmType-Bold" pitchFamily="50" charset="0"/>
              </a:rPr>
              <a:t>2</a:t>
            </a:r>
            <a:endParaRPr lang="sv-SE" sz="1600" dirty="0">
              <a:solidFill>
                <a:srgbClr val="006EBF"/>
              </a:solidFill>
              <a:highlight>
                <a:srgbClr val="FFFF00"/>
              </a:highlight>
              <a:latin typeface="StockholmType-Bold" pitchFamily="50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sv-SE" sz="1600" dirty="0"/>
              <a:t>Markera text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sv-SE" sz="1600" dirty="0"/>
              <a:t>Högerklicka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sv-SE" sz="1600" dirty="0"/>
              <a:t>Välj ”A läs upp markering”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sv-SE" sz="16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1600" dirty="0">
                <a:latin typeface="StockholmType-Bold" pitchFamily="50" charset="0"/>
              </a:rPr>
              <a:t>Alternativt koppla </a:t>
            </a:r>
            <a:r>
              <a:rPr lang="sv-SE" sz="1600" dirty="0" smtClean="0">
                <a:latin typeface="StockholmType-Bold" pitchFamily="50" charset="0"/>
              </a:rPr>
              <a:t>på                              </a:t>
            </a:r>
            <a:r>
              <a:rPr lang="sv-SE" sz="1600" dirty="0" err="1">
                <a:latin typeface="StockholmType-Bold" pitchFamily="50" charset="0"/>
              </a:rPr>
              <a:t>Claro</a:t>
            </a:r>
            <a:r>
              <a:rPr lang="sv-SE" sz="1600" dirty="0">
                <a:latin typeface="StockholmType-Bold" pitchFamily="50" charset="0"/>
              </a:rPr>
              <a:t> read</a:t>
            </a:r>
            <a:endParaRPr lang="sv-SE" sz="1600" dirty="0">
              <a:latin typeface="StockholmType-Bold" pitchFamily="50" charset="0"/>
            </a:endParaRP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42" y="6185318"/>
            <a:ext cx="1208385" cy="413036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484" y="6149565"/>
            <a:ext cx="800422" cy="746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75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 descr="En bild som visar text&#10;&#10;Automatiskt genererad beskrivning">
            <a:extLst>
              <a:ext uri="{FF2B5EF4-FFF2-40B4-BE49-F238E27FC236}">
                <a16:creationId xmlns:a16="http://schemas.microsoft.com/office/drawing/2014/main" id="{B5737CC0-3EED-96B0-E84D-ED9C636EB7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10"/>
          <a:stretch/>
        </p:blipFill>
        <p:spPr>
          <a:xfrm>
            <a:off x="3789680" y="1573811"/>
            <a:ext cx="8402320" cy="5133707"/>
          </a:xfrm>
          <a:prstGeom prst="rect">
            <a:avLst/>
          </a:prstGeom>
        </p:spPr>
      </p:pic>
      <p:sp>
        <p:nvSpPr>
          <p:cNvPr id="7" name="Rak koppling 6">
            <a:extLst>
              <a:ext uri="{FF2B5EF4-FFF2-40B4-BE49-F238E27FC236}">
                <a16:creationId xmlns:a16="http://schemas.microsoft.com/office/drawing/2014/main" id="{448D7034-4536-4FA2-8A64-9EE220D77BF3}"/>
              </a:ext>
            </a:extLst>
          </p:cNvPr>
          <p:cNvSpPr/>
          <p:nvPr/>
        </p:nvSpPr>
        <p:spPr>
          <a:xfrm>
            <a:off x="10898870" y="2189866"/>
            <a:ext cx="731520" cy="0"/>
          </a:xfrm>
          <a:prstGeom prst="line">
            <a:avLst/>
          </a:prstGeom>
          <a:solidFill>
            <a:srgbClr val="FFFC00">
              <a:alpha val="5000"/>
            </a:srgbClr>
          </a:solidFill>
          <a:ln w="180000">
            <a:solidFill>
              <a:srgbClr val="FFF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 anchorCtr="1"/>
          <a:lstStyle/>
          <a:p>
            <a:endParaRPr lang="de-DE">
              <a:solidFill>
                <a:srgbClr val="FFFC00"/>
              </a:solidFill>
            </a:endParaRPr>
          </a:p>
        </p:txBody>
      </p:sp>
      <p:sp>
        <p:nvSpPr>
          <p:cNvPr id="8" name="Rechte verbindingslijn 7">
            <a:extLst>
              <a:ext uri="{FF2B5EF4-FFF2-40B4-BE49-F238E27FC236}">
                <a16:creationId xmlns:a16="http://schemas.microsoft.com/office/drawing/2014/main" id="{C70303F7-E264-4D24-A0B7-DB1698DCA08E}"/>
              </a:ext>
            </a:extLst>
          </p:cNvPr>
          <p:cNvSpPr/>
          <p:nvPr/>
        </p:nvSpPr>
        <p:spPr>
          <a:xfrm>
            <a:off x="9380590" y="6329116"/>
            <a:ext cx="1097280" cy="0"/>
          </a:xfrm>
          <a:prstGeom prst="line">
            <a:avLst/>
          </a:prstGeom>
          <a:solidFill>
            <a:srgbClr val="FFFC00">
              <a:alpha val="5000"/>
            </a:srgbClr>
          </a:solidFill>
          <a:ln w="108000">
            <a:solidFill>
              <a:srgbClr val="FFF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 anchorCtr="1"/>
          <a:lstStyle/>
          <a:p>
            <a:endParaRPr lang="en-US">
              <a:solidFill>
                <a:srgbClr val="FFFC00"/>
              </a:solidFill>
            </a:endParaRPr>
          </a:p>
        </p:txBody>
      </p:sp>
      <p:sp>
        <p:nvSpPr>
          <p:cNvPr id="9" name="Přímá spojnice 8">
            <a:extLst>
              <a:ext uri="{FF2B5EF4-FFF2-40B4-BE49-F238E27FC236}">
                <a16:creationId xmlns:a16="http://schemas.microsoft.com/office/drawing/2014/main" id="{E2612041-5533-4A88-9F9B-0F4C2CAA2622}"/>
              </a:ext>
            </a:extLst>
          </p:cNvPr>
          <p:cNvSpPr/>
          <p:nvPr/>
        </p:nvSpPr>
        <p:spPr>
          <a:xfrm>
            <a:off x="6484990" y="2189866"/>
            <a:ext cx="914400" cy="0"/>
          </a:xfrm>
          <a:prstGeom prst="line">
            <a:avLst/>
          </a:prstGeom>
          <a:solidFill>
            <a:srgbClr val="FFFC00">
              <a:alpha val="5000"/>
            </a:srgbClr>
          </a:solidFill>
          <a:ln w="108000">
            <a:solidFill>
              <a:srgbClr val="FFF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 anchorCtr="1"/>
          <a:lstStyle/>
          <a:p>
            <a:endParaRPr lang="fr-FR">
              <a:solidFill>
                <a:srgbClr val="FFFC00"/>
              </a:solidFill>
            </a:endParaRP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C2E51695-98AB-3F94-C849-4A9D4E7D3073}"/>
              </a:ext>
            </a:extLst>
          </p:cNvPr>
          <p:cNvSpPr txBox="1"/>
          <p:nvPr/>
        </p:nvSpPr>
        <p:spPr>
          <a:xfrm>
            <a:off x="199467" y="237298"/>
            <a:ext cx="4352903" cy="2301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2400" dirty="0">
                <a:solidFill>
                  <a:srgbClr val="2F4B97"/>
                </a:solidFill>
                <a:latin typeface="StockholmType-Bold" pitchFamily="50" charset="0"/>
              </a:rPr>
              <a:t>Erbjuda Talsyntes steg 2/2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sv-SE" sz="1600" dirty="0">
              <a:solidFill>
                <a:srgbClr val="006EBF"/>
              </a:solidFill>
              <a:latin typeface="StockholmType-Bold" pitchFamily="50" charset="0"/>
            </a:endParaRPr>
          </a:p>
          <a:p>
            <a:pPr marL="228600" indent="-2286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sv-SE" sz="1600" dirty="0"/>
              <a:t>Klicka på Röstalternativ och väljs ”</a:t>
            </a:r>
            <a:r>
              <a:rPr lang="sv-SE" sz="1600" dirty="0" err="1"/>
              <a:t>swedish</a:t>
            </a:r>
            <a:r>
              <a:rPr lang="sv-SE" sz="1600" dirty="0"/>
              <a:t>”</a:t>
            </a:r>
          </a:p>
          <a:p>
            <a:pPr marL="228600" indent="-2286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sv-SE" sz="1600" dirty="0"/>
              <a:t>Klicka på start och paus</a:t>
            </a:r>
          </a:p>
          <a:p>
            <a:pPr marL="228600" indent="-2286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sv-SE" sz="1600" dirty="0"/>
              <a:t>Ord som läses gulmarkeras</a:t>
            </a:r>
            <a:endParaRPr lang="sv-SE" sz="1600" dirty="0">
              <a:solidFill>
                <a:srgbClr val="006EBF"/>
              </a:solidFill>
              <a:latin typeface="StockholmType-Bold" pitchFamily="50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1600" dirty="0">
                <a:latin typeface="StockholmType-Bold" pitchFamily="50" charset="0"/>
              </a:rPr>
              <a:t>Alternativt koppla på </a:t>
            </a:r>
            <a:r>
              <a:rPr lang="sv-SE" sz="1600" dirty="0" err="1">
                <a:latin typeface="StockholmType-Bold" pitchFamily="50" charset="0"/>
              </a:rPr>
              <a:t>Claro</a:t>
            </a:r>
            <a:r>
              <a:rPr lang="sv-SE" sz="1600" dirty="0">
                <a:latin typeface="StockholmType-Bold" pitchFamily="50" charset="0"/>
              </a:rPr>
              <a:t> read</a:t>
            </a:r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42" y="6185318"/>
            <a:ext cx="1208385" cy="413036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484" y="6149565"/>
            <a:ext cx="800422" cy="746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05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ruta 7">
            <a:extLst>
              <a:ext uri="{FF2B5EF4-FFF2-40B4-BE49-F238E27FC236}">
                <a16:creationId xmlns:a16="http://schemas.microsoft.com/office/drawing/2014/main" id="{52A5B8D7-15FC-4829-06DA-E4FE2A81E364}"/>
              </a:ext>
            </a:extLst>
          </p:cNvPr>
          <p:cNvSpPr txBox="1"/>
          <p:nvPr/>
        </p:nvSpPr>
        <p:spPr>
          <a:xfrm>
            <a:off x="219076" y="194488"/>
            <a:ext cx="10439400" cy="54476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StockholmType-Bold" pitchFamily="50" charset="0"/>
                <a:ea typeface="+mn-ea"/>
                <a:cs typeface="+mn-cs"/>
              </a:rPr>
              <a:t>Digital studieteknik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StockholmType-Bold" pitchFamily="50" charset="0"/>
                <a:ea typeface="+mn-ea"/>
                <a:cs typeface="+mn-cs"/>
              </a:rPr>
              <a:t>Syfte: </a:t>
            </a:r>
            <a:r>
              <a:rPr kumimoji="0" lang="sv-SE" sz="280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StockholmType-Bold" pitchFamily="50" charset="0"/>
                <a:ea typeface="+mn-ea"/>
                <a:cs typeface="+mn-cs"/>
              </a:rPr>
              <a:t>Effektivisera </a:t>
            </a:r>
            <a:r>
              <a:rPr kumimoji="0" lang="sv-SE" sz="280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StockholmType-Bold" pitchFamily="50" charset="0"/>
                <a:ea typeface="+mn-ea"/>
                <a:cs typeface="+mn-cs"/>
              </a:rPr>
              <a:t>studietiden för eleven och träna</a:t>
            </a:r>
            <a:r>
              <a:rPr kumimoji="0" lang="sv-SE" sz="2800" i="0" u="none" strike="noStrike" kern="1200" cap="none" spc="0" normalizeH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StockholmType-Bold" pitchFamily="50" charset="0"/>
                <a:ea typeface="+mn-ea"/>
                <a:cs typeface="+mn-cs"/>
              </a:rPr>
              <a:t> på digitala verktyg</a:t>
            </a:r>
            <a:endParaRPr kumimoji="0" lang="sv-SE" sz="2800" i="0" u="none" strike="noStrike" kern="1200" cap="none" spc="0" normalizeH="0" baseline="0" noProof="0" dirty="0" smtClean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StockholmType-Bold" pitchFamily="50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Rutiner och hastighet i studier (digitalt som fysiskt)</a:t>
            </a:r>
          </a:p>
          <a:p>
            <a:pPr marL="171450" marR="0" lvl="0" indent="-17145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Studieteknik med hjälp av kursmål</a:t>
            </a:r>
          </a:p>
          <a:p>
            <a:pPr marL="171450" marR="0" lvl="0" indent="-17145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Kursbokens delar – översiktsläsa, sökläsa, djupläsa</a:t>
            </a:r>
          </a:p>
          <a:p>
            <a:pPr marL="171450" marR="0" lvl="0" indent="-17145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Förförståelse om det viktigaste - för djupkunskap  </a:t>
            </a:r>
          </a:p>
          <a:p>
            <a:pPr marL="171450" marR="0" lvl="0" indent="-17145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Självständighet i studier</a:t>
            </a:r>
          </a:p>
          <a:p>
            <a:pPr marL="171450" marR="0" lvl="0" indent="-17145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Digitala </a:t>
            </a: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instruktioner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 läsa, tolka, agera på</a:t>
            </a:r>
            <a:endParaRPr kumimoji="0" lang="sv-SE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Centrala begrepp i studier</a:t>
            </a:r>
          </a:p>
          <a:p>
            <a:pPr marL="171450" marR="0" lvl="0" indent="-17145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Utgå från dator (kontakt/ansvar - inlämningar sker digitalt)</a:t>
            </a:r>
            <a:endParaRPr kumimoji="0" lang="sv-SE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tockholmType-Bold" pitchFamily="50" charset="0"/>
              <a:ea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68282CF0-3AE7-4C55-79BF-A2650EE2E4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8021" y="1966940"/>
            <a:ext cx="3391822" cy="371900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67F4FAE5-F4B5-5638-A4D8-E0DED18F43BF}"/>
              </a:ext>
            </a:extLst>
          </p:cNvPr>
          <p:cNvSpPr txBox="1"/>
          <p:nvPr/>
        </p:nvSpPr>
        <p:spPr>
          <a:xfrm>
            <a:off x="233144" y="5685948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="1" dirty="0" smtClean="0">
                <a:solidFill>
                  <a:prstClr val="black"/>
                </a:solidFill>
                <a:latin typeface="+mj-lt"/>
                <a:ea typeface="Calibri" panose="020F0502020204030204" pitchFamily="34" charset="0"/>
              </a:rPr>
              <a:t>Länken till e-utbildningen:</a:t>
            </a:r>
          </a:p>
          <a:p>
            <a:pPr lvl="0">
              <a:defRPr/>
            </a:pPr>
            <a:r>
              <a:rPr lang="sv-SE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https://</a:t>
            </a:r>
            <a:r>
              <a:rPr lang="sv-SE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utbildning-extern.stockholm.se/course/view.php?id=37</a:t>
            </a:r>
            <a:endParaRPr lang="sv-SE" dirty="0" smtClean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501" y="6147060"/>
            <a:ext cx="1208385" cy="413036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9843" y="6111307"/>
            <a:ext cx="800422" cy="746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23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F0D328FD-9F29-7193-ECC9-F999F813DA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4862" y="87022"/>
            <a:ext cx="4696975" cy="6671841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72BA9A4B-B446-3464-7A94-543DC131D713}"/>
              </a:ext>
            </a:extLst>
          </p:cNvPr>
          <p:cNvSpPr txBox="1"/>
          <p:nvPr/>
        </p:nvSpPr>
        <p:spPr>
          <a:xfrm>
            <a:off x="326196" y="266459"/>
            <a:ext cx="7681335" cy="1051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2600" dirty="0">
                <a:solidFill>
                  <a:srgbClr val="2F4B97"/>
                </a:solidFill>
                <a:latin typeface="StockholmType-Bold" pitchFamily="50" charset="0"/>
              </a:rPr>
              <a:t>Mål lektion 1 och 3 </a:t>
            </a:r>
            <a:r>
              <a:rPr lang="sv-SE" sz="2600" dirty="0" smtClean="0">
                <a:solidFill>
                  <a:srgbClr val="2F4B97"/>
                </a:solidFill>
                <a:latin typeface="StockholmType-Bold" pitchFamily="50" charset="0"/>
              </a:rPr>
              <a:t>- </a:t>
            </a:r>
            <a:r>
              <a:rPr lang="sv-SE" sz="2600" dirty="0">
                <a:solidFill>
                  <a:srgbClr val="2F4B97"/>
                </a:solidFill>
                <a:latin typeface="StockholmType-Bold" pitchFamily="50" charset="0"/>
              </a:rPr>
              <a:t>Word </a:t>
            </a:r>
            <a:endParaRPr lang="sv-SE" sz="2600" dirty="0">
              <a:solidFill>
                <a:srgbClr val="2F4B97"/>
              </a:solidFill>
              <a:latin typeface="StockholmType-Bold" pitchFamily="50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2600" dirty="0" smtClean="0">
                <a:solidFill>
                  <a:srgbClr val="2F4B97"/>
                </a:solidFill>
                <a:latin typeface="Stockholm Type Regular" pitchFamily="50" charset="0"/>
              </a:rPr>
              <a:t>Träna </a:t>
            </a:r>
            <a:r>
              <a:rPr lang="sv-SE" sz="2600" dirty="0">
                <a:solidFill>
                  <a:srgbClr val="2F4B97"/>
                </a:solidFill>
                <a:latin typeface="Stockholm Type Regular" pitchFamily="50" charset="0"/>
              </a:rPr>
              <a:t>upp rutiner </a:t>
            </a:r>
            <a:r>
              <a:rPr lang="sv-SE" sz="2600" dirty="0" smtClean="0">
                <a:solidFill>
                  <a:srgbClr val="2F4B97"/>
                </a:solidFill>
                <a:latin typeface="Stockholm Type Regular" pitchFamily="50" charset="0"/>
              </a:rPr>
              <a:t>till </a:t>
            </a:r>
            <a:r>
              <a:rPr lang="sv-SE" sz="2600" dirty="0">
                <a:solidFill>
                  <a:srgbClr val="2F4B97"/>
                </a:solidFill>
                <a:latin typeface="Stockholm Type Regular" pitchFamily="50" charset="0"/>
              </a:rPr>
              <a:t>en korrekt </a:t>
            </a:r>
            <a:r>
              <a:rPr lang="sv-SE" sz="2600" dirty="0" smtClean="0">
                <a:solidFill>
                  <a:srgbClr val="2F4B97"/>
                </a:solidFill>
                <a:latin typeface="Stockholm Type Regular" pitchFamily="50" charset="0"/>
              </a:rPr>
              <a:t>inlämning</a:t>
            </a:r>
            <a:endParaRPr lang="sv-SE" sz="2600" dirty="0">
              <a:solidFill>
                <a:srgbClr val="2F4B97"/>
              </a:solidFill>
              <a:latin typeface="Stockholm Type Regular" pitchFamily="50" charset="0"/>
            </a:endParaRPr>
          </a:p>
        </p:txBody>
      </p:sp>
      <p:sp>
        <p:nvSpPr>
          <p:cNvPr id="7" name="Högerpil 6"/>
          <p:cNvSpPr/>
          <p:nvPr/>
        </p:nvSpPr>
        <p:spPr>
          <a:xfrm>
            <a:off x="5008099" y="1317644"/>
            <a:ext cx="2574388" cy="8018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 smtClean="0"/>
              <a:t>Exempel på korrekt inlämning</a:t>
            </a:r>
            <a:endParaRPr lang="sv-SE" sz="1400" dirty="0"/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42" y="6185318"/>
            <a:ext cx="1208385" cy="413036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484" y="6149565"/>
            <a:ext cx="800422" cy="746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28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EE6338F1-757D-4EC7-A275-2B8E30C790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2306" b="6715"/>
          <a:stretch/>
        </p:blipFill>
        <p:spPr>
          <a:xfrm>
            <a:off x="5557520" y="344836"/>
            <a:ext cx="6472571" cy="5537199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6D7A75EE-54C4-8FF5-EF34-ACB3322E3B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45" t="57144"/>
          <a:stretch/>
        </p:blipFill>
        <p:spPr>
          <a:xfrm>
            <a:off x="228600" y="2184331"/>
            <a:ext cx="8315129" cy="1881822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28F29104-72F8-2E9B-DE58-B7370FADEF0B}"/>
              </a:ext>
            </a:extLst>
          </p:cNvPr>
          <p:cNvSpPr txBox="1"/>
          <p:nvPr/>
        </p:nvSpPr>
        <p:spPr>
          <a:xfrm>
            <a:off x="234756" y="344836"/>
            <a:ext cx="4855404" cy="1380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2400" dirty="0">
                <a:solidFill>
                  <a:srgbClr val="2F4B97"/>
                </a:solidFill>
                <a:latin typeface="StockholmType-Bold" pitchFamily="50" charset="0"/>
              </a:rPr>
              <a:t>Mål med lektion </a:t>
            </a:r>
            <a:r>
              <a:rPr lang="sv-SE" sz="2400" dirty="0" smtClean="0">
                <a:solidFill>
                  <a:srgbClr val="2F4B97"/>
                </a:solidFill>
                <a:latin typeface="StockholmType-Bold" pitchFamily="50" charset="0"/>
              </a:rPr>
              <a:t>2 - studieteknik</a:t>
            </a:r>
            <a:endParaRPr lang="sv-SE" sz="2400" dirty="0">
              <a:solidFill>
                <a:srgbClr val="2F4B97"/>
              </a:solidFill>
              <a:latin typeface="StockholmType-Bold" pitchFamily="50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2400" dirty="0">
                <a:solidFill>
                  <a:srgbClr val="2F4B97"/>
                </a:solidFill>
                <a:latin typeface="StockholmType-Bold" pitchFamily="50" charset="0"/>
              </a:rPr>
              <a:t>Snabbt hitta svar </a:t>
            </a:r>
            <a:r>
              <a:rPr lang="sv-SE" sz="2400" dirty="0" smtClean="0">
                <a:solidFill>
                  <a:srgbClr val="2F4B97"/>
                </a:solidFill>
                <a:latin typeface="StockholmType-Bold" pitchFamily="50" charset="0"/>
              </a:rPr>
              <a:t>med </a:t>
            </a:r>
            <a:r>
              <a:rPr lang="sv-SE" sz="2400" dirty="0">
                <a:solidFill>
                  <a:srgbClr val="2F4B97"/>
                </a:solidFill>
                <a:latin typeface="StockholmType-Bold" pitchFamily="50" charset="0"/>
              </a:rPr>
              <a:t>hjälp </a:t>
            </a:r>
            <a:r>
              <a:rPr lang="sv-SE" sz="2400" dirty="0" smtClean="0">
                <a:solidFill>
                  <a:srgbClr val="2F4B97"/>
                </a:solidFill>
                <a:latin typeface="StockholmType-Bold" pitchFamily="50" charset="0"/>
              </a:rPr>
              <a:t>       av </a:t>
            </a:r>
            <a:r>
              <a:rPr lang="sv-SE" sz="2400" dirty="0">
                <a:solidFill>
                  <a:srgbClr val="2F4B97"/>
                </a:solidFill>
                <a:latin typeface="StockholmType-Bold" pitchFamily="50" charset="0"/>
              </a:rPr>
              <a:t>kursbokens olika delar 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F66AD2EC-C5C3-3599-D922-F2FFD472AD4C}"/>
              </a:ext>
            </a:extLst>
          </p:cNvPr>
          <p:cNvSpPr txBox="1"/>
          <p:nvPr/>
        </p:nvSpPr>
        <p:spPr>
          <a:xfrm>
            <a:off x="575336" y="4837796"/>
            <a:ext cx="4982184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v-SE" sz="1600" b="1" i="0" dirty="0">
                <a:solidFill>
                  <a:srgbClr val="242424"/>
                </a:solidFill>
                <a:effectLst/>
                <a:highlight>
                  <a:srgbClr val="FFFF00"/>
                </a:highlight>
              </a:rPr>
              <a:t>Tips</a:t>
            </a:r>
            <a:r>
              <a:rPr lang="sv-SE" sz="1600" b="1" dirty="0">
                <a:solidFill>
                  <a:srgbClr val="242424"/>
                </a:solidFill>
                <a:highlight>
                  <a:srgbClr val="FFFF00"/>
                </a:highlight>
              </a:rPr>
              <a:t>:</a:t>
            </a:r>
          </a:p>
          <a:p>
            <a:r>
              <a:rPr lang="sv-SE" sz="1600" dirty="0" smtClean="0">
                <a:solidFill>
                  <a:srgbClr val="242424"/>
                </a:solidFill>
              </a:rPr>
              <a:t>Använd dig av övningarna </a:t>
            </a:r>
            <a:r>
              <a:rPr lang="sv-SE" sz="1600" dirty="0">
                <a:solidFill>
                  <a:srgbClr val="242424"/>
                </a:solidFill>
              </a:rPr>
              <a:t>i lektion </a:t>
            </a:r>
            <a:r>
              <a:rPr lang="sv-SE" sz="1600" dirty="0" smtClean="0">
                <a:solidFill>
                  <a:srgbClr val="242424"/>
                </a:solidFill>
              </a:rPr>
              <a:t>2 genom att </a:t>
            </a:r>
          </a:p>
          <a:p>
            <a:r>
              <a:rPr lang="sv-SE" sz="1600" dirty="0" smtClean="0">
                <a:solidFill>
                  <a:srgbClr val="242424"/>
                </a:solidFill>
              </a:rPr>
              <a:t>öva </a:t>
            </a:r>
            <a:r>
              <a:rPr lang="sv-SE" sz="1600" dirty="0">
                <a:solidFill>
                  <a:srgbClr val="242424"/>
                </a:solidFill>
              </a:rPr>
              <a:t>fysiskt med </a:t>
            </a:r>
            <a:r>
              <a:rPr lang="sv-SE" sz="1600" dirty="0" smtClean="0">
                <a:solidFill>
                  <a:srgbClr val="242424"/>
                </a:solidFill>
              </a:rPr>
              <a:t>din kursbok.</a:t>
            </a:r>
            <a:endParaRPr lang="sv-SE" sz="1600" b="0" i="0" dirty="0">
              <a:solidFill>
                <a:srgbClr val="242424"/>
              </a:solidFill>
              <a:effectLst/>
            </a:endParaRP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42" y="6185318"/>
            <a:ext cx="1208385" cy="413036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484" y="6149565"/>
            <a:ext cx="800422" cy="746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62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>
            <a:extLst>
              <a:ext uri="{FF2B5EF4-FFF2-40B4-BE49-F238E27FC236}">
                <a16:creationId xmlns:a16="http://schemas.microsoft.com/office/drawing/2014/main" id="{1401E996-035D-2200-04DD-965123BC19B8}"/>
              </a:ext>
            </a:extLst>
          </p:cNvPr>
          <p:cNvSpPr txBox="1"/>
          <p:nvPr/>
        </p:nvSpPr>
        <p:spPr>
          <a:xfrm>
            <a:off x="356121" y="442647"/>
            <a:ext cx="6545647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 smtClean="0">
                <a:solidFill>
                  <a:srgbClr val="2F4B97"/>
                </a:solidFill>
                <a:latin typeface="StockholmType-Bold" pitchFamily="50" charset="0"/>
              </a:rPr>
              <a:t>Mål lektion 3, </a:t>
            </a:r>
            <a:r>
              <a:rPr lang="sv-SE" sz="2800" b="0" i="0" dirty="0" smtClean="0">
                <a:solidFill>
                  <a:srgbClr val="2F4B97"/>
                </a:solidFill>
                <a:effectLst/>
                <a:latin typeface="StockholmType-Bold" pitchFamily="50" charset="0"/>
              </a:rPr>
              <a:t>Powerpoint</a:t>
            </a:r>
          </a:p>
          <a:p>
            <a:endParaRPr lang="sv-SE" dirty="0" smtClean="0">
              <a:solidFill>
                <a:srgbClr val="2F4B97"/>
              </a:solidFill>
              <a:latin typeface="StockholmType-Bold" pitchFamily="50" charset="0"/>
            </a:endParaRPr>
          </a:p>
          <a:p>
            <a:r>
              <a:rPr lang="sv-SE" dirty="0" smtClean="0">
                <a:solidFill>
                  <a:srgbClr val="2F4B97"/>
                </a:solidFill>
                <a:latin typeface="StockholmType-Bold" pitchFamily="50" charset="0"/>
              </a:rPr>
              <a:t>Skapa en bra presentation av ett Word-underlag – </a:t>
            </a:r>
          </a:p>
          <a:p>
            <a:r>
              <a:rPr lang="sv-SE" dirty="0" smtClean="0">
                <a:solidFill>
                  <a:srgbClr val="2F4B97"/>
                </a:solidFill>
                <a:latin typeface="StockholmType-Bold" pitchFamily="50" charset="0"/>
              </a:rPr>
              <a:t>Genom att ta ut nyckelord</a:t>
            </a:r>
          </a:p>
          <a:p>
            <a:endParaRPr lang="sv-SE" b="0" i="0" dirty="0" smtClean="0">
              <a:solidFill>
                <a:srgbClr val="2F4B97"/>
              </a:solidFill>
              <a:effectLst/>
              <a:latin typeface="StockholmType-Bold" pitchFamily="50" charset="0"/>
            </a:endParaRPr>
          </a:p>
          <a:p>
            <a:endParaRPr lang="sv-SE" dirty="0">
              <a:solidFill>
                <a:srgbClr val="2F4B97"/>
              </a:solidFill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0C7BB1A-4419-BF86-2608-61AEFF6731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3674" y="467262"/>
            <a:ext cx="4190388" cy="587004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3DD01542-6307-526E-A630-C166FA3417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8894"/>
          <a:stretch/>
        </p:blipFill>
        <p:spPr>
          <a:xfrm>
            <a:off x="2945752" y="3572743"/>
            <a:ext cx="4745667" cy="260341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42A73995-7C81-1C84-437C-9EE1F8469EA6}"/>
              </a:ext>
            </a:extLst>
          </p:cNvPr>
          <p:cNvSpPr txBox="1"/>
          <p:nvPr/>
        </p:nvSpPr>
        <p:spPr>
          <a:xfrm>
            <a:off x="445338" y="2350862"/>
            <a:ext cx="4510846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v-SE" b="1" i="0" dirty="0">
                <a:solidFill>
                  <a:srgbClr val="242424"/>
                </a:solidFill>
                <a:effectLst/>
                <a:highlight>
                  <a:srgbClr val="FFFF00"/>
                </a:highlight>
              </a:rPr>
              <a:t>Tips</a:t>
            </a:r>
            <a:r>
              <a:rPr lang="sv-SE" b="1" dirty="0">
                <a:solidFill>
                  <a:srgbClr val="242424"/>
                </a:solidFill>
                <a:highlight>
                  <a:srgbClr val="FFFF00"/>
                </a:highlight>
              </a:rPr>
              <a:t>:</a:t>
            </a:r>
          </a:p>
          <a:p>
            <a:r>
              <a:rPr lang="sv-SE" b="0" i="0" dirty="0" smtClean="0">
                <a:solidFill>
                  <a:srgbClr val="242424"/>
                </a:solidFill>
                <a:effectLst/>
              </a:rPr>
              <a:t>Kolla på övningsuppgift 3 i lektion 3 och anpassa den utifrån ditt eget underlag.</a:t>
            </a:r>
            <a:endParaRPr lang="sv-SE" b="0" i="0" dirty="0">
              <a:solidFill>
                <a:srgbClr val="242424"/>
              </a:solidFill>
              <a:effectLst/>
            </a:endParaRP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42" y="6185318"/>
            <a:ext cx="1208385" cy="413036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484" y="6149565"/>
            <a:ext cx="800422" cy="746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62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51A235A4-9626-EFBA-E2F6-44CC2DD32D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873" y="1489662"/>
            <a:ext cx="4042864" cy="417530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66158BEA-24DD-F252-15F5-2C214449FB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8689" y="1489662"/>
            <a:ext cx="3283360" cy="42092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53F91243-36E6-C283-FAB7-BD2CBC636F9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0096" b="3398"/>
          <a:stretch/>
        </p:blipFill>
        <p:spPr>
          <a:xfrm>
            <a:off x="8212000" y="1489662"/>
            <a:ext cx="3417435" cy="423988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481BF19A-2157-AAB8-8BED-67F68EE5D11D}"/>
              </a:ext>
            </a:extLst>
          </p:cNvPr>
          <p:cNvSpPr txBox="1"/>
          <p:nvPr/>
        </p:nvSpPr>
        <p:spPr>
          <a:xfrm>
            <a:off x="244884" y="512706"/>
            <a:ext cx="1057551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3200" dirty="0">
                <a:solidFill>
                  <a:schemeClr val="accent1">
                    <a:lumMod val="75000"/>
                  </a:schemeClr>
                </a:solidFill>
                <a:latin typeface="StockholmType-Bold" pitchFamily="50" charset="0"/>
              </a:rPr>
              <a:t>Startsida:  3 lektioner och övningsuppgifter</a:t>
            </a:r>
          </a:p>
          <a:p>
            <a:endParaRPr lang="sv-SE" sz="1200" dirty="0">
              <a:solidFill>
                <a:schemeClr val="accent1">
                  <a:lumMod val="75000"/>
                </a:schemeClr>
              </a:solidFill>
              <a:latin typeface="StockholmType-Bold" pitchFamily="50" charset="0"/>
            </a:endParaRP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A732233B-067F-F9DB-7110-5B0E7B10A7FB}"/>
              </a:ext>
            </a:extLst>
          </p:cNvPr>
          <p:cNvSpPr txBox="1"/>
          <p:nvPr/>
        </p:nvSpPr>
        <p:spPr>
          <a:xfrm>
            <a:off x="4152445" y="5729548"/>
            <a:ext cx="4059555" cy="9853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 smtClean="0">
                <a:ln>
                  <a:noFill/>
                </a:ln>
                <a:effectLst/>
                <a:highlight>
                  <a:srgbClr val="FFFF00"/>
                </a:highlight>
                <a:uLnTx/>
                <a:uFillTx/>
                <a:latin typeface="StockholmType-Bold" pitchFamily="50" charset="0"/>
                <a:ea typeface="+mn-ea"/>
                <a:cs typeface="+mn-cs"/>
              </a:rPr>
              <a:t>OBS:</a:t>
            </a:r>
            <a:r>
              <a:rPr kumimoji="0" lang="sv-SE" sz="1600" b="0" i="0" u="none" strike="noStrike" kern="1200" cap="none" spc="0" normalizeH="0" noProof="0" dirty="0" smtClean="0">
                <a:ln>
                  <a:noFill/>
                </a:ln>
                <a:effectLst/>
                <a:highlight>
                  <a:srgbClr val="FFFF00"/>
                </a:highlight>
                <a:uLnTx/>
                <a:uFillTx/>
                <a:latin typeface="StockholmType-Bold" pitchFamily="50" charset="0"/>
                <a:ea typeface="+mn-ea"/>
                <a:cs typeface="+mn-cs"/>
              </a:rPr>
              <a:t> Planerar du att genomföra utbildningen i klass?</a:t>
            </a:r>
            <a:r>
              <a:rPr lang="sv-SE" sz="1600" dirty="0">
                <a:highlight>
                  <a:srgbClr val="FFFF00"/>
                </a:highlight>
                <a:latin typeface="StockholmType-Bold" pitchFamily="50" charset="0"/>
              </a:rPr>
              <a:t> </a:t>
            </a:r>
            <a:endParaRPr lang="sv-SE" sz="1600" dirty="0" smtClean="0">
              <a:highlight>
                <a:srgbClr val="FFFF00"/>
              </a:highlight>
              <a:latin typeface="StockholmType-Bold" pitchFamily="50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sv-SE" sz="1600" dirty="0" smtClean="0">
                <a:highlight>
                  <a:srgbClr val="FFFF00"/>
                </a:highlight>
                <a:latin typeface="StockholmType-Bold" pitchFamily="50" charset="0"/>
              </a:rPr>
              <a:t>Då behöver e</a:t>
            </a:r>
            <a:r>
              <a:rPr kumimoji="0" lang="sv-SE" sz="1600" b="0" i="0" u="none" strike="noStrike" kern="1200" cap="none" spc="0" normalizeH="0" baseline="0" noProof="0" dirty="0" smtClean="0">
                <a:ln>
                  <a:noFill/>
                </a:ln>
                <a:effectLst/>
                <a:highlight>
                  <a:srgbClr val="FFFF00"/>
                </a:highlight>
                <a:uLnTx/>
                <a:uFillTx/>
                <a:latin typeface="StockholmType-Bold" pitchFamily="50" charset="0"/>
                <a:ea typeface="+mn-ea"/>
                <a:cs typeface="+mn-cs"/>
              </a:rPr>
              <a:t>leven hörlurar.</a:t>
            </a:r>
            <a:endParaRPr kumimoji="0" lang="sv-SE" sz="1600" b="0" i="0" u="none" strike="noStrike" kern="1200" cap="none" spc="0" normalizeH="0" baseline="0" noProof="0" dirty="0">
              <a:ln>
                <a:noFill/>
              </a:ln>
              <a:effectLst/>
              <a:highlight>
                <a:srgbClr val="FFFF00"/>
              </a:highlight>
              <a:uLnTx/>
              <a:uFillTx/>
              <a:latin typeface="StockholmType-Bold" pitchFamily="50" charset="0"/>
              <a:ea typeface="+mn-ea"/>
              <a:cs typeface="+mn-cs"/>
            </a:endParaRPr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42" y="6185318"/>
            <a:ext cx="1208385" cy="413036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484" y="6149565"/>
            <a:ext cx="800422" cy="746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5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63293FF7-0A82-0D51-9AC9-321944ED95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47" r="5632"/>
          <a:stretch/>
        </p:blipFill>
        <p:spPr>
          <a:xfrm>
            <a:off x="83699" y="1647825"/>
            <a:ext cx="3847797" cy="425993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2CE62447-6FFA-CD10-7F8D-BC491FE4EA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5784" y="1647825"/>
            <a:ext cx="3603390" cy="417784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9E4D96EE-E450-5F51-D575-FF1436FECAD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0053"/>
          <a:stretch/>
        </p:blipFill>
        <p:spPr>
          <a:xfrm>
            <a:off x="8293592" y="1647826"/>
            <a:ext cx="3419631" cy="417784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9D0E9FAE-4DD9-AA39-0CCC-50104274133E}"/>
              </a:ext>
            </a:extLst>
          </p:cNvPr>
          <p:cNvSpPr txBox="1"/>
          <p:nvPr/>
        </p:nvSpPr>
        <p:spPr>
          <a:xfrm>
            <a:off x="360086" y="457386"/>
            <a:ext cx="969831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3200" dirty="0">
                <a:solidFill>
                  <a:schemeClr val="accent1">
                    <a:lumMod val="75000"/>
                  </a:schemeClr>
                </a:solidFill>
                <a:latin typeface="StockholmType-Bold" pitchFamily="50" charset="0"/>
              </a:rPr>
              <a:t>Övergripande </a:t>
            </a:r>
            <a:r>
              <a:rPr lang="sv-SE" sz="3200" dirty="0" smtClean="0">
                <a:solidFill>
                  <a:schemeClr val="accent1">
                    <a:lumMod val="75000"/>
                  </a:schemeClr>
                </a:solidFill>
                <a:latin typeface="StockholmType-Bold" pitchFamily="50" charset="0"/>
              </a:rPr>
              <a:t>innehåll</a:t>
            </a:r>
            <a:endParaRPr lang="sv-SE" sz="3200" dirty="0">
              <a:solidFill>
                <a:schemeClr val="accent1">
                  <a:lumMod val="75000"/>
                </a:schemeClr>
              </a:solidFill>
              <a:latin typeface="StockholmType-Bold" pitchFamily="50" charset="0"/>
            </a:endParaRP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42" y="6185318"/>
            <a:ext cx="1208385" cy="413036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484" y="6149565"/>
            <a:ext cx="800422" cy="746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28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ruta 10">
            <a:extLst>
              <a:ext uri="{FF2B5EF4-FFF2-40B4-BE49-F238E27FC236}">
                <a16:creationId xmlns:a16="http://schemas.microsoft.com/office/drawing/2014/main" id="{740104F9-C344-3ACC-4518-25F9FDC46BEE}"/>
              </a:ext>
            </a:extLst>
          </p:cNvPr>
          <p:cNvSpPr txBox="1"/>
          <p:nvPr/>
        </p:nvSpPr>
        <p:spPr>
          <a:xfrm>
            <a:off x="379740" y="1644282"/>
            <a:ext cx="3941494" cy="464742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tockholmType-Bold" pitchFamily="50" charset="0"/>
                <a:ea typeface="+mn-ea"/>
                <a:cs typeface="+mn-cs"/>
              </a:rPr>
              <a:t>Kapitel 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tockholmType-Bold" pitchFamily="50" charset="0"/>
              </a:rPr>
              <a:t>1 Intro studieteknik</a:t>
            </a:r>
            <a:endParaRPr kumimoji="0" lang="sv-SE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marR="0" lvl="0" indent="-17145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Navigering (scrolla, ordlista, textad film, ordlista)</a:t>
            </a:r>
          </a:p>
          <a:p>
            <a:pPr marL="171450" marR="0" lvl="0" indent="-17145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Studieteknik - ”hur” du pluggar</a:t>
            </a:r>
          </a:p>
          <a:p>
            <a:pPr marL="171450" marR="0" lvl="0" indent="-17145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Skolverket – kursplan, studieteknik</a:t>
            </a:r>
          </a:p>
          <a:p>
            <a:pPr marR="0" lv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sv-SE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tockholmType-Bold" pitchFamily="50" charset="0"/>
                <a:ea typeface="+mn-ea"/>
                <a:cs typeface="+mn-cs"/>
              </a:rPr>
              <a:t>Kapitel 2 Word </a:t>
            </a:r>
            <a:r>
              <a:rPr kumimoji="0" lang="sv-SE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tockholmType-Bold" pitchFamily="50" charset="0"/>
                <a:ea typeface="+mn-ea"/>
                <a:cs typeface="+mn-cs"/>
              </a:rPr>
              <a:t>Powerpoint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tockholmType-Bold" pitchFamily="50" charset="0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</a:rPr>
              <a:t>Öppna Word</a:t>
            </a:r>
          </a:p>
          <a:p>
            <a:pPr marL="171450" marR="0" lvl="0" indent="-17145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</a:rPr>
              <a:t>Öppna PowerPoint</a:t>
            </a:r>
          </a:p>
          <a:p>
            <a:pPr marL="171450" marR="0" lvl="0" indent="-17145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</a:rPr>
              <a:t>Menyflikar och design</a:t>
            </a:r>
          </a:p>
          <a:p>
            <a:pPr marL="171450" marR="0" lvl="0" indent="-17145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1200" dirty="0">
                <a:latin typeface="Calibri" panose="020F0502020204030204"/>
              </a:rPr>
              <a:t>Layout</a:t>
            </a:r>
            <a:r>
              <a:rPr kumimoji="0" lang="sv-SE" sz="1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</a:rPr>
              <a:t>standard och design </a:t>
            </a:r>
          </a:p>
          <a:p>
            <a:pPr lvl="1"/>
            <a:r>
              <a:rPr lang="sv-SE" sz="1200" dirty="0">
                <a:latin typeface="Calibri" panose="020F0502020204030204"/>
              </a:rPr>
              <a:t>-Times new roman</a:t>
            </a:r>
          </a:p>
          <a:p>
            <a:pPr lvl="1"/>
            <a:r>
              <a:rPr kumimoji="0" lang="sv-SE" sz="1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</a:rPr>
              <a:t>-teckenstorlek 12</a:t>
            </a:r>
          </a:p>
          <a:p>
            <a:pPr lvl="1"/>
            <a:r>
              <a:rPr lang="sv-SE" sz="1200" dirty="0">
                <a:latin typeface="Calibri" panose="020F0502020204030204"/>
              </a:rPr>
              <a:t>-radavstånd 1,5</a:t>
            </a:r>
          </a:p>
          <a:p>
            <a:pPr lvl="1"/>
            <a:r>
              <a:rPr kumimoji="0" lang="sv-SE" sz="1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</a:rPr>
              <a:t>-rubrik 14</a:t>
            </a:r>
          </a:p>
          <a:p>
            <a:pPr marL="171450" marR="0" lvl="0" indent="-17145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</a:rPr>
              <a:t>Spara och döp dokument, </a:t>
            </a:r>
            <a:r>
              <a:rPr kumimoji="0" lang="sv-SE" sz="1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</a:rPr>
              <a:t>filnamn</a:t>
            </a:r>
          </a:p>
          <a:p>
            <a:pPr marL="171450" marR="0" lvl="0" indent="-17145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tockholmType-Bold" pitchFamily="50" charset="0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tockholmType-Bold" pitchFamily="50" charset="0"/>
                <a:ea typeface="+mn-ea"/>
                <a:cs typeface="+mn-cs"/>
              </a:rPr>
              <a:t>Kapitel 3 Jobba i ett </a:t>
            </a:r>
            <a:r>
              <a:rPr kumimoji="0" lang="sv-SE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tockholmType-Bold" pitchFamily="50" charset="0"/>
                <a:ea typeface="+mn-ea"/>
                <a:cs typeface="+mn-cs"/>
              </a:rPr>
              <a:t>dokument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tockholmType-Bold" pitchFamily="50" charset="0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Vänsterklick, delete, backsteg och stor bokstav</a:t>
            </a:r>
          </a:p>
          <a:p>
            <a:pPr marL="171450" marR="0" lvl="0" indent="-171450" algn="l" defTabSz="914400" rtl="0" eaLnBrk="1" fontAlgn="auto" latinLnBrk="0" hangingPunct="1"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Markera text (bokstav, rubrik, mening och ett stycke)</a:t>
            </a:r>
          </a:p>
          <a:p>
            <a:pPr marL="171450" marR="0" lvl="0" indent="-171450" algn="l" defTabSz="914400" rtl="0" eaLnBrk="1" fontAlgn="auto" latinLnBrk="0" hangingPunct="1"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Nytt stycke med </a:t>
            </a:r>
            <a:r>
              <a:rPr kumimoji="0" lang="sv-SE" sz="1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Enter</a:t>
            </a:r>
            <a:r>
              <a:rPr kumimoji="0" lang="sv-SE" sz="1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-knappen</a:t>
            </a:r>
            <a:endParaRPr kumimoji="0" lang="sv-SE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tockholmType-Bold" pitchFamily="50" charset="0"/>
              <a:ea typeface="+mn-ea"/>
            </a:endParaRP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9A348CD6-ECC1-C674-DB32-9E5914648452}"/>
              </a:ext>
            </a:extLst>
          </p:cNvPr>
          <p:cNvSpPr txBox="1"/>
          <p:nvPr/>
        </p:nvSpPr>
        <p:spPr>
          <a:xfrm>
            <a:off x="4592443" y="1561990"/>
            <a:ext cx="3820160" cy="459984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tockholmType-Bold" pitchFamily="50" charset="0"/>
                <a:ea typeface="+mn-ea"/>
                <a:cs typeface="+mn-cs"/>
              </a:rPr>
              <a:t>Plugga </a:t>
            </a: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tockholmType-Bold" pitchFamily="50" charset="0"/>
              </a:rPr>
              <a:t>smart med kursbokens olika delar</a:t>
            </a:r>
            <a:endParaRPr kumimoji="0" lang="sv-SE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sv-SE" sz="1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Vad handlar boken om – översiktsläsa, Förförståelse/information. Kursbokens olika delar:</a:t>
            </a:r>
          </a:p>
          <a:p>
            <a:pPr lvl="1">
              <a:defRPr/>
            </a:pPr>
            <a:r>
              <a:rPr 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kumimoji="0" lang="sv-SE" sz="1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framsida</a:t>
            </a:r>
          </a:p>
          <a:p>
            <a:pPr lvl="1">
              <a:defRPr/>
            </a:pPr>
            <a:r>
              <a:rPr 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kumimoji="0" lang="sv-SE" sz="1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baksida</a:t>
            </a:r>
          </a:p>
          <a:p>
            <a:pPr lvl="1">
              <a:defRPr/>
            </a:pPr>
            <a:r>
              <a:rPr 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kumimoji="0" lang="sv-SE" sz="1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innehållsförteckning</a:t>
            </a:r>
          </a:p>
          <a:p>
            <a:pPr lvl="1">
              <a:defRPr/>
            </a:pPr>
            <a:r>
              <a:rPr 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kumimoji="0" lang="sv-SE" sz="1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register</a:t>
            </a:r>
          </a:p>
          <a:p>
            <a:pPr lvl="1">
              <a:defRPr/>
            </a:pPr>
            <a:endParaRPr kumimoji="0" lang="sv-SE" sz="1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sv-SE" sz="1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Sökläsa i register på nyckelord/sökord/centralt begrepp</a:t>
            </a:r>
          </a:p>
          <a:p>
            <a:pPr marR="0" lv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sv-SE" sz="1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sv-SE" sz="1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Sökläsa i innehållsförteckning med nyckelord/sökord/centralt begrepp (huvud-och underrubrik)</a:t>
            </a:r>
          </a:p>
          <a:p>
            <a:pPr marR="0" lv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sv-SE" sz="1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sv-SE" sz="1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Ta reda på det viktigaste i ett kapitel </a:t>
            </a:r>
          </a:p>
          <a:p>
            <a:pPr lvl="1">
              <a:defRPr/>
            </a:pPr>
            <a:r>
              <a:rPr 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kumimoji="0" lang="sv-SE" sz="1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inledning</a:t>
            </a:r>
            <a:endParaRPr lang="sv-SE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defRPr/>
            </a:pPr>
            <a:r>
              <a:rPr kumimoji="0" lang="sv-SE" sz="1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-centrala begrepp</a:t>
            </a:r>
          </a:p>
          <a:p>
            <a:pPr lvl="1">
              <a:defRPr/>
            </a:pPr>
            <a:r>
              <a:rPr 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kumimoji="0" lang="sv-SE" sz="1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sammanfattning</a:t>
            </a:r>
          </a:p>
          <a:p>
            <a:pPr lvl="1">
              <a:defRPr/>
            </a:pPr>
            <a:endParaRPr kumimoji="0" lang="sv-SE" sz="1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sv-SE" sz="1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Djupläsa: Från förförståelse till fördjupad kunskap, helhet och detaljer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7EAD0140-1CF7-E76C-234C-CE46049239FF}"/>
              </a:ext>
            </a:extLst>
          </p:cNvPr>
          <p:cNvSpPr txBox="1"/>
          <p:nvPr/>
        </p:nvSpPr>
        <p:spPr>
          <a:xfrm>
            <a:off x="8720273" y="1561990"/>
            <a:ext cx="3570202" cy="332911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tockholmType-Bold" pitchFamily="50" charset="0"/>
                <a:ea typeface="+mn-ea"/>
                <a:cs typeface="+mn-cs"/>
              </a:rPr>
              <a:t>Kapitel </a:t>
            </a: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tockholmType-Bold" pitchFamily="50" charset="0"/>
                <a:ea typeface="+mn-ea"/>
                <a:cs typeface="+mn-cs"/>
              </a:rPr>
              <a:t>1 Word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Utveckla </a:t>
            </a:r>
            <a:r>
              <a:rPr lang="sv-SE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och bearbeta </a:t>
            </a:r>
            <a:r>
              <a:rPr 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din </a:t>
            </a:r>
            <a:r>
              <a:rPr lang="sv-SE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text </a:t>
            </a:r>
            <a:r>
              <a:rPr kumimoji="0" lang="sv-SE" sz="1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till </a:t>
            </a:r>
            <a:r>
              <a:rPr kumimoji="0" lang="sv-SE" sz="1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lättläst</a:t>
            </a:r>
          </a:p>
          <a:p>
            <a:pPr marL="171450" marR="0" lvl="0" indent="-17145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kumimoji="0" lang="sv-SE" sz="1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öra texten till din egen - synonymer</a:t>
            </a:r>
          </a:p>
          <a:p>
            <a:pPr marL="171450" marR="0" lvl="0" indent="-17145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Snygga till texten – standard layout, design</a:t>
            </a:r>
          </a:p>
          <a:p>
            <a:pPr marL="171450" marR="0" lvl="0" indent="-17145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En bra inledning</a:t>
            </a:r>
          </a:p>
          <a:p>
            <a:pPr marL="171450" marR="0" lvl="0" indent="-17145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Underrubriker och stycken</a:t>
            </a:r>
          </a:p>
          <a:p>
            <a:pPr marL="171450" marR="0" lvl="0" indent="-17145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Granska och läs upp text</a:t>
            </a:r>
          </a:p>
          <a:p>
            <a:pPr marL="171450" marR="0" lvl="0" indent="-17145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Infoga sidhuvud och sidnummer</a:t>
            </a:r>
          </a:p>
          <a:p>
            <a:pPr marL="171450" marR="0" lvl="0" indent="-17145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Kom-ihåg-lista innan inlämning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sv-SE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tockholmType-Bold" pitchFamily="50" charset="0"/>
                <a:ea typeface="+mn-ea"/>
                <a:cs typeface="+mn-cs"/>
              </a:rPr>
              <a:t>Kapitel 2 </a:t>
            </a:r>
            <a:r>
              <a:rPr kumimoji="0" lang="sv-SE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tockholmType-Bold" pitchFamily="50" charset="0"/>
                <a:ea typeface="+mn-ea"/>
                <a:cs typeface="+mn-cs"/>
              </a:rPr>
              <a:t>Powerpoint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tockholmType-Bold" pitchFamily="50" charset="0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Skapa en presentation i PowerPoint</a:t>
            </a:r>
          </a:p>
          <a:p>
            <a:pPr marL="171450" marR="0" lvl="0" indent="-17145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Designidéer</a:t>
            </a:r>
          </a:p>
          <a:p>
            <a:pPr marL="171450" marR="0" lvl="0" indent="-17145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Mallar i PowerPoint</a:t>
            </a:r>
            <a:endParaRPr kumimoji="0" lang="sv-SE" sz="1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tockholmType-Bold" pitchFamily="50" charset="0"/>
              <a:ea typeface="+mn-ea"/>
              <a:cs typeface="+mn-cs"/>
            </a:endParaRP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481964C2-C29C-FAED-9DD2-2053012FF94B}"/>
              </a:ext>
            </a:extLst>
          </p:cNvPr>
          <p:cNvSpPr txBox="1"/>
          <p:nvPr/>
        </p:nvSpPr>
        <p:spPr>
          <a:xfrm>
            <a:off x="209715" y="213462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3200" dirty="0">
                <a:solidFill>
                  <a:schemeClr val="accent1">
                    <a:lumMod val="75000"/>
                  </a:schemeClr>
                </a:solidFill>
                <a:latin typeface="StockholmType-Bold" pitchFamily="50" charset="0"/>
              </a:rPr>
              <a:t>Fördjupat innehåll</a:t>
            </a:r>
          </a:p>
        </p:txBody>
      </p:sp>
      <p:sp>
        <p:nvSpPr>
          <p:cNvPr id="2" name="textruta 1"/>
          <p:cNvSpPr txBox="1"/>
          <p:nvPr/>
        </p:nvSpPr>
        <p:spPr>
          <a:xfrm>
            <a:off x="8898592" y="969496"/>
            <a:ext cx="30948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200" dirty="0">
                <a:latin typeface="StockholmType-Bold" pitchFamily="50" charset="0"/>
              </a:rPr>
              <a:t>Innehåll lektion 3: </a:t>
            </a:r>
          </a:p>
          <a:p>
            <a:endParaRPr lang="sv-SE" dirty="0"/>
          </a:p>
        </p:txBody>
      </p:sp>
      <p:sp>
        <p:nvSpPr>
          <p:cNvPr id="7" name="textruta 6"/>
          <p:cNvSpPr txBox="1"/>
          <p:nvPr/>
        </p:nvSpPr>
        <p:spPr>
          <a:xfrm>
            <a:off x="5094398" y="969496"/>
            <a:ext cx="30948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200" dirty="0">
                <a:latin typeface="StockholmType-Bold" pitchFamily="50" charset="0"/>
              </a:rPr>
              <a:t>Innehåll lektion </a:t>
            </a:r>
            <a:r>
              <a:rPr lang="sv-SE" sz="2200" dirty="0" smtClean="0">
                <a:latin typeface="StockholmType-Bold" pitchFamily="50" charset="0"/>
              </a:rPr>
              <a:t>2: </a:t>
            </a:r>
            <a:endParaRPr lang="sv-SE" sz="2200" dirty="0">
              <a:latin typeface="StockholmType-Bold" pitchFamily="50" charset="0"/>
            </a:endParaRPr>
          </a:p>
          <a:p>
            <a:endParaRPr lang="sv-SE" dirty="0"/>
          </a:p>
        </p:txBody>
      </p:sp>
      <p:sp>
        <p:nvSpPr>
          <p:cNvPr id="8" name="textruta 7"/>
          <p:cNvSpPr txBox="1"/>
          <p:nvPr/>
        </p:nvSpPr>
        <p:spPr>
          <a:xfrm>
            <a:off x="1011561" y="941949"/>
            <a:ext cx="30948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200" dirty="0">
                <a:latin typeface="StockholmType-Bold" pitchFamily="50" charset="0"/>
              </a:rPr>
              <a:t>Innehåll lektion </a:t>
            </a:r>
            <a:r>
              <a:rPr lang="sv-SE" sz="2200" dirty="0" smtClean="0">
                <a:latin typeface="StockholmType-Bold" pitchFamily="50" charset="0"/>
              </a:rPr>
              <a:t>1: </a:t>
            </a:r>
            <a:endParaRPr lang="sv-SE" sz="2200" dirty="0">
              <a:latin typeface="StockholmType-Bold" pitchFamily="50" charset="0"/>
            </a:endParaRPr>
          </a:p>
          <a:p>
            <a:endParaRPr lang="sv-SE" dirty="0"/>
          </a:p>
        </p:txBody>
      </p:sp>
      <p:cxnSp>
        <p:nvCxnSpPr>
          <p:cNvPr id="4" name="Rak koppling 3"/>
          <p:cNvCxnSpPr/>
          <p:nvPr/>
        </p:nvCxnSpPr>
        <p:spPr>
          <a:xfrm>
            <a:off x="4258491" y="798237"/>
            <a:ext cx="0" cy="54727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k koppling 15"/>
          <p:cNvCxnSpPr/>
          <p:nvPr/>
        </p:nvCxnSpPr>
        <p:spPr>
          <a:xfrm>
            <a:off x="8460500" y="798237"/>
            <a:ext cx="0" cy="54727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Bildobjekt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9721" y="6147060"/>
            <a:ext cx="1208385" cy="413036"/>
          </a:xfrm>
          <a:prstGeom prst="rect">
            <a:avLst/>
          </a:prstGeom>
        </p:spPr>
      </p:pic>
      <p:pic>
        <p:nvPicPr>
          <p:cNvPr id="18" name="Bildobjekt 17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3063" y="6111307"/>
            <a:ext cx="800422" cy="746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13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ruta 14">
            <a:extLst>
              <a:ext uri="{FF2B5EF4-FFF2-40B4-BE49-F238E27FC236}">
                <a16:creationId xmlns:a16="http://schemas.microsoft.com/office/drawing/2014/main" id="{226FC2D2-6023-7F39-5502-901591A6A5BB}"/>
              </a:ext>
            </a:extLst>
          </p:cNvPr>
          <p:cNvSpPr txBox="1"/>
          <p:nvPr/>
        </p:nvSpPr>
        <p:spPr>
          <a:xfrm>
            <a:off x="106174" y="270209"/>
            <a:ext cx="1082281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3200" dirty="0">
                <a:solidFill>
                  <a:schemeClr val="accent1">
                    <a:lumMod val="75000"/>
                  </a:schemeClr>
                </a:solidFill>
                <a:latin typeface="StockholmType-Bold" pitchFamily="50" charset="0"/>
              </a:rPr>
              <a:t>Pedagogiskt upplägg e-utbildning:</a:t>
            </a:r>
            <a:endParaRPr lang="sv-SE" sz="1600" dirty="0">
              <a:solidFill>
                <a:schemeClr val="accent1">
                  <a:lumMod val="75000"/>
                </a:schemeClr>
              </a:solidFill>
              <a:latin typeface="StockholmType-Bold" pitchFamily="50" charset="0"/>
            </a:endParaRP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F5D5984B-DCDA-E0C9-9B8D-A1C14E9AD9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7915" y="1050683"/>
            <a:ext cx="4332542" cy="474045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68B871B3-D64D-C6D7-A6ED-E8CC82641C7F}"/>
              </a:ext>
            </a:extLst>
          </p:cNvPr>
          <p:cNvSpPr txBox="1"/>
          <p:nvPr/>
        </p:nvSpPr>
        <p:spPr>
          <a:xfrm>
            <a:off x="197613" y="1386403"/>
            <a:ext cx="481651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600" dirty="0"/>
              <a:t>Korta textade filmsnuttar och bild med text </a:t>
            </a:r>
          </a:p>
          <a:p>
            <a:pPr>
              <a:lnSpc>
                <a:spcPct val="150000"/>
              </a:lnSpc>
            </a:pPr>
            <a:r>
              <a:rPr lang="sv-SE" sz="1600" dirty="0" smtClean="0"/>
              <a:t>    för </a:t>
            </a:r>
            <a:r>
              <a:rPr lang="sv-SE" sz="1600" dirty="0"/>
              <a:t>repetition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600" dirty="0"/>
              <a:t>Textade filmer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600" dirty="0"/>
              <a:t>Text ”Läs istället för att titta”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600" dirty="0"/>
              <a:t>Sammanfattande rubriker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600" dirty="0"/>
              <a:t>Fetmarkerade nyckelord i text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600" dirty="0"/>
              <a:t>Interaktion med frågor på </a:t>
            </a:r>
            <a:r>
              <a:rPr lang="sv-SE" sz="1600" dirty="0" smtClean="0"/>
              <a:t>text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600" dirty="0" smtClean="0"/>
              <a:t>Ordlista </a:t>
            </a:r>
            <a:r>
              <a:rPr lang="sv-SE" sz="1600" dirty="0"/>
              <a:t>på centrala begrepp i studier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600" dirty="0" smtClean="0"/>
              <a:t>Övningar för att testa sin kunskap</a:t>
            </a:r>
            <a:endParaRPr lang="sv-SE" sz="1600" dirty="0"/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42" y="6185318"/>
            <a:ext cx="1208385" cy="413036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484" y="6149565"/>
            <a:ext cx="800422" cy="746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47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12829</TotalTime>
  <Words>601</Words>
  <Application>Microsoft Office PowerPoint</Application>
  <PresentationFormat>Bredbild</PresentationFormat>
  <Paragraphs>137</Paragraphs>
  <Slides>12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7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Stockholm Type Regular</vt:lpstr>
      <vt:lpstr>StockholmType-Bold</vt:lpstr>
      <vt:lpstr>Symbol</vt:lpstr>
      <vt:lpstr>Times New Roman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Cecilia Brade</dc:creator>
  <cp:lastModifiedBy>Pontus Lilienberg</cp:lastModifiedBy>
  <cp:revision>88</cp:revision>
  <dcterms:created xsi:type="dcterms:W3CDTF">2022-06-15T20:48:33Z</dcterms:created>
  <dcterms:modified xsi:type="dcterms:W3CDTF">2022-09-01T13:27:02Z</dcterms:modified>
</cp:coreProperties>
</file>