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wmf" ContentType="image/x-wmf"/>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slideLayouts/slideLayout18.xml" ContentType="application/vnd.openxmlformats-officedocument.presentationml.slideLayout+xml"/>
  <Override PartName="/ppt/theme/theme2.xml" ContentType="application/vnd.openxmlformats-officedocument.them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5.xml" ContentType="application/vnd.openxmlformats-officedocument.them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heme/theme6.xml" ContentType="application/vnd.openxmlformats-officedocument.theme+xml"/>
  <Override PartName="/ppt/theme/theme7.xml" ContentType="application/vnd.openxmlformats-officedocument.theme+xml"/>
  <Override PartName="/ppt/tags/tag62.xml" ContentType="application/vnd.openxmlformats-officedocument.presentationml.tags+xml"/>
  <Override PartName="/ppt/notesSlides/notesSlide1.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2.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notesSlides/notesSlide3.xml" ContentType="application/vnd.openxmlformats-officedocument.presentationml.notesSlide+xml"/>
  <Override PartName="/ppt/tags/tag69.xml" ContentType="application/vnd.openxmlformats-officedocument.presentationml.tags+xml"/>
  <Override PartName="/ppt/tags/tag70.xml" ContentType="application/vnd.openxmlformats-officedocument.presentationml.tags+xml"/>
  <Override PartName="/ppt/notesSlides/notesSlide4.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80" r:id="rId2"/>
    <p:sldMasterId id="2147483697" r:id="rId3"/>
    <p:sldMasterId id="2147483703" r:id="rId4"/>
    <p:sldMasterId id="2147483716" r:id="rId5"/>
  </p:sldMasterIdLst>
  <p:notesMasterIdLst>
    <p:notesMasterId r:id="rId18"/>
  </p:notesMasterIdLst>
  <p:handoutMasterIdLst>
    <p:handoutMasterId r:id="rId19"/>
  </p:handoutMasterIdLst>
  <p:sldIdLst>
    <p:sldId id="572" r:id="rId6"/>
    <p:sldId id="2499" r:id="rId7"/>
    <p:sldId id="2492" r:id="rId8"/>
    <p:sldId id="2505" r:id="rId9"/>
    <p:sldId id="1422" r:id="rId10"/>
    <p:sldId id="2506" r:id="rId11"/>
    <p:sldId id="2494" r:id="rId12"/>
    <p:sldId id="2507" r:id="rId13"/>
    <p:sldId id="2508" r:id="rId14"/>
    <p:sldId id="2502" r:id="rId15"/>
    <p:sldId id="565" r:id="rId16"/>
    <p:sldId id="8687" r:id="rId17"/>
  </p:sldIdLst>
  <p:sldSz cx="12192000" cy="6858000"/>
  <p:notesSz cx="7315200" cy="9601200"/>
  <p:custDataLst>
    <p:tags r:id="rId20"/>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935" userDrawn="1">
          <p15:clr>
            <a:srgbClr val="A4A3A4"/>
          </p15:clr>
        </p15:guide>
        <p15:guide id="3" orient="horz" pos="3758" userDrawn="1">
          <p15:clr>
            <a:srgbClr val="A4A3A4"/>
          </p15:clr>
        </p15:guide>
        <p15:guide id="4" orient="horz" pos="4247" userDrawn="1">
          <p15:clr>
            <a:srgbClr val="A4A3A4"/>
          </p15:clr>
        </p15:guide>
        <p15:guide id="5" orient="horz" pos="300" userDrawn="1">
          <p15:clr>
            <a:srgbClr val="A4A3A4"/>
          </p15:clr>
        </p15:guide>
        <p15:guide id="6" pos="3840" userDrawn="1">
          <p15:clr>
            <a:srgbClr val="A4A3A4"/>
          </p15:clr>
        </p15:guide>
        <p15:guide id="8" pos="387" userDrawn="1">
          <p15:clr>
            <a:srgbClr val="A4A3A4"/>
          </p15:clr>
        </p15:guide>
        <p15:guide id="9" pos="7333" userDrawn="1">
          <p15:clr>
            <a:srgbClr val="A4A3A4"/>
          </p15:clr>
        </p15:guide>
        <p15:guide id="10" orient="horz" pos="3612"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Författare"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BAD6"/>
    <a:srgbClr val="EBCFDD"/>
    <a:srgbClr val="F664AC"/>
    <a:srgbClr val="BFE4FF"/>
    <a:srgbClr val="F8E6FF"/>
    <a:srgbClr val="F60080"/>
    <a:srgbClr val="FFFFFF"/>
    <a:srgbClr val="FEDEED"/>
    <a:srgbClr val="C40064"/>
    <a:srgbClr val="E17F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96E64D-20AF-4AE0-B133-84BCDE9070E9}" v="98" dt="2020-11-25T13:58:52.4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827" autoAdjust="0"/>
  </p:normalViewPr>
  <p:slideViewPr>
    <p:cSldViewPr snapToGrid="0">
      <p:cViewPr varScale="1">
        <p:scale>
          <a:sx n="86" d="100"/>
          <a:sy n="86" d="100"/>
        </p:scale>
        <p:origin x="908" y="64"/>
      </p:cViewPr>
      <p:guideLst>
        <p:guide orient="horz" pos="2160"/>
        <p:guide orient="horz" pos="935"/>
        <p:guide orient="horz" pos="3758"/>
        <p:guide orient="horz" pos="4247"/>
        <p:guide orient="horz" pos="300"/>
        <p:guide pos="3840"/>
        <p:guide pos="387"/>
        <p:guide pos="7333"/>
        <p:guide orient="horz" pos="3612"/>
      </p:guideLst>
    </p:cSldViewPr>
  </p:slideViewPr>
  <p:notesTextViewPr>
    <p:cViewPr>
      <p:scale>
        <a:sx n="1" d="1"/>
        <a:sy n="1" d="1"/>
      </p:scale>
      <p:origin x="0" y="0"/>
    </p:cViewPr>
  </p:notesTextViewPr>
  <p:notesViewPr>
    <p:cSldViewPr snapToGrid="0">
      <p:cViewPr>
        <p:scale>
          <a:sx n="1" d="2"/>
          <a:sy n="1" d="2"/>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ags" Target="tags/tag1.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viewProps" Target="viewProps.xml"/><Relationship Id="rId28" Type="http://schemas.openxmlformats.org/officeDocument/2006/relationships/customXml" Target="../customXml/item2.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openxmlformats.org/officeDocument/2006/relationships/customXml" Target="../customXml/item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169920" cy="48006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4143588" y="0"/>
            <a:ext cx="3169920" cy="480060"/>
          </a:xfrm>
          <a:prstGeom prst="rect">
            <a:avLst/>
          </a:prstGeom>
        </p:spPr>
        <p:txBody>
          <a:bodyPr vert="horz" lIns="91440" tIns="45720" rIns="91440" bIns="45720" rtlCol="0"/>
          <a:lstStyle>
            <a:lvl1pPr algn="r">
              <a:defRPr sz="1200"/>
            </a:lvl1pPr>
          </a:lstStyle>
          <a:p>
            <a:fld id="{124F73C6-E6BF-46CF-B34D-7A5C8688DBEE}" type="datetimeFigureOut">
              <a:rPr lang="sv-SE" smtClean="0"/>
              <a:t>2020-11-25</a:t>
            </a:fld>
            <a:endParaRPr lang="sv-SE"/>
          </a:p>
        </p:txBody>
      </p:sp>
      <p:sp>
        <p:nvSpPr>
          <p:cNvPr id="4" name="Platshållare för sidfot 3"/>
          <p:cNvSpPr>
            <a:spLocks noGrp="1"/>
          </p:cNvSpPr>
          <p:nvPr>
            <p:ph type="ftr" sz="quarter" idx="2"/>
          </p:nvPr>
        </p:nvSpPr>
        <p:spPr>
          <a:xfrm>
            <a:off x="0" y="9119473"/>
            <a:ext cx="3169920" cy="48006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4143588" y="9119473"/>
            <a:ext cx="3169920" cy="480060"/>
          </a:xfrm>
          <a:prstGeom prst="rect">
            <a:avLst/>
          </a:prstGeom>
        </p:spPr>
        <p:txBody>
          <a:bodyPr vert="horz" lIns="91440" tIns="45720" rIns="91440" bIns="45720" rtlCol="0" anchor="b"/>
          <a:lstStyle>
            <a:lvl1pPr algn="r">
              <a:defRPr sz="1200"/>
            </a:lvl1pPr>
          </a:lstStyle>
          <a:p>
            <a:fld id="{4CD8F730-40FB-45F5-B014-CB7ED569AE30}" type="slidenum">
              <a:rPr lang="sv-SE" smtClean="0"/>
              <a:t>‹#›</a:t>
            </a:fld>
            <a:endParaRPr lang="sv-SE"/>
          </a:p>
        </p:txBody>
      </p:sp>
    </p:spTree>
    <p:extLst>
      <p:ext uri="{BB962C8B-B14F-4D97-AF65-F5344CB8AC3E}">
        <p14:creationId xmlns:p14="http://schemas.microsoft.com/office/powerpoint/2010/main" val="2703712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169920" cy="480060"/>
          </a:xfrm>
          <a:prstGeom prst="rect">
            <a:avLst/>
          </a:prstGeom>
        </p:spPr>
        <p:txBody>
          <a:bodyPr vert="horz" lIns="91440" tIns="45720" rIns="91440" bIns="45720" rtlCol="0"/>
          <a:lstStyle>
            <a:lvl1pPr algn="l" eaLnBrk="1">
              <a:defRPr sz="1200"/>
            </a:lvl1pPr>
          </a:lstStyle>
          <a:p>
            <a:endParaRPr lang="sv-SE"/>
          </a:p>
        </p:txBody>
      </p:sp>
      <p:sp>
        <p:nvSpPr>
          <p:cNvPr id="3" name="Platshållare för datum 2"/>
          <p:cNvSpPr>
            <a:spLocks noGrp="1"/>
          </p:cNvSpPr>
          <p:nvPr>
            <p:ph type="dt" idx="1"/>
          </p:nvPr>
        </p:nvSpPr>
        <p:spPr>
          <a:xfrm>
            <a:off x="4143588" y="0"/>
            <a:ext cx="3169920" cy="480060"/>
          </a:xfrm>
          <a:prstGeom prst="rect">
            <a:avLst/>
          </a:prstGeom>
        </p:spPr>
        <p:txBody>
          <a:bodyPr vert="horz" lIns="91440" tIns="45720" rIns="91440" bIns="45720" rtlCol="0"/>
          <a:lstStyle>
            <a:lvl1pPr algn="r">
              <a:defRPr sz="1200"/>
            </a:lvl1pPr>
          </a:lstStyle>
          <a:p>
            <a:fld id="{1FEA4C71-A269-4800-8AF1-44182FA23438}" type="datetimeFigureOut">
              <a:rPr lang="sv-SE" smtClean="0"/>
              <a:t>2020-11-25</a:t>
            </a:fld>
            <a:endParaRPr lang="sv-SE"/>
          </a:p>
        </p:txBody>
      </p:sp>
      <p:sp>
        <p:nvSpPr>
          <p:cNvPr id="4" name="Platshållare för bildobjekt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119473"/>
            <a:ext cx="3169920" cy="480060"/>
          </a:xfrm>
          <a:prstGeom prst="rect">
            <a:avLst/>
          </a:prstGeom>
        </p:spPr>
        <p:txBody>
          <a:bodyPr vert="horz" lIns="91440" tIns="45720" rIns="91440" bIns="45720" rtlCol="0" anchor="b"/>
          <a:lstStyle>
            <a:lvl1pPr algn="l" eaLnBrk="1">
              <a:defRPr sz="1200"/>
            </a:lvl1pPr>
          </a:lstStyle>
          <a:p>
            <a:endParaRPr lang="sv-SE"/>
          </a:p>
        </p:txBody>
      </p:sp>
      <p:sp>
        <p:nvSpPr>
          <p:cNvPr id="7" name="Platshållare för bildnummer 6"/>
          <p:cNvSpPr>
            <a:spLocks noGrp="1"/>
          </p:cNvSpPr>
          <p:nvPr>
            <p:ph type="sldNum" sz="quarter" idx="5"/>
          </p:nvPr>
        </p:nvSpPr>
        <p:spPr>
          <a:xfrm>
            <a:off x="4143588" y="9119473"/>
            <a:ext cx="3169920" cy="480060"/>
          </a:xfrm>
          <a:prstGeom prst="rect">
            <a:avLst/>
          </a:prstGeom>
        </p:spPr>
        <p:txBody>
          <a:bodyPr vert="horz" lIns="91440" tIns="45720" rIns="91440" bIns="45720" rtlCol="0" anchor="b"/>
          <a:lstStyle>
            <a:lvl1pPr algn="r">
              <a:defRPr sz="1200"/>
            </a:lvl1pPr>
          </a:lstStyle>
          <a:p>
            <a:fld id="{AC113758-4B63-40D7-B26B-F67CE25F1C5D}" type="slidenum">
              <a:rPr lang="sv-SE" smtClean="0"/>
              <a:t>‹#›</a:t>
            </a:fld>
            <a:endParaRPr lang="sv-SE"/>
          </a:p>
        </p:txBody>
      </p:sp>
    </p:spTree>
    <p:extLst>
      <p:ext uri="{BB962C8B-B14F-4D97-AF65-F5344CB8AC3E}">
        <p14:creationId xmlns:p14="http://schemas.microsoft.com/office/powerpoint/2010/main" val="3639771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europeandataportal.eu/en/using-data/benefits-of-open-data"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index.okfn.org/place/" TargetMode="External"/><Relationship Id="rId4" Type="http://schemas.openxmlformats.org/officeDocument/2006/relationships/hyperlink" Target="https://www.imd.org/wcc/world-competitiveness-center-rankings/world-digital-competitiveness-rankings-2017/"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AC113758-4B63-40D7-B26B-F67CE25F1C5D}" type="slidenum">
              <a:rPr lang="sv-SE" smtClean="0"/>
              <a:t>1</a:t>
            </a:fld>
            <a:endParaRPr lang="sv-SE"/>
          </a:p>
        </p:txBody>
      </p:sp>
    </p:spTree>
    <p:extLst>
      <p:ext uri="{BB962C8B-B14F-4D97-AF65-F5344CB8AC3E}">
        <p14:creationId xmlns:p14="http://schemas.microsoft.com/office/powerpoint/2010/main" val="295610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baseline="0"/>
          </a:p>
        </p:txBody>
      </p:sp>
      <p:sp>
        <p:nvSpPr>
          <p:cNvPr id="4" name="Date Placeholder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2016-12-13 </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52353D-F306-481A-B3D0-C36CE0BF9563}" type="slidenum">
              <a:rPr kumimoji="0" lang="sv-SE" sz="12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Arial"/>
              <a:ea typeface="+mn-ea"/>
              <a:cs typeface="+mn-cs"/>
            </a:endParaRPr>
          </a:p>
        </p:txBody>
      </p:sp>
      <p:sp>
        <p:nvSpPr>
          <p:cNvPr id="6" name="Header Placeholder 5"/>
          <p:cNvSpPr>
            <a:spLocks noGrp="1"/>
          </p:cNvSpPr>
          <p:nvPr>
            <p:ph type="hd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 </a:t>
            </a:r>
          </a:p>
        </p:txBody>
      </p:sp>
      <p:sp>
        <p:nvSpPr>
          <p:cNvPr id="7" name="Footer Placeholder 6"/>
          <p:cNvSpPr>
            <a:spLocks noGrp="1"/>
          </p:cNvSpPr>
          <p:nvPr>
            <p:ph type="ftr" sz="quarter" idx="1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 </a:t>
            </a:r>
          </a:p>
        </p:txBody>
      </p:sp>
    </p:spTree>
    <p:extLst>
      <p:ext uri="{BB962C8B-B14F-4D97-AF65-F5344CB8AC3E}">
        <p14:creationId xmlns:p14="http://schemas.microsoft.com/office/powerpoint/2010/main" val="1319011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baseline="0"/>
          </a:p>
        </p:txBody>
      </p:sp>
      <p:sp>
        <p:nvSpPr>
          <p:cNvPr id="4" name="Date Placeholder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2016-12-13 </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52353D-F306-481A-B3D0-C36CE0BF9563}" type="slidenum">
              <a:rPr kumimoji="0" lang="sv-SE" sz="12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Arial"/>
              <a:ea typeface="+mn-ea"/>
              <a:cs typeface="+mn-cs"/>
            </a:endParaRPr>
          </a:p>
        </p:txBody>
      </p:sp>
      <p:sp>
        <p:nvSpPr>
          <p:cNvPr id="6" name="Header Placeholder 5"/>
          <p:cNvSpPr>
            <a:spLocks noGrp="1"/>
          </p:cNvSpPr>
          <p:nvPr>
            <p:ph type="hd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 </a:t>
            </a:r>
          </a:p>
        </p:txBody>
      </p:sp>
      <p:sp>
        <p:nvSpPr>
          <p:cNvPr id="7" name="Footer Placeholder 6"/>
          <p:cNvSpPr>
            <a:spLocks noGrp="1"/>
          </p:cNvSpPr>
          <p:nvPr>
            <p:ph type="ftr" sz="quarter" idx="1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 </a:t>
            </a:r>
          </a:p>
        </p:txBody>
      </p:sp>
    </p:spTree>
    <p:extLst>
      <p:ext uri="{BB962C8B-B14F-4D97-AF65-F5344CB8AC3E}">
        <p14:creationId xmlns:p14="http://schemas.microsoft.com/office/powerpoint/2010/main" val="3145127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rPr>
              <a:t>EU:s perspektiv på hur öppna data skapar samhällsnyttor.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rPr>
              <a:t>Källa: </a:t>
            </a:r>
            <a:r>
              <a:rPr lang="sv-SE" sz="1200" err="1">
                <a:solidFill>
                  <a:schemeClr val="bg1"/>
                </a:solidFill>
                <a:hlinkClick r:id="rId3"/>
              </a:rPr>
              <a:t>European</a:t>
            </a:r>
            <a:r>
              <a:rPr lang="sv-SE" sz="1200">
                <a:solidFill>
                  <a:schemeClr val="bg1"/>
                </a:solidFill>
                <a:hlinkClick r:id="rId3"/>
              </a:rPr>
              <a:t> Data Portal</a:t>
            </a:r>
            <a:r>
              <a:rPr lang="sv-SE" sz="1200">
                <a:solidFill>
                  <a:schemeClr val="bg1"/>
                </a:solidFill>
              </a:rPr>
              <a:t>; </a:t>
            </a:r>
            <a:r>
              <a:rPr lang="sv-SE" sz="1200">
                <a:solidFill>
                  <a:schemeClr val="bg1"/>
                </a:solidFill>
                <a:hlinkClick r:id="rId4"/>
              </a:rPr>
              <a:t>IMD World Digital </a:t>
            </a:r>
            <a:r>
              <a:rPr lang="sv-SE" sz="1200" err="1">
                <a:solidFill>
                  <a:schemeClr val="bg1"/>
                </a:solidFill>
                <a:hlinkClick r:id="rId4"/>
              </a:rPr>
              <a:t>Competitiveness</a:t>
            </a:r>
            <a:r>
              <a:rPr lang="sv-SE" sz="1200">
                <a:solidFill>
                  <a:schemeClr val="bg1"/>
                </a:solidFill>
                <a:hlinkClick r:id="rId4"/>
              </a:rPr>
              <a:t> 2017</a:t>
            </a:r>
            <a:r>
              <a:rPr lang="sv-SE" sz="1200">
                <a:solidFill>
                  <a:schemeClr val="bg1"/>
                </a:solidFill>
              </a:rPr>
              <a:t>; </a:t>
            </a:r>
            <a:r>
              <a:rPr lang="sv-SE" sz="1200">
                <a:solidFill>
                  <a:schemeClr val="bg1"/>
                </a:solidFill>
                <a:hlinkClick r:id="rId5"/>
              </a:rPr>
              <a:t>Global </a:t>
            </a:r>
            <a:r>
              <a:rPr lang="sv-SE" sz="1200" err="1">
                <a:solidFill>
                  <a:schemeClr val="bg1"/>
                </a:solidFill>
                <a:hlinkClick r:id="rId5"/>
              </a:rPr>
              <a:t>Open</a:t>
            </a:r>
            <a:r>
              <a:rPr lang="sv-SE" sz="1200">
                <a:solidFill>
                  <a:schemeClr val="bg1"/>
                </a:solidFill>
                <a:hlinkClick r:id="rId5"/>
              </a:rPr>
              <a:t> Data Index 2017</a:t>
            </a:r>
            <a:endParaRPr lang="sv-SE" sz="120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i="1" kern="1200">
              <a:solidFill>
                <a:schemeClr val="tx1"/>
              </a:solidFill>
              <a:latin typeface="+mn-lt"/>
              <a:ea typeface="+mn-ea"/>
              <a:cs typeface="+mn-cs"/>
            </a:endParaRPr>
          </a:p>
          <a:p>
            <a:endParaRPr lang="sv-SE"/>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738756-75CA-46D6-BACB-453FF599E4E8}" type="slidenum">
              <a:rPr kumimoji="0" lang="en-US" sz="12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720578557"/>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tags" Target="../tags/tag5.xml"/><Relationship Id="rId7" Type="http://schemas.openxmlformats.org/officeDocument/2006/relationships/image" Target="../media/image1.emf"/><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5.jpe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6.emf"/><Relationship Id="rId2" Type="http://schemas.openxmlformats.org/officeDocument/2006/relationships/tags" Target="../tags/tag22.xml"/><Relationship Id="rId1" Type="http://schemas.openxmlformats.org/officeDocument/2006/relationships/vmlDrawing" Target="../drawings/vmlDrawing11.vml"/><Relationship Id="rId6" Type="http://schemas.openxmlformats.org/officeDocument/2006/relationships/image" Target="../media/image1.emf"/><Relationship Id="rId5" Type="http://schemas.openxmlformats.org/officeDocument/2006/relationships/oleObject" Target="../embeddings/oleObject11.bin"/><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image" Target="../media/image6.emf"/><Relationship Id="rId2" Type="http://schemas.openxmlformats.org/officeDocument/2006/relationships/tags" Target="../tags/tag24.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image" Target="../media/image6.emf"/><Relationship Id="rId2" Type="http://schemas.openxmlformats.org/officeDocument/2006/relationships/tags" Target="../tags/tag26.xml"/><Relationship Id="rId1" Type="http://schemas.openxmlformats.org/officeDocument/2006/relationships/vmlDrawing" Target="../drawings/vmlDrawing13.vml"/><Relationship Id="rId6" Type="http://schemas.openxmlformats.org/officeDocument/2006/relationships/image" Target="../media/image1.emf"/><Relationship Id="rId5" Type="http://schemas.openxmlformats.org/officeDocument/2006/relationships/oleObject" Target="../embeddings/oleObject13.bin"/><Relationship Id="rId4"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29.xml"/><Relationship Id="rId7" Type="http://schemas.openxmlformats.org/officeDocument/2006/relationships/image" Target="../media/image6.emf"/><Relationship Id="rId2" Type="http://schemas.openxmlformats.org/officeDocument/2006/relationships/tags" Target="../tags/tag28.xml"/><Relationship Id="rId1" Type="http://schemas.openxmlformats.org/officeDocument/2006/relationships/vmlDrawing" Target="../drawings/vmlDrawing14.vml"/><Relationship Id="rId6" Type="http://schemas.openxmlformats.org/officeDocument/2006/relationships/image" Target="../media/image1.emf"/><Relationship Id="rId5" Type="http://schemas.openxmlformats.org/officeDocument/2006/relationships/oleObject" Target="../embeddings/oleObject14.bin"/><Relationship Id="rId4"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vmlDrawing" Target="../drawings/vmlDrawing15.vml"/><Relationship Id="rId6" Type="http://schemas.openxmlformats.org/officeDocument/2006/relationships/image" Target="../media/image10.emf"/><Relationship Id="rId5" Type="http://schemas.openxmlformats.org/officeDocument/2006/relationships/oleObject" Target="../embeddings/oleObject15.bin"/><Relationship Id="rId4"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vmlDrawing" Target="../drawings/vmlDrawing17.vml"/><Relationship Id="rId6" Type="http://schemas.openxmlformats.org/officeDocument/2006/relationships/image" Target="../media/image10.emf"/><Relationship Id="rId5" Type="http://schemas.openxmlformats.org/officeDocument/2006/relationships/oleObject" Target="../embeddings/oleObject17.bin"/><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vmlDrawing" Target="../drawings/vmlDrawing19.vml"/><Relationship Id="rId6" Type="http://schemas.openxmlformats.org/officeDocument/2006/relationships/image" Target="../media/image10.emf"/><Relationship Id="rId5" Type="http://schemas.openxmlformats.org/officeDocument/2006/relationships/oleObject" Target="../embeddings/oleObject19.bin"/><Relationship Id="rId4"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7.xml"/><Relationship Id="rId7" Type="http://schemas.openxmlformats.org/officeDocument/2006/relationships/image" Target="../media/image1.emf"/><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7.png"/><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vmlDrawing" Target="../drawings/vmlDrawing20.vml"/><Relationship Id="rId6" Type="http://schemas.openxmlformats.org/officeDocument/2006/relationships/image" Target="../media/image11.emf"/><Relationship Id="rId5" Type="http://schemas.openxmlformats.org/officeDocument/2006/relationships/oleObject" Target="../embeddings/oleObject20.bin"/><Relationship Id="rId4"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vmlDrawing" Target="../drawings/vmlDrawing21.vml"/><Relationship Id="rId6" Type="http://schemas.openxmlformats.org/officeDocument/2006/relationships/image" Target="../media/image1.emf"/><Relationship Id="rId5" Type="http://schemas.openxmlformats.org/officeDocument/2006/relationships/oleObject" Target="../embeddings/oleObject21.bin"/><Relationship Id="rId4"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vmlDrawing" Target="../drawings/vmlDrawing23.vml"/><Relationship Id="rId6" Type="http://schemas.openxmlformats.org/officeDocument/2006/relationships/image" Target="../media/image10.emf"/><Relationship Id="rId5" Type="http://schemas.openxmlformats.org/officeDocument/2006/relationships/oleObject" Target="../embeddings/oleObject23.bin"/><Relationship Id="rId4"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vmlDrawing" Target="../drawings/vmlDrawing24.vml"/><Relationship Id="rId6" Type="http://schemas.openxmlformats.org/officeDocument/2006/relationships/image" Target="../media/image11.emf"/><Relationship Id="rId5" Type="http://schemas.openxmlformats.org/officeDocument/2006/relationships/oleObject" Target="../embeddings/oleObject24.bin"/><Relationship Id="rId4"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vmlDrawing" Target="../drawings/vmlDrawing25.vml"/><Relationship Id="rId6" Type="http://schemas.openxmlformats.org/officeDocument/2006/relationships/image" Target="../media/image1.emf"/><Relationship Id="rId5" Type="http://schemas.openxmlformats.org/officeDocument/2006/relationships/oleObject" Target="../embeddings/oleObject25.bin"/><Relationship Id="rId4"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vmlDrawing" Target="../drawings/vmlDrawing27.vml"/><Relationship Id="rId6" Type="http://schemas.openxmlformats.org/officeDocument/2006/relationships/image" Target="../media/image10.emf"/><Relationship Id="rId5" Type="http://schemas.openxmlformats.org/officeDocument/2006/relationships/oleObject" Target="../embeddings/oleObject27.bin"/><Relationship Id="rId4"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vmlDrawing" Target="../drawings/vmlDrawing28.vml"/><Relationship Id="rId6" Type="http://schemas.openxmlformats.org/officeDocument/2006/relationships/image" Target="../media/image11.emf"/><Relationship Id="rId5" Type="http://schemas.openxmlformats.org/officeDocument/2006/relationships/oleObject" Target="../embeddings/oleObject28.bin"/><Relationship Id="rId4"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vmlDrawing" Target="../drawings/vmlDrawing29.vml"/><Relationship Id="rId6" Type="http://schemas.openxmlformats.org/officeDocument/2006/relationships/image" Target="../media/image1.emf"/><Relationship Id="rId5" Type="http://schemas.openxmlformats.org/officeDocument/2006/relationships/oleObject" Target="../embeddings/oleObject29.bin"/><Relationship Id="rId4"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2.emf"/><Relationship Id="rId2" Type="http://schemas.openxmlformats.org/officeDocument/2006/relationships/tags" Target="../tags/tag8.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vmlDrawing" Target="../drawings/vmlDrawing30.vml"/><Relationship Id="rId6" Type="http://schemas.openxmlformats.org/officeDocument/2006/relationships/image" Target="../media/image1.emf"/><Relationship Id="rId5" Type="http://schemas.openxmlformats.org/officeDocument/2006/relationships/oleObject" Target="../embeddings/oleObject30.bin"/><Relationship Id="rId4"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2.emf"/><Relationship Id="rId2" Type="http://schemas.openxmlformats.org/officeDocument/2006/relationships/tags" Target="../tags/tag10.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2.emf"/><Relationship Id="rId2" Type="http://schemas.openxmlformats.org/officeDocument/2006/relationships/tags" Target="../tags/tag12.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2.emf"/><Relationship Id="rId2" Type="http://schemas.openxmlformats.org/officeDocument/2006/relationships/tags" Target="../tags/tag14.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2.emf"/><Relationship Id="rId2" Type="http://schemas.openxmlformats.org/officeDocument/2006/relationships/tags" Target="../tags/tag16.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sida-vit logo för mörka bilder">
    <p:bg>
      <p:bgPr>
        <a:blipFill dpi="0" rotWithShape="1">
          <a:blip r:embed="rId5"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70258641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0" name="think-cell Slide" r:id="rId6" imgW="526" imgH="526" progId="TCLayout.ActiveDocument.1">
                  <p:embed/>
                </p:oleObj>
              </mc:Choice>
              <mc:Fallback>
                <p:oleObj name="think-cell Slide" r:id="rId6" imgW="526" imgH="526" progId="TCLayout.ActiveDocument.1">
                  <p:embed/>
                  <p:pic>
                    <p:nvPicPr>
                      <p:cNvPr id="5" name="Object 4"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ctrTitle" hasCustomPrompt="1"/>
          </p:nvPr>
        </p:nvSpPr>
        <p:spPr>
          <a:xfrm>
            <a:off x="609600" y="457200"/>
            <a:ext cx="7320000" cy="968400"/>
          </a:xfrm>
        </p:spPr>
        <p:txBody>
          <a:bodyPr/>
          <a:lstStyle>
            <a:lvl1pPr>
              <a:defRPr>
                <a:solidFill>
                  <a:schemeClr val="bg1"/>
                </a:solidFill>
              </a:defRPr>
            </a:lvl1pPr>
          </a:lstStyle>
          <a:p>
            <a:r>
              <a:rPr lang="sv-SE"/>
              <a:t>Klicka här för att ändra format</a:t>
            </a:r>
          </a:p>
        </p:txBody>
      </p:sp>
      <p:sp>
        <p:nvSpPr>
          <p:cNvPr id="3" name="Underrubrik 2"/>
          <p:cNvSpPr>
            <a:spLocks noGrp="1"/>
          </p:cNvSpPr>
          <p:nvPr>
            <p:ph type="subTitle" idx="1" hasCustomPrompt="1"/>
          </p:nvPr>
        </p:nvSpPr>
        <p:spPr>
          <a:xfrm>
            <a:off x="609600" y="1440000"/>
            <a:ext cx="7296811" cy="1752600"/>
          </a:xfrm>
        </p:spPr>
        <p:txBody>
          <a:bodyPr/>
          <a:lstStyle>
            <a:lvl1pPr marL="0" indent="0" algn="l">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Skriv </a:t>
            </a:r>
            <a:r>
              <a:rPr lang="sv-SE" err="1"/>
              <a:t>ev</a:t>
            </a:r>
            <a:r>
              <a:rPr lang="sv-SE"/>
              <a:t> underrubrik här</a:t>
            </a:r>
          </a:p>
        </p:txBody>
      </p:sp>
      <p:sp>
        <p:nvSpPr>
          <p:cNvPr id="11"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bg1"/>
                </a:solidFill>
              </a:rPr>
              <a:t>The </a:t>
            </a:r>
            <a:r>
              <a:rPr lang="sv-SE" sz="1000" b="1" noProof="0" err="1">
                <a:solidFill>
                  <a:schemeClr val="bg1"/>
                </a:solidFill>
              </a:rPr>
              <a:t>Capital</a:t>
            </a:r>
            <a:r>
              <a:rPr lang="sv-SE" sz="1000" b="1" noProof="0">
                <a:solidFill>
                  <a:schemeClr val="bg1"/>
                </a:solidFill>
              </a:rPr>
              <a:t> </a:t>
            </a:r>
            <a:r>
              <a:rPr lang="sv-SE" sz="1000" b="1" noProof="0" err="1">
                <a:solidFill>
                  <a:schemeClr val="bg1"/>
                </a:solidFill>
              </a:rPr>
              <a:t>of</a:t>
            </a:r>
            <a:r>
              <a:rPr lang="sv-SE" sz="1000" b="1" noProof="0">
                <a:solidFill>
                  <a:schemeClr val="bg1"/>
                </a:solidFill>
              </a:rPr>
              <a:t> Scandinavia</a:t>
            </a:r>
          </a:p>
        </p:txBody>
      </p:sp>
      <p:pic>
        <p:nvPicPr>
          <p:cNvPr id="8" name="Bildobjekt 7"/>
          <p:cNvPicPr>
            <a:picLocks/>
          </p:cNvPicPr>
          <p:nvPr userDrawn="1"/>
        </p:nvPicPr>
        <p:blipFill>
          <a:blip r:embed="rId8" cstate="email">
            <a:extLst>
              <a:ext uri="{28A0092B-C50C-407E-A947-70E740481C1C}">
                <a14:useLocalDpi xmlns:a14="http://schemas.microsoft.com/office/drawing/2010/main"/>
              </a:ext>
            </a:extLst>
          </a:blip>
          <a:stretch>
            <a:fillRect/>
          </a:stretch>
        </p:blipFill>
        <p:spPr>
          <a:xfrm>
            <a:off x="10214399" y="467862"/>
            <a:ext cx="1368000" cy="468000"/>
          </a:xfrm>
          <a:prstGeom prst="rect">
            <a:avLst/>
          </a:prstGeom>
        </p:spPr>
      </p:pic>
      <p:sp>
        <p:nvSpPr>
          <p:cNvPr id="9" name="textruta 8"/>
          <p:cNvSpPr txBox="1"/>
          <p:nvPr userDrawn="1"/>
        </p:nvSpPr>
        <p:spPr>
          <a:xfrm>
            <a:off x="12288688" y="39970"/>
            <a:ext cx="1584176" cy="5909310"/>
          </a:xfrm>
          <a:prstGeom prst="rect">
            <a:avLst/>
          </a:prstGeom>
          <a:noFill/>
        </p:spPr>
        <p:txBody>
          <a:bodyPr wrap="square" rtlCol="0">
            <a:spAutoFit/>
          </a:bodyPr>
          <a:lstStyle/>
          <a:p>
            <a:r>
              <a:rPr lang="sv-SE" sz="1400">
                <a:solidFill>
                  <a:schemeClr val="tx2"/>
                </a:solidFill>
              </a:rPr>
              <a:t>För att byta bakgrundsbild klicka på STHLM bilder på fliken Start. </a:t>
            </a:r>
          </a:p>
          <a:p>
            <a:endParaRPr lang="sv-SE" sz="1400">
              <a:solidFill>
                <a:schemeClr val="tx2"/>
              </a:solidFill>
            </a:endParaRPr>
          </a:p>
          <a:p>
            <a:r>
              <a:rPr lang="sv-SE" sz="1400">
                <a:solidFill>
                  <a:schemeClr val="tx2"/>
                </a:solidFill>
              </a:rPr>
              <a:t>Har du en egen bild högerklickar du på bakgrundsbilden och väljer Formatera bakgrund och sen Infoga från: Fil. </a:t>
            </a:r>
          </a:p>
          <a:p>
            <a:r>
              <a:rPr lang="sv-SE" sz="1400">
                <a:solidFill>
                  <a:schemeClr val="tx2"/>
                </a:solidFill>
              </a:rPr>
              <a:t> </a:t>
            </a:r>
          </a:p>
          <a:p>
            <a:r>
              <a:rPr lang="sv-SE" sz="1400">
                <a:solidFill>
                  <a:schemeClr val="tx2"/>
                </a:solidFill>
              </a:rPr>
              <a:t>Tänk på att logotypen alltid ska vara tydlig. Vit logotyp mot mörk bakgrund och svart logotyp mot ljus.</a:t>
            </a:r>
          </a:p>
          <a:p>
            <a:r>
              <a:rPr lang="sv-SE" sz="1400">
                <a:solidFill>
                  <a:schemeClr val="tx2"/>
                </a:solidFill>
              </a:rPr>
              <a:t>Byt mellan de olika under Layout. </a:t>
            </a:r>
          </a:p>
        </p:txBody>
      </p:sp>
    </p:spTree>
    <p:extLst>
      <p:ext uri="{BB962C8B-B14F-4D97-AF65-F5344CB8AC3E}">
        <p14:creationId xmlns:p14="http://schemas.microsoft.com/office/powerpoint/2010/main" val="1431766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2727097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2"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p:txBody>
          <a:bodyPr/>
          <a:lstStyle/>
          <a:p>
            <a:r>
              <a:rPr lang="sv-SE"/>
              <a:t>Klicka här för att ändra format</a:t>
            </a:r>
          </a:p>
        </p:txBody>
      </p:sp>
      <p:sp>
        <p:nvSpPr>
          <p:cNvPr id="12" name="Platshållare för datum 11"/>
          <p:cNvSpPr>
            <a:spLocks noGrp="1"/>
          </p:cNvSpPr>
          <p:nvPr>
            <p:ph type="dt" sz="half" idx="10"/>
          </p:nvPr>
        </p:nvSpPr>
        <p:spPr/>
        <p:txBody>
          <a:bodyPr/>
          <a:lstStyle/>
          <a:p>
            <a:r>
              <a:rPr lang="sv-SE"/>
              <a:t>20XX-XX-XX</a:t>
            </a:r>
          </a:p>
        </p:txBody>
      </p:sp>
      <p:sp>
        <p:nvSpPr>
          <p:cNvPr id="13" name="Platshållare för sidfot 12"/>
          <p:cNvSpPr>
            <a:spLocks noGrp="1"/>
          </p:cNvSpPr>
          <p:nvPr>
            <p:ph type="ftr" sz="quarter" idx="11"/>
          </p:nvPr>
        </p:nvSpPr>
        <p:spPr/>
        <p:txBody>
          <a:bodyPr/>
          <a:lstStyle/>
          <a:p>
            <a:r>
              <a:rPr lang="sv-SE"/>
              <a:t>Skriv eventuell sidfot här</a:t>
            </a:r>
          </a:p>
        </p:txBody>
      </p:sp>
      <p:sp>
        <p:nvSpPr>
          <p:cNvPr id="14" name="Platshållare för bildnummer 13"/>
          <p:cNvSpPr>
            <a:spLocks noGrp="1"/>
          </p:cNvSpPr>
          <p:nvPr>
            <p:ph type="sldNum" sz="quarter" idx="12"/>
          </p:nvPr>
        </p:nvSpPr>
        <p:spPr/>
        <p:txBody>
          <a:bodyPr/>
          <a:lstStyle/>
          <a:p>
            <a:fld id="{A1FA3D87-4B78-4D5D-8368-DA3305501A4C}" type="slidenum">
              <a:rPr lang="sv-SE" smtClean="0"/>
              <a:pPr/>
              <a:t>‹#›</a:t>
            </a:fld>
            <a:endParaRPr lang="sv-SE"/>
          </a:p>
        </p:txBody>
      </p:sp>
    </p:spTree>
    <p:extLst>
      <p:ext uri="{BB962C8B-B14F-4D97-AF65-F5344CB8AC3E}">
        <p14:creationId xmlns:p14="http://schemas.microsoft.com/office/powerpoint/2010/main" val="2531464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8" name="Platshållare för datum 7"/>
          <p:cNvSpPr>
            <a:spLocks noGrp="1"/>
          </p:cNvSpPr>
          <p:nvPr>
            <p:ph type="dt" sz="half" idx="10"/>
          </p:nvPr>
        </p:nvSpPr>
        <p:spPr/>
        <p:txBody>
          <a:bodyPr/>
          <a:lstStyle/>
          <a:p>
            <a:r>
              <a:rPr lang="sv-SE"/>
              <a:t>20XX-XX-XX</a:t>
            </a:r>
          </a:p>
        </p:txBody>
      </p:sp>
      <p:sp>
        <p:nvSpPr>
          <p:cNvPr id="9" name="Platshållare för sidfot 8"/>
          <p:cNvSpPr>
            <a:spLocks noGrp="1"/>
          </p:cNvSpPr>
          <p:nvPr>
            <p:ph type="ftr" sz="quarter" idx="11"/>
          </p:nvPr>
        </p:nvSpPr>
        <p:spPr/>
        <p:txBody>
          <a:bodyPr/>
          <a:lstStyle/>
          <a:p>
            <a:r>
              <a:rPr lang="sv-SE"/>
              <a:t>Skriv eventuell sidfot här</a:t>
            </a:r>
          </a:p>
        </p:txBody>
      </p:sp>
      <p:sp>
        <p:nvSpPr>
          <p:cNvPr id="10" name="Platshållare för bildnummer 9"/>
          <p:cNvSpPr>
            <a:spLocks noGrp="1"/>
          </p:cNvSpPr>
          <p:nvPr>
            <p:ph type="sldNum" sz="quarter" idx="12"/>
          </p:nvPr>
        </p:nvSpPr>
        <p:spPr/>
        <p:txBody>
          <a:bodyPr/>
          <a:lstStyle/>
          <a:p>
            <a:fld id="{A1FA3D87-4B78-4D5D-8368-DA3305501A4C}" type="slidenum">
              <a:rPr lang="sv-SE" smtClean="0"/>
              <a:pPr/>
              <a:t>‹#›</a:t>
            </a:fld>
            <a:endParaRPr lang="sv-SE"/>
          </a:p>
        </p:txBody>
      </p:sp>
    </p:spTree>
    <p:extLst>
      <p:ext uri="{BB962C8B-B14F-4D97-AF65-F5344CB8AC3E}">
        <p14:creationId xmlns:p14="http://schemas.microsoft.com/office/powerpoint/2010/main" val="517948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Kapitelsida - Lila">
    <p:bg>
      <p:bgPr>
        <a:solidFill>
          <a:schemeClr val="accent5"/>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6134575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66"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28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a:xfrm>
            <a:off x="609600" y="457200"/>
            <a:ext cx="7310400" cy="936000"/>
          </a:xfrm>
        </p:spPr>
        <p:txBody>
          <a:bodyPr anchor="t"/>
          <a:lstStyle>
            <a:lvl1pPr algn="l">
              <a:defRPr sz="2800" b="1" cap="none" baseline="0">
                <a:solidFill>
                  <a:schemeClr val="bg1"/>
                </a:solidFill>
              </a:defRPr>
            </a:lvl1pPr>
          </a:lstStyle>
          <a:p>
            <a:r>
              <a:rPr lang="sv-SE"/>
              <a:t>Klicka här för att ändra format</a:t>
            </a:r>
          </a:p>
        </p:txBody>
      </p:sp>
      <p:sp>
        <p:nvSpPr>
          <p:cNvPr id="5" name="Platshållare för text 4"/>
          <p:cNvSpPr>
            <a:spLocks noGrp="1"/>
          </p:cNvSpPr>
          <p:nvPr>
            <p:ph type="body" sz="quarter" idx="10" hasCustomPrompt="1"/>
          </p:nvPr>
        </p:nvSpPr>
        <p:spPr>
          <a:xfrm>
            <a:off x="624417" y="1439864"/>
            <a:ext cx="7310400" cy="1197049"/>
          </a:xfrm>
        </p:spPr>
        <p:txBody>
          <a:bodyPr/>
          <a:lstStyle>
            <a:lvl1pPr marL="0" indent="0">
              <a:buFontTx/>
              <a:buNone/>
              <a:defRPr>
                <a:solidFill>
                  <a:schemeClr val="bg1"/>
                </a:solidFill>
              </a:defRPr>
            </a:lvl1pPr>
          </a:lstStyle>
          <a:p>
            <a:pPr lvl="0"/>
            <a:r>
              <a:rPr lang="sv-SE"/>
              <a:t>Klicka här för att ändra format på bakgrundstexten</a:t>
            </a:r>
          </a:p>
        </p:txBody>
      </p:sp>
      <p:pic>
        <p:nvPicPr>
          <p:cNvPr id="7" name="Bildobjekt 6"/>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623392" y="6125548"/>
            <a:ext cx="1367161" cy="468000"/>
          </a:xfrm>
          <a:prstGeom prst="rect">
            <a:avLst/>
          </a:prstGeom>
        </p:spPr>
      </p:pic>
    </p:spTree>
    <p:extLst>
      <p:ext uri="{BB962C8B-B14F-4D97-AF65-F5344CB8AC3E}">
        <p14:creationId xmlns:p14="http://schemas.microsoft.com/office/powerpoint/2010/main" val="4016499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apitelsida - Grön">
    <p:bg>
      <p:bgPr>
        <a:solidFill>
          <a:schemeClr val="accent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762032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90"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28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a:xfrm>
            <a:off x="609600" y="457200"/>
            <a:ext cx="7310400" cy="936000"/>
          </a:xfrm>
        </p:spPr>
        <p:txBody>
          <a:bodyPr anchor="t"/>
          <a:lstStyle>
            <a:lvl1pPr algn="l">
              <a:defRPr sz="2800" b="1" cap="none" baseline="0">
                <a:solidFill>
                  <a:schemeClr val="bg1"/>
                </a:solidFill>
              </a:defRPr>
            </a:lvl1pPr>
          </a:lstStyle>
          <a:p>
            <a:r>
              <a:rPr lang="sv-SE"/>
              <a:t>Klicka här för att ändra format</a:t>
            </a:r>
          </a:p>
        </p:txBody>
      </p:sp>
      <p:sp>
        <p:nvSpPr>
          <p:cNvPr id="5" name="Platshållare för text 4"/>
          <p:cNvSpPr>
            <a:spLocks noGrp="1"/>
          </p:cNvSpPr>
          <p:nvPr>
            <p:ph type="body" sz="quarter" idx="10" hasCustomPrompt="1"/>
          </p:nvPr>
        </p:nvSpPr>
        <p:spPr>
          <a:xfrm>
            <a:off x="624417" y="1439864"/>
            <a:ext cx="7310400" cy="1197049"/>
          </a:xfrm>
        </p:spPr>
        <p:txBody>
          <a:bodyPr/>
          <a:lstStyle>
            <a:lvl1pPr marL="0" indent="0">
              <a:buFontTx/>
              <a:buNone/>
              <a:defRPr>
                <a:solidFill>
                  <a:schemeClr val="bg1"/>
                </a:solidFill>
              </a:defRPr>
            </a:lvl1pPr>
          </a:lstStyle>
          <a:p>
            <a:pPr lvl="0"/>
            <a:r>
              <a:rPr lang="sv-SE"/>
              <a:t>Klicka här för att ändra format på bakgrundstexten</a:t>
            </a:r>
          </a:p>
        </p:txBody>
      </p:sp>
      <p:pic>
        <p:nvPicPr>
          <p:cNvPr id="6" name="Bildobjekt 5"/>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623392" y="6125548"/>
            <a:ext cx="1368000" cy="468000"/>
          </a:xfrm>
          <a:prstGeom prst="rect">
            <a:avLst/>
          </a:prstGeom>
        </p:spPr>
      </p:pic>
    </p:spTree>
    <p:extLst>
      <p:ext uri="{BB962C8B-B14F-4D97-AF65-F5344CB8AC3E}">
        <p14:creationId xmlns:p14="http://schemas.microsoft.com/office/powerpoint/2010/main" val="30178595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apitelsida - Rosa">
    <p:bg>
      <p:bgPr>
        <a:solidFill>
          <a:schemeClr val="tx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8438853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14"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28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a:xfrm>
            <a:off x="609600" y="457200"/>
            <a:ext cx="7310400" cy="936000"/>
          </a:xfrm>
        </p:spPr>
        <p:txBody>
          <a:bodyPr anchor="t"/>
          <a:lstStyle>
            <a:lvl1pPr algn="l">
              <a:defRPr sz="2800" b="1" cap="none" baseline="0">
                <a:solidFill>
                  <a:schemeClr val="bg1"/>
                </a:solidFill>
              </a:defRPr>
            </a:lvl1pPr>
          </a:lstStyle>
          <a:p>
            <a:r>
              <a:rPr lang="sv-SE"/>
              <a:t>Klicka här för att ändra format</a:t>
            </a:r>
          </a:p>
        </p:txBody>
      </p:sp>
      <p:sp>
        <p:nvSpPr>
          <p:cNvPr id="5" name="Platshållare för text 4"/>
          <p:cNvSpPr>
            <a:spLocks noGrp="1"/>
          </p:cNvSpPr>
          <p:nvPr>
            <p:ph type="body" sz="quarter" idx="10" hasCustomPrompt="1"/>
          </p:nvPr>
        </p:nvSpPr>
        <p:spPr>
          <a:xfrm>
            <a:off x="624417" y="1439864"/>
            <a:ext cx="7310400" cy="1197049"/>
          </a:xfrm>
        </p:spPr>
        <p:txBody>
          <a:bodyPr/>
          <a:lstStyle>
            <a:lvl1pPr marL="0" indent="0">
              <a:buFontTx/>
              <a:buNone/>
              <a:defRPr>
                <a:solidFill>
                  <a:schemeClr val="bg1"/>
                </a:solidFill>
              </a:defRPr>
            </a:lvl1pPr>
          </a:lstStyle>
          <a:p>
            <a:pPr lvl="0"/>
            <a:r>
              <a:rPr lang="sv-SE"/>
              <a:t>Klicka här för att ändra format på bakgrundstexten</a:t>
            </a:r>
          </a:p>
        </p:txBody>
      </p:sp>
      <p:pic>
        <p:nvPicPr>
          <p:cNvPr id="6" name="Bildobjekt 5"/>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623392" y="6125548"/>
            <a:ext cx="1368000" cy="468000"/>
          </a:xfrm>
          <a:prstGeom prst="rect">
            <a:avLst/>
          </a:prstGeom>
        </p:spPr>
      </p:pic>
    </p:spTree>
    <p:extLst>
      <p:ext uri="{BB962C8B-B14F-4D97-AF65-F5344CB8AC3E}">
        <p14:creationId xmlns:p14="http://schemas.microsoft.com/office/powerpoint/2010/main" val="1691183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Kapitelsida - Blå">
    <p:bg>
      <p:bgPr>
        <a:solidFill>
          <a:schemeClr val="accent3"/>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43803226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38"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28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a:xfrm>
            <a:off x="609600" y="457200"/>
            <a:ext cx="7310400" cy="936000"/>
          </a:xfrm>
        </p:spPr>
        <p:txBody>
          <a:bodyPr anchor="t"/>
          <a:lstStyle>
            <a:lvl1pPr algn="l">
              <a:defRPr sz="2800" b="1" cap="none" baseline="0">
                <a:solidFill>
                  <a:schemeClr val="bg1"/>
                </a:solidFill>
              </a:defRPr>
            </a:lvl1pPr>
          </a:lstStyle>
          <a:p>
            <a:r>
              <a:rPr lang="sv-SE"/>
              <a:t>Klicka här för att ändra format</a:t>
            </a:r>
          </a:p>
        </p:txBody>
      </p:sp>
      <p:sp>
        <p:nvSpPr>
          <p:cNvPr id="5" name="Platshållare för text 4"/>
          <p:cNvSpPr>
            <a:spLocks noGrp="1"/>
          </p:cNvSpPr>
          <p:nvPr>
            <p:ph type="body" sz="quarter" idx="10" hasCustomPrompt="1"/>
          </p:nvPr>
        </p:nvSpPr>
        <p:spPr>
          <a:xfrm>
            <a:off x="624417" y="1439864"/>
            <a:ext cx="7310400" cy="1197049"/>
          </a:xfrm>
        </p:spPr>
        <p:txBody>
          <a:bodyPr/>
          <a:lstStyle>
            <a:lvl1pPr marL="0" indent="0">
              <a:buFontTx/>
              <a:buNone/>
              <a:defRPr>
                <a:solidFill>
                  <a:schemeClr val="bg1"/>
                </a:solidFill>
              </a:defRPr>
            </a:lvl1pPr>
          </a:lstStyle>
          <a:p>
            <a:pPr lvl="0"/>
            <a:r>
              <a:rPr lang="sv-SE"/>
              <a:t>Klicka här för att ändra format på bakgrundstexten</a:t>
            </a:r>
          </a:p>
        </p:txBody>
      </p:sp>
      <p:pic>
        <p:nvPicPr>
          <p:cNvPr id="6" name="Bildobjekt 5"/>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623392" y="6125548"/>
            <a:ext cx="1368000" cy="468000"/>
          </a:xfrm>
          <a:prstGeom prst="rect">
            <a:avLst/>
          </a:prstGeom>
        </p:spPr>
      </p:pic>
    </p:spTree>
    <p:extLst>
      <p:ext uri="{BB962C8B-B14F-4D97-AF65-F5344CB8AC3E}">
        <p14:creationId xmlns:p14="http://schemas.microsoft.com/office/powerpoint/2010/main" val="301923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Svart rubrik, text hel ljus bild">
    <p:bg>
      <p:bgPr>
        <a:solidFill>
          <a:srgbClr val="00ADBA">
            <a:alpha val="20000"/>
          </a:srgbClr>
        </a:solidFill>
        <a:effectLst/>
      </p:bgPr>
    </p:bg>
    <p:spTree>
      <p:nvGrpSpPr>
        <p:cNvPr id="1" name=""/>
        <p:cNvGrpSpPr/>
        <p:nvPr/>
      </p:nvGrpSpPr>
      <p:grpSpPr>
        <a:xfrm>
          <a:off x="0" y="0"/>
          <a:ext cx="0" cy="0"/>
          <a:chOff x="0" y="0"/>
          <a:chExt cx="0" cy="0"/>
        </a:xfrm>
      </p:grpSpPr>
      <p:sp>
        <p:nvSpPr>
          <p:cNvPr id="16" name="Rubrik 15">
            <a:extLst>
              <a:ext uri="{FF2B5EF4-FFF2-40B4-BE49-F238E27FC236}">
                <a16:creationId xmlns:a16="http://schemas.microsoft.com/office/drawing/2014/main" id="{D34343EF-5E8C-4D2A-8505-64504A589141}"/>
              </a:ext>
            </a:extLst>
          </p:cNvPr>
          <p:cNvSpPr>
            <a:spLocks noGrp="1"/>
          </p:cNvSpPr>
          <p:nvPr>
            <p:ph type="title"/>
          </p:nvPr>
        </p:nvSpPr>
        <p:spPr/>
        <p:txBody>
          <a:bodyPr>
            <a:normAutofit/>
          </a:bodyPr>
          <a:lstStyle>
            <a:lvl1pPr>
              <a:defRPr lang="sv-SE" sz="4200" kern="1200" dirty="0">
                <a:solidFill>
                  <a:schemeClr val="tx1"/>
                </a:solidFill>
                <a:effectLst>
                  <a:outerShdw blurRad="444500" dist="50800" dir="5400000" algn="ctr" rotWithShape="0">
                    <a:schemeClr val="bg1">
                      <a:lumMod val="50000"/>
                    </a:schemeClr>
                  </a:outerShdw>
                </a:effectLst>
                <a:latin typeface="+mj-lt"/>
                <a:ea typeface="+mj-ea"/>
                <a:cs typeface="+mj-cs"/>
              </a:defRPr>
            </a:lvl1pPr>
          </a:lstStyle>
          <a:p>
            <a:r>
              <a:rPr lang="sv-SE"/>
              <a:t>Klicka här för att ändra mall för rubrikformat</a:t>
            </a:r>
          </a:p>
        </p:txBody>
      </p:sp>
      <p:sp>
        <p:nvSpPr>
          <p:cNvPr id="8" name="Platshållare för text 15">
            <a:extLst>
              <a:ext uri="{FF2B5EF4-FFF2-40B4-BE49-F238E27FC236}">
                <a16:creationId xmlns:a16="http://schemas.microsoft.com/office/drawing/2014/main" id="{88BEADAC-DFB0-4445-A9DE-58F9281C4A5B}"/>
              </a:ext>
            </a:extLst>
          </p:cNvPr>
          <p:cNvSpPr>
            <a:spLocks noGrp="1"/>
          </p:cNvSpPr>
          <p:nvPr>
            <p:ph type="body" sz="quarter" idx="16"/>
          </p:nvPr>
        </p:nvSpPr>
        <p:spPr>
          <a:xfrm>
            <a:off x="655068" y="4210049"/>
            <a:ext cx="5795514" cy="1847851"/>
          </a:xfrm>
        </p:spPr>
        <p:txBody>
          <a:bodyPr>
            <a:noAutofit/>
          </a:bodyPr>
          <a:lstStyle>
            <a:lvl1pPr marL="0" indent="0">
              <a:buNone/>
              <a:defRPr lang="sv-SE" sz="2800" b="1" kern="1200" dirty="0">
                <a:solidFill>
                  <a:schemeClr val="tx1"/>
                </a:solidFill>
                <a:effectLst>
                  <a:outerShdw blurRad="558800" dist="50800" dir="5400000" algn="ctr" rotWithShape="0">
                    <a:schemeClr val="tx1">
                      <a:alpha val="60000"/>
                    </a:schemeClr>
                  </a:outerShdw>
                </a:effectLst>
                <a:latin typeface="+mj-lt"/>
                <a:ea typeface="+mn-ea"/>
                <a:cs typeface="+mn-cs"/>
              </a:defRPr>
            </a:lvl1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C103F37-C7EE-4C5F-B615-C0FAEDC1D37E}"/>
              </a:ext>
            </a:extLst>
          </p:cNvPr>
          <p:cNvSpPr>
            <a:spLocks noGrp="1"/>
          </p:cNvSpPr>
          <p:nvPr>
            <p:ph type="dt" sz="half" idx="10"/>
          </p:nvPr>
        </p:nvSpPr>
        <p:spPr/>
        <p:txBody>
          <a:bodyPr/>
          <a:lstStyle/>
          <a:p>
            <a:r>
              <a:rPr lang="sv-SE"/>
              <a:t>20xx-xx-xx</a:t>
            </a:r>
          </a:p>
        </p:txBody>
      </p:sp>
      <p:sp>
        <p:nvSpPr>
          <p:cNvPr id="5" name="Platshållare för sidfot 4">
            <a:extLst>
              <a:ext uri="{FF2B5EF4-FFF2-40B4-BE49-F238E27FC236}">
                <a16:creationId xmlns:a16="http://schemas.microsoft.com/office/drawing/2014/main" id="{692F32E4-C181-4548-BFAA-60025A2C4399}"/>
              </a:ext>
            </a:extLst>
          </p:cNvPr>
          <p:cNvSpPr>
            <a:spLocks noGrp="1"/>
          </p:cNvSpPr>
          <p:nvPr>
            <p:ph type="ftr" sz="quarter" idx="11"/>
          </p:nvPr>
        </p:nvSpPr>
        <p:spPr/>
        <p:txBody>
          <a:bodyPr/>
          <a:lstStyle/>
          <a:p>
            <a:r>
              <a:rPr lang="sv-SE"/>
              <a:t>Sidfot om man väljer att infoga en sådan i sin presentation</a:t>
            </a:r>
          </a:p>
        </p:txBody>
      </p:sp>
      <p:sp>
        <p:nvSpPr>
          <p:cNvPr id="6" name="Platshållare för bildnummer 5">
            <a:extLst>
              <a:ext uri="{FF2B5EF4-FFF2-40B4-BE49-F238E27FC236}">
                <a16:creationId xmlns:a16="http://schemas.microsoft.com/office/drawing/2014/main" id="{479C542C-138F-4799-BF0D-52903AC9EC00}"/>
              </a:ext>
            </a:extLst>
          </p:cNvPr>
          <p:cNvSpPr>
            <a:spLocks noGrp="1"/>
          </p:cNvSpPr>
          <p:nvPr>
            <p:ph type="sldNum" sz="quarter" idx="12"/>
          </p:nvPr>
        </p:nvSpPr>
        <p:spPr/>
        <p:txBody>
          <a:bodyPr/>
          <a:lstStyle/>
          <a:p>
            <a:fld id="{24DB4950-D2E7-4B1F-BC4A-EE048054108A}" type="slidenum">
              <a:rPr lang="sv-SE" smtClean="0"/>
              <a:t>‹#›</a:t>
            </a:fld>
            <a:endParaRPr lang="sv-SE"/>
          </a:p>
        </p:txBody>
      </p:sp>
      <p:pic>
        <p:nvPicPr>
          <p:cNvPr id="9" name="Bildobjekt 8">
            <a:extLst>
              <a:ext uri="{FF2B5EF4-FFF2-40B4-BE49-F238E27FC236}">
                <a16:creationId xmlns:a16="http://schemas.microsoft.com/office/drawing/2014/main" id="{8FE46B08-D3FF-4DE6-A0A7-7EE395A6E90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795729" y="5955824"/>
            <a:ext cx="2012116" cy="635954"/>
          </a:xfrm>
          <a:prstGeom prst="rect">
            <a:avLst/>
          </a:prstGeom>
        </p:spPr>
      </p:pic>
    </p:spTree>
    <p:extLst>
      <p:ext uri="{BB962C8B-B14F-4D97-AF65-F5344CB8AC3E}">
        <p14:creationId xmlns:p14="http://schemas.microsoft.com/office/powerpoint/2010/main" val="1963283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Förstasidan_9">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spid="_x0000_s15362"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2119" y="2118"/>
                        <a:ext cx="2116" cy="2116"/>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90000"/>
              </a:lnSpc>
              <a:spcBef>
                <a:spcPct val="0"/>
              </a:spcBef>
              <a:spcAft>
                <a:spcPct val="0"/>
              </a:spcAft>
            </a:pPr>
            <a:endParaRPr lang="sv-SE" sz="3000" b="1" i="0" baseline="0">
              <a:solidFill>
                <a:srgbClr val="000000"/>
              </a:solidFill>
              <a:latin typeface="Stockholm Type Regular" pitchFamily="50" charset="0"/>
              <a:ea typeface="+mj-ea"/>
              <a:cs typeface="+mj-cs"/>
              <a:sym typeface="Stockholm Type Regular" pitchFamily="50" charset="0"/>
            </a:endParaRPr>
          </a:p>
        </p:txBody>
      </p:sp>
      <p:sp>
        <p:nvSpPr>
          <p:cNvPr id="11" name="Rubrik 10"/>
          <p:cNvSpPr>
            <a:spLocks noGrp="1"/>
          </p:cNvSpPr>
          <p:nvPr>
            <p:ph type="title" hasCustomPrompt="1"/>
          </p:nvPr>
        </p:nvSpPr>
        <p:spPr>
          <a:xfrm>
            <a:off x="609599" y="458791"/>
            <a:ext cx="10972800" cy="831600"/>
          </a:xfrm>
        </p:spPr>
        <p:txBody>
          <a:bodyPr/>
          <a:lstStyle>
            <a:lvl1pPr>
              <a:defRPr b="1">
                <a:solidFill>
                  <a:schemeClr val="accent2"/>
                </a:solidFill>
              </a:defRPr>
            </a:lvl1pPr>
          </a:lstStyle>
          <a:p>
            <a:r>
              <a:rPr lang="sv-SE"/>
              <a:t>Klicka här för att ändra format</a:t>
            </a:r>
          </a:p>
        </p:txBody>
      </p:sp>
    </p:spTree>
    <p:extLst>
      <p:ext uri="{BB962C8B-B14F-4D97-AF65-F5344CB8AC3E}">
        <p14:creationId xmlns:p14="http://schemas.microsoft.com/office/powerpoint/2010/main" val="24623663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örstasidan_9">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540280805"/>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spid="_x0000_s17410"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2119" y="2118"/>
                        <a:ext cx="2116" cy="2116"/>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solidFill>
                <a:srgbClr val="000000"/>
              </a:solidFill>
              <a:latin typeface="Stockholm Type Regular" pitchFamily="50" charset="0"/>
              <a:ea typeface="+mj-ea"/>
              <a:cs typeface="+mj-cs"/>
              <a:sym typeface="Stockholm Type Regular" pitchFamily="50" charset="0"/>
            </a:endParaRPr>
          </a:p>
        </p:txBody>
      </p:sp>
      <p:sp>
        <p:nvSpPr>
          <p:cNvPr id="11" name="Rubrik 10"/>
          <p:cNvSpPr>
            <a:spLocks noGrp="1"/>
          </p:cNvSpPr>
          <p:nvPr>
            <p:ph type="title" hasCustomPrompt="1"/>
          </p:nvPr>
        </p:nvSpPr>
        <p:spPr>
          <a:xfrm>
            <a:off x="609599" y="458791"/>
            <a:ext cx="10972800" cy="831600"/>
          </a:xfrm>
        </p:spPr>
        <p:txBody>
          <a:bodyPr/>
          <a:lstStyle>
            <a:lvl1pPr>
              <a:defRPr b="1">
                <a:solidFill>
                  <a:schemeClr val="tx2"/>
                </a:solidFill>
              </a:defRPr>
            </a:lvl1pPr>
          </a:lstStyle>
          <a:p>
            <a:r>
              <a:rPr lang="sv-SE"/>
              <a:t>Klicka här för att ändra format</a:t>
            </a:r>
          </a:p>
        </p:txBody>
      </p:sp>
    </p:spTree>
    <p:extLst>
      <p:ext uri="{BB962C8B-B14F-4D97-AF65-F5344CB8AC3E}">
        <p14:creationId xmlns:p14="http://schemas.microsoft.com/office/powerpoint/2010/main" val="3895555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örstasidan_9">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877356125"/>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spid="_x0000_s19458"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2119" y="2118"/>
                        <a:ext cx="2116" cy="2116"/>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solidFill>
                <a:srgbClr val="000000"/>
              </a:solidFill>
              <a:latin typeface="Stockholm Type Regular" pitchFamily="50" charset="0"/>
              <a:ea typeface="+mj-ea"/>
              <a:cs typeface="+mj-cs"/>
              <a:sym typeface="Stockholm Type Regular" pitchFamily="50" charset="0"/>
            </a:endParaRPr>
          </a:p>
        </p:txBody>
      </p:sp>
      <p:sp>
        <p:nvSpPr>
          <p:cNvPr id="11" name="Rubrik 10"/>
          <p:cNvSpPr>
            <a:spLocks noGrp="1"/>
          </p:cNvSpPr>
          <p:nvPr>
            <p:ph type="title" hasCustomPrompt="1"/>
          </p:nvPr>
        </p:nvSpPr>
        <p:spPr>
          <a:xfrm>
            <a:off x="609599" y="458791"/>
            <a:ext cx="10972800" cy="831600"/>
          </a:xfrm>
        </p:spPr>
        <p:txBody>
          <a:bodyPr/>
          <a:lstStyle>
            <a:lvl1pPr>
              <a:defRPr b="1">
                <a:solidFill>
                  <a:schemeClr val="tx2"/>
                </a:solidFill>
              </a:defRPr>
            </a:lvl1pPr>
          </a:lstStyle>
          <a:p>
            <a:r>
              <a:rPr lang="sv-SE"/>
              <a:t>Klicka här för att ändra format</a:t>
            </a:r>
          </a:p>
        </p:txBody>
      </p:sp>
    </p:spTree>
    <p:extLst>
      <p:ext uri="{BB962C8B-B14F-4D97-AF65-F5344CB8AC3E}">
        <p14:creationId xmlns:p14="http://schemas.microsoft.com/office/powerpoint/2010/main" val="2648579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sida-svart logo för ljusa bild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7978123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4" name="think-cell Slide" r:id="rId6" imgW="526" imgH="526" progId="TCLayout.ActiveDocument.1">
                  <p:embed/>
                </p:oleObj>
              </mc:Choice>
              <mc:Fallback>
                <p:oleObj name="think-cell Slide" r:id="rId6" imgW="526" imgH="526" progId="TCLayout.ActiveDocument.1">
                  <p:embed/>
                  <p:pic>
                    <p:nvPicPr>
                      <p:cNvPr id="5" name="Object 4"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ctrTitle" hasCustomPrompt="1"/>
          </p:nvPr>
        </p:nvSpPr>
        <p:spPr>
          <a:xfrm>
            <a:off x="609600" y="457200"/>
            <a:ext cx="7320000" cy="968400"/>
          </a:xfrm>
        </p:spPr>
        <p:txBody>
          <a:bodyPr/>
          <a:lstStyle>
            <a:lvl1pPr>
              <a:defRPr>
                <a:solidFill>
                  <a:schemeClr val="tx1"/>
                </a:solidFill>
              </a:defRPr>
            </a:lvl1pPr>
          </a:lstStyle>
          <a:p>
            <a:r>
              <a:rPr lang="sv-SE"/>
              <a:t>Klicka här för att ändra format</a:t>
            </a:r>
          </a:p>
        </p:txBody>
      </p:sp>
      <p:sp>
        <p:nvSpPr>
          <p:cNvPr id="3" name="Underrubrik 2"/>
          <p:cNvSpPr>
            <a:spLocks noGrp="1"/>
          </p:cNvSpPr>
          <p:nvPr>
            <p:ph type="subTitle" idx="1" hasCustomPrompt="1"/>
          </p:nvPr>
        </p:nvSpPr>
        <p:spPr>
          <a:xfrm>
            <a:off x="609600" y="1440000"/>
            <a:ext cx="7296811" cy="1752600"/>
          </a:xfrm>
        </p:spPr>
        <p:txBody>
          <a:bodyPr/>
          <a:lstStyle>
            <a:lvl1pPr marL="0" indent="0" algn="l">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Skriv </a:t>
            </a:r>
            <a:r>
              <a:rPr lang="sv-SE" err="1"/>
              <a:t>ev</a:t>
            </a:r>
            <a:r>
              <a:rPr lang="sv-SE"/>
              <a:t> underrubrik här</a:t>
            </a:r>
          </a:p>
        </p:txBody>
      </p:sp>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pic>
        <p:nvPicPr>
          <p:cNvPr id="10" name="Bildobjekt 9"/>
          <p:cNvPicPr>
            <a:picLocks/>
          </p:cNvPicPr>
          <p:nvPr userDrawn="1"/>
        </p:nvPicPr>
        <p:blipFill>
          <a:blip r:embed="rId8" cstate="email">
            <a:extLst>
              <a:ext uri="{28A0092B-C50C-407E-A947-70E740481C1C}">
                <a14:useLocalDpi xmlns:a14="http://schemas.microsoft.com/office/drawing/2010/main"/>
              </a:ext>
            </a:extLst>
          </a:blip>
          <a:stretch>
            <a:fillRect/>
          </a:stretch>
        </p:blipFill>
        <p:spPr>
          <a:xfrm>
            <a:off x="10214399" y="467862"/>
            <a:ext cx="1368000" cy="468000"/>
          </a:xfrm>
          <a:prstGeom prst="rect">
            <a:avLst/>
          </a:prstGeom>
        </p:spPr>
      </p:pic>
      <p:sp>
        <p:nvSpPr>
          <p:cNvPr id="7" name="textruta 6"/>
          <p:cNvSpPr txBox="1"/>
          <p:nvPr userDrawn="1"/>
        </p:nvSpPr>
        <p:spPr>
          <a:xfrm>
            <a:off x="12288688" y="39970"/>
            <a:ext cx="1584176" cy="5909310"/>
          </a:xfrm>
          <a:prstGeom prst="rect">
            <a:avLst/>
          </a:prstGeom>
          <a:noFill/>
        </p:spPr>
        <p:txBody>
          <a:bodyPr wrap="square" rtlCol="0">
            <a:spAutoFit/>
          </a:bodyPr>
          <a:lstStyle/>
          <a:p>
            <a:r>
              <a:rPr lang="sv-SE" sz="1400">
                <a:solidFill>
                  <a:schemeClr val="tx2"/>
                </a:solidFill>
              </a:rPr>
              <a:t>För att byta bakgrundsbild klicka på STHLM bilder på fliken Start. </a:t>
            </a:r>
          </a:p>
          <a:p>
            <a:endParaRPr lang="sv-SE" sz="1400">
              <a:solidFill>
                <a:schemeClr val="tx2"/>
              </a:solidFill>
            </a:endParaRPr>
          </a:p>
          <a:p>
            <a:r>
              <a:rPr lang="sv-SE" sz="1400">
                <a:solidFill>
                  <a:schemeClr val="tx2"/>
                </a:solidFill>
              </a:rPr>
              <a:t>Har du en egen bild högerklickar du på bakgrundsbilden och väljer Formatera bakgrund och sen Infoga från: Fil. </a:t>
            </a:r>
          </a:p>
          <a:p>
            <a:r>
              <a:rPr lang="sv-SE" sz="1400">
                <a:solidFill>
                  <a:schemeClr val="tx2"/>
                </a:solidFill>
              </a:rPr>
              <a:t> </a:t>
            </a:r>
          </a:p>
          <a:p>
            <a:r>
              <a:rPr lang="sv-SE" sz="1400">
                <a:solidFill>
                  <a:schemeClr val="tx2"/>
                </a:solidFill>
              </a:rPr>
              <a:t>Tänk på att logotypen alltid ska vara tydlig. Vit logotyp mot mörk bakgrund och svart logotyp mot ljus.</a:t>
            </a:r>
          </a:p>
          <a:p>
            <a:r>
              <a:rPr lang="sv-SE" sz="1400">
                <a:solidFill>
                  <a:schemeClr val="tx2"/>
                </a:solidFill>
              </a:rPr>
              <a:t>Byt mellan de olika under Layout. </a:t>
            </a:r>
          </a:p>
        </p:txBody>
      </p:sp>
    </p:spTree>
    <p:extLst>
      <p:ext uri="{BB962C8B-B14F-4D97-AF65-F5344CB8AC3E}">
        <p14:creationId xmlns:p14="http://schemas.microsoft.com/office/powerpoint/2010/main" val="963340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Punktlista, en spal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225400094"/>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20482" name="think-cell Slide" r:id="rId5" imgW="360" imgH="360" progId="TCLayout.ActiveDocument.1">
                  <p:embed/>
                </p:oleObj>
              </mc:Choice>
              <mc:Fallback>
                <p:oleObj name="think-cell Slide" r:id="rId5" imgW="360" imgH="360" progId="TCLayout.ActiveDocument.1">
                  <p:embed/>
                  <p:pic>
                    <p:nvPicPr>
                      <p:cNvPr id="2" name="Object 1" hidden="1"/>
                      <p:cNvPicPr/>
                      <p:nvPr/>
                    </p:nvPicPr>
                    <p:blipFill>
                      <a:blip r:embed="rId6"/>
                      <a:stretch>
                        <a:fillRect/>
                      </a:stretch>
                    </p:blipFill>
                    <p:spPr>
                      <a:xfrm>
                        <a:off x="1955" y="1589"/>
                        <a:ext cx="1953"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821A8C5F-E374-4784-8799-ECBFE38C23D1}"/>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10" name="Platshållare för text 9"/>
          <p:cNvSpPr>
            <a:spLocks noGrp="1"/>
          </p:cNvSpPr>
          <p:nvPr>
            <p:ph type="body" sz="quarter" idx="13" hasCustomPrompt="1"/>
          </p:nvPr>
        </p:nvSpPr>
        <p:spPr>
          <a:xfrm>
            <a:off x="611716" y="1440000"/>
            <a:ext cx="7315200" cy="3960000"/>
          </a:xfrm>
          <a:prstGeom prst="rect">
            <a:avLst/>
          </a:prstGeom>
        </p:spPr>
        <p:txBody>
          <a:bodyPr tIns="0"/>
          <a:lstStyle>
            <a:lvl1pPr marL="216000" indent="-216000">
              <a:spcAft>
                <a:spcPts val="480"/>
              </a:spcAft>
              <a:buFont typeface="Arial" pitchFamily="34" charset="0"/>
              <a:buChar char="•"/>
              <a:defRPr/>
            </a:lvl1pPr>
            <a:lvl2pPr indent="-396000">
              <a:defRPr/>
            </a:lvl2pPr>
            <a:lvl3pPr indent="-288000">
              <a:defRPr/>
            </a:lvl3pPr>
            <a:lvl4pPr indent="-288000">
              <a:defRPr/>
            </a:lvl4pPr>
            <a:lvl5pPr indent="-288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5" name="Platshållare för datum 14"/>
          <p:cNvSpPr>
            <a:spLocks noGrp="1"/>
          </p:cNvSpPr>
          <p:nvPr>
            <p:ph type="dt" sz="half" idx="14"/>
          </p:nvPr>
        </p:nvSpPr>
        <p:spPr/>
        <p:txBody>
          <a:bodyPr/>
          <a:lstStyle/>
          <a:p>
            <a:fld id="{AFAC4DEF-1561-41E3-A47E-1AE64D3E72F2}" type="datetime1">
              <a:rPr lang="sv-SE" smtClean="0">
                <a:solidFill>
                  <a:srgbClr val="000000"/>
                </a:solidFill>
              </a:rPr>
              <a:pPr/>
              <a:t>2020-11-25</a:t>
            </a:fld>
            <a:endParaRPr lang="sv-SE">
              <a:solidFill>
                <a:srgbClr val="000000"/>
              </a:solidFill>
            </a:endParaRPr>
          </a:p>
        </p:txBody>
      </p:sp>
      <p:sp>
        <p:nvSpPr>
          <p:cNvPr id="16" name="Platshållare för bildnummer 15"/>
          <p:cNvSpPr>
            <a:spLocks noGrp="1"/>
          </p:cNvSpPr>
          <p:nvPr>
            <p:ph type="sldNum" sz="quarter" idx="15"/>
          </p:nvPr>
        </p:nvSpPr>
        <p:spPr/>
        <p:txBody>
          <a:bodyPr/>
          <a:lstStyle/>
          <a:p>
            <a:r>
              <a:rPr lang="sv-SE">
                <a:solidFill>
                  <a:srgbClr val="000000"/>
                </a:solidFill>
              </a:rPr>
              <a:t>Sida </a:t>
            </a:r>
            <a:fld id="{42A5867E-8ECA-40F1-9DD6-AE7AFDFAA899}" type="slidenum">
              <a:rPr lang="sv-SE" smtClean="0">
                <a:solidFill>
                  <a:srgbClr val="000000"/>
                </a:solidFill>
              </a:rPr>
              <a:pPr/>
              <a:t>‹#›</a:t>
            </a:fld>
            <a:endParaRPr lang="sv-SE">
              <a:solidFill>
                <a:srgbClr val="000000"/>
              </a:solidFill>
            </a:endParaRPr>
          </a:p>
        </p:txBody>
      </p:sp>
      <p:sp>
        <p:nvSpPr>
          <p:cNvPr id="17" name="Platshållare för sidfot 16"/>
          <p:cNvSpPr>
            <a:spLocks noGrp="1"/>
          </p:cNvSpPr>
          <p:nvPr>
            <p:ph type="ftr" sz="quarter" idx="16"/>
          </p:nvPr>
        </p:nvSpPr>
        <p:spPr/>
        <p:txBody>
          <a:bodyPr/>
          <a:lstStyle/>
          <a:p>
            <a:r>
              <a:rPr lang="sv-SE">
                <a:solidFill>
                  <a:srgbClr val="000000"/>
                </a:solidFill>
              </a:rPr>
              <a:t> </a:t>
            </a:r>
          </a:p>
        </p:txBody>
      </p:sp>
      <p:sp>
        <p:nvSpPr>
          <p:cNvPr id="8" name="Rubrik 7"/>
          <p:cNvSpPr>
            <a:spLocks noGrp="1"/>
          </p:cNvSpPr>
          <p:nvPr>
            <p:ph type="title" hasCustomPrompt="1"/>
          </p:nvPr>
        </p:nvSpPr>
        <p:spPr/>
        <p:txBody>
          <a:bodyPr/>
          <a:lstStyle/>
          <a:p>
            <a:r>
              <a:rPr lang="sv-SE"/>
              <a:t>Klicka här för att ändra format</a:t>
            </a:r>
          </a:p>
        </p:txBody>
      </p:sp>
    </p:spTree>
    <p:extLst>
      <p:ext uri="{BB962C8B-B14F-4D97-AF65-F5344CB8AC3E}">
        <p14:creationId xmlns:p14="http://schemas.microsoft.com/office/powerpoint/2010/main" val="33314117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Rubrik och bi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054306413"/>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1506"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28308BD8-5DE1-4F53-A66C-2541146E1632}"/>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3" name="Rubrik 2"/>
          <p:cNvSpPr>
            <a:spLocks noGrp="1"/>
          </p:cNvSpPr>
          <p:nvPr>
            <p:ph type="title" hasCustomPrompt="1"/>
          </p:nvPr>
        </p:nvSpPr>
        <p:spPr/>
        <p:txBody>
          <a:bodyPr/>
          <a:lstStyle/>
          <a:p>
            <a:r>
              <a:rPr lang="sv-SE"/>
              <a:t>Klicka här för att ändra format</a:t>
            </a:r>
          </a:p>
        </p:txBody>
      </p:sp>
      <p:sp>
        <p:nvSpPr>
          <p:cNvPr id="9" name="Platshållare för bild 8"/>
          <p:cNvSpPr>
            <a:spLocks noGrp="1"/>
          </p:cNvSpPr>
          <p:nvPr>
            <p:ph type="pic" sz="quarter" idx="13" hasCustomPrompt="1"/>
          </p:nvPr>
        </p:nvSpPr>
        <p:spPr>
          <a:xfrm>
            <a:off x="609600" y="1439999"/>
            <a:ext cx="10959008" cy="4294051"/>
          </a:xfrm>
        </p:spPr>
        <p:txBody>
          <a:bodyPr/>
          <a:lstStyle>
            <a:lvl1pPr marL="0" indent="0">
              <a:buFontTx/>
              <a:buNone/>
              <a:defRPr/>
            </a:lvl1pPr>
          </a:lstStyle>
          <a:p>
            <a:r>
              <a:rPr lang="sv-SE"/>
              <a:t>Klicka på ikonen för att lägga till en bild</a:t>
            </a:r>
          </a:p>
        </p:txBody>
      </p:sp>
      <p:sp>
        <p:nvSpPr>
          <p:cNvPr id="8" name="Platshållare för text 4"/>
          <p:cNvSpPr>
            <a:spLocks noGrp="1"/>
          </p:cNvSpPr>
          <p:nvPr>
            <p:ph type="body" sz="quarter" idx="17" hasCustomPrompt="1"/>
          </p:nvPr>
        </p:nvSpPr>
        <p:spPr>
          <a:xfrm>
            <a:off x="613833" y="5733256"/>
            <a:ext cx="10958400" cy="180000"/>
          </a:xfrm>
        </p:spPr>
        <p:txBody>
          <a:bodyPr/>
          <a:lstStyle>
            <a:lvl1pPr marL="0" indent="0">
              <a:buNone/>
              <a:defRPr sz="1000" baseline="0"/>
            </a:lvl1pPr>
          </a:lstStyle>
          <a:p>
            <a:pPr lvl="0"/>
            <a:r>
              <a:rPr lang="sv-SE"/>
              <a:t>Skriv </a:t>
            </a:r>
            <a:r>
              <a:rPr lang="sv-SE" err="1"/>
              <a:t>ev</a:t>
            </a:r>
            <a:r>
              <a:rPr lang="sv-SE"/>
              <a:t> källa</a:t>
            </a:r>
          </a:p>
        </p:txBody>
      </p:sp>
      <p:sp>
        <p:nvSpPr>
          <p:cNvPr id="5" name="Platshållare för datum 4"/>
          <p:cNvSpPr>
            <a:spLocks noGrp="1"/>
          </p:cNvSpPr>
          <p:nvPr>
            <p:ph type="dt" sz="half" idx="14"/>
          </p:nvPr>
        </p:nvSpPr>
        <p:spPr/>
        <p:txBody>
          <a:bodyPr/>
          <a:lstStyle/>
          <a:p>
            <a:r>
              <a:rPr lang="sv-SE"/>
              <a:t>20XX-XX-XX</a:t>
            </a:r>
          </a:p>
        </p:txBody>
      </p:sp>
      <p:sp>
        <p:nvSpPr>
          <p:cNvPr id="6" name="Platshållare för sidfot 5"/>
          <p:cNvSpPr>
            <a:spLocks noGrp="1"/>
          </p:cNvSpPr>
          <p:nvPr>
            <p:ph type="ftr" sz="quarter" idx="15"/>
          </p:nvPr>
        </p:nvSpPr>
        <p:spPr/>
        <p:txBody>
          <a:bodyPr/>
          <a:lstStyle/>
          <a:p>
            <a:r>
              <a:rPr lang="sv-SE"/>
              <a:t>Skriv eventuell sidfot här</a:t>
            </a:r>
          </a:p>
        </p:txBody>
      </p:sp>
      <p:sp>
        <p:nvSpPr>
          <p:cNvPr id="7" name="Platshållare för bildnummer 6"/>
          <p:cNvSpPr>
            <a:spLocks noGrp="1"/>
          </p:cNvSpPr>
          <p:nvPr>
            <p:ph type="sldNum" sz="quarter" idx="16"/>
          </p:nvPr>
        </p:nvSpPr>
        <p:spPr/>
        <p:txBody>
          <a:bodyPr/>
          <a:lstStyle/>
          <a:p>
            <a:fld id="{A1FA3D87-4B78-4D5D-8368-DA3305501A4C}" type="slidenum">
              <a:rPr lang="sv-SE" smtClean="0"/>
              <a:pPr/>
              <a:t>‹#›</a:t>
            </a:fld>
            <a:endParaRPr lang="sv-SE"/>
          </a:p>
        </p:txBody>
      </p:sp>
      <p:sp>
        <p:nvSpPr>
          <p:cNvPr id="10" name="textruta 9"/>
          <p:cNvSpPr txBox="1"/>
          <p:nvPr userDrawn="1"/>
        </p:nvSpPr>
        <p:spPr>
          <a:xfrm>
            <a:off x="12432704" y="2132857"/>
            <a:ext cx="2112235" cy="138499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1701462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1_Tom">
    <p:spTree>
      <p:nvGrpSpPr>
        <p:cNvPr id="1" name=""/>
        <p:cNvGrpSpPr/>
        <p:nvPr/>
      </p:nvGrpSpPr>
      <p:grpSpPr>
        <a:xfrm>
          <a:off x="0" y="0"/>
          <a:ext cx="0" cy="0"/>
          <a:chOff x="0" y="0"/>
          <a:chExt cx="0" cy="0"/>
        </a:xfrm>
      </p:grpSpPr>
      <p:pic>
        <p:nvPicPr>
          <p:cNvPr id="2" name="Bildobjekt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
            <a:ext cx="12205252" cy="6864595"/>
          </a:xfrm>
          <a:prstGeom prst="rect">
            <a:avLst/>
          </a:prstGeom>
        </p:spPr>
      </p:pic>
    </p:spTree>
    <p:extLst>
      <p:ext uri="{BB962C8B-B14F-4D97-AF65-F5344CB8AC3E}">
        <p14:creationId xmlns:p14="http://schemas.microsoft.com/office/powerpoint/2010/main" val="2289934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örstasidan_9">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081251250"/>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spid="_x0000_s23554"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2119" y="2118"/>
                        <a:ext cx="2116" cy="2116"/>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solidFill>
                <a:srgbClr val="000000"/>
              </a:solidFill>
              <a:latin typeface="Stockholm Type Regular" pitchFamily="50" charset="0"/>
              <a:ea typeface="+mj-ea"/>
              <a:cs typeface="+mj-cs"/>
              <a:sym typeface="Stockholm Type Regular" pitchFamily="50" charset="0"/>
            </a:endParaRPr>
          </a:p>
        </p:txBody>
      </p:sp>
      <p:sp>
        <p:nvSpPr>
          <p:cNvPr id="11" name="Rubrik 10"/>
          <p:cNvSpPr>
            <a:spLocks noGrp="1"/>
          </p:cNvSpPr>
          <p:nvPr>
            <p:ph type="title" hasCustomPrompt="1"/>
          </p:nvPr>
        </p:nvSpPr>
        <p:spPr>
          <a:xfrm>
            <a:off x="609599" y="458791"/>
            <a:ext cx="10972800" cy="831600"/>
          </a:xfrm>
        </p:spPr>
        <p:txBody>
          <a:bodyPr/>
          <a:lstStyle>
            <a:lvl1pPr>
              <a:defRPr b="1">
                <a:solidFill>
                  <a:schemeClr val="tx2"/>
                </a:solidFill>
              </a:defRPr>
            </a:lvl1pPr>
          </a:lstStyle>
          <a:p>
            <a:r>
              <a:rPr lang="sv-SE"/>
              <a:t>Klicka här för att ändra format</a:t>
            </a:r>
          </a:p>
        </p:txBody>
      </p:sp>
    </p:spTree>
    <p:extLst>
      <p:ext uri="{BB962C8B-B14F-4D97-AF65-F5344CB8AC3E}">
        <p14:creationId xmlns:p14="http://schemas.microsoft.com/office/powerpoint/2010/main" val="16189155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Punktlista, en spal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130416870"/>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24578" name="think-cell Slide" r:id="rId5" imgW="360" imgH="360" progId="TCLayout.ActiveDocument.1">
                  <p:embed/>
                </p:oleObj>
              </mc:Choice>
              <mc:Fallback>
                <p:oleObj name="think-cell Slide" r:id="rId5" imgW="360" imgH="360" progId="TCLayout.ActiveDocument.1">
                  <p:embed/>
                  <p:pic>
                    <p:nvPicPr>
                      <p:cNvPr id="2" name="Object 1" hidden="1"/>
                      <p:cNvPicPr/>
                      <p:nvPr/>
                    </p:nvPicPr>
                    <p:blipFill>
                      <a:blip r:embed="rId6"/>
                      <a:stretch>
                        <a:fillRect/>
                      </a:stretch>
                    </p:blipFill>
                    <p:spPr>
                      <a:xfrm>
                        <a:off x="1955" y="1589"/>
                        <a:ext cx="1953"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56DCC6B-BF76-4BAC-AD6F-8E760EB9D453}"/>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10" name="Platshållare för text 9"/>
          <p:cNvSpPr>
            <a:spLocks noGrp="1"/>
          </p:cNvSpPr>
          <p:nvPr>
            <p:ph type="body" sz="quarter" idx="13" hasCustomPrompt="1"/>
          </p:nvPr>
        </p:nvSpPr>
        <p:spPr>
          <a:xfrm>
            <a:off x="611716" y="1440000"/>
            <a:ext cx="7315200" cy="3960000"/>
          </a:xfrm>
          <a:prstGeom prst="rect">
            <a:avLst/>
          </a:prstGeom>
        </p:spPr>
        <p:txBody>
          <a:bodyPr tIns="0"/>
          <a:lstStyle>
            <a:lvl1pPr marL="216000" indent="-216000">
              <a:spcAft>
                <a:spcPts val="480"/>
              </a:spcAft>
              <a:buFont typeface="Arial" pitchFamily="34" charset="0"/>
              <a:buChar char="•"/>
              <a:defRPr/>
            </a:lvl1pPr>
            <a:lvl2pPr indent="-396000">
              <a:defRPr/>
            </a:lvl2pPr>
            <a:lvl3pPr indent="-288000">
              <a:defRPr/>
            </a:lvl3pPr>
            <a:lvl4pPr indent="-288000">
              <a:defRPr/>
            </a:lvl4pPr>
            <a:lvl5pPr indent="-288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5" name="Platshållare för datum 14"/>
          <p:cNvSpPr>
            <a:spLocks noGrp="1"/>
          </p:cNvSpPr>
          <p:nvPr>
            <p:ph type="dt" sz="half" idx="14"/>
          </p:nvPr>
        </p:nvSpPr>
        <p:spPr/>
        <p:txBody>
          <a:bodyPr/>
          <a:lstStyle/>
          <a:p>
            <a:fld id="{AFAC4DEF-1561-41E3-A47E-1AE64D3E72F2}" type="datetime1">
              <a:rPr lang="sv-SE" smtClean="0">
                <a:solidFill>
                  <a:srgbClr val="000000"/>
                </a:solidFill>
              </a:rPr>
              <a:pPr/>
              <a:t>2020-11-25</a:t>
            </a:fld>
            <a:endParaRPr lang="sv-SE">
              <a:solidFill>
                <a:srgbClr val="000000"/>
              </a:solidFill>
            </a:endParaRPr>
          </a:p>
        </p:txBody>
      </p:sp>
      <p:sp>
        <p:nvSpPr>
          <p:cNvPr id="16" name="Platshållare för bildnummer 15"/>
          <p:cNvSpPr>
            <a:spLocks noGrp="1"/>
          </p:cNvSpPr>
          <p:nvPr>
            <p:ph type="sldNum" sz="quarter" idx="15"/>
          </p:nvPr>
        </p:nvSpPr>
        <p:spPr/>
        <p:txBody>
          <a:bodyPr/>
          <a:lstStyle/>
          <a:p>
            <a:r>
              <a:rPr lang="sv-SE">
                <a:solidFill>
                  <a:srgbClr val="000000"/>
                </a:solidFill>
              </a:rPr>
              <a:t>Sida </a:t>
            </a:r>
            <a:fld id="{42A5867E-8ECA-40F1-9DD6-AE7AFDFAA899}" type="slidenum">
              <a:rPr lang="sv-SE" smtClean="0">
                <a:solidFill>
                  <a:srgbClr val="000000"/>
                </a:solidFill>
              </a:rPr>
              <a:pPr/>
              <a:t>‹#›</a:t>
            </a:fld>
            <a:endParaRPr lang="sv-SE">
              <a:solidFill>
                <a:srgbClr val="000000"/>
              </a:solidFill>
            </a:endParaRPr>
          </a:p>
        </p:txBody>
      </p:sp>
      <p:sp>
        <p:nvSpPr>
          <p:cNvPr id="17" name="Platshållare för sidfot 16"/>
          <p:cNvSpPr>
            <a:spLocks noGrp="1"/>
          </p:cNvSpPr>
          <p:nvPr>
            <p:ph type="ftr" sz="quarter" idx="16"/>
          </p:nvPr>
        </p:nvSpPr>
        <p:spPr/>
        <p:txBody>
          <a:bodyPr/>
          <a:lstStyle/>
          <a:p>
            <a:r>
              <a:rPr lang="sv-SE">
                <a:solidFill>
                  <a:srgbClr val="000000"/>
                </a:solidFill>
              </a:rPr>
              <a:t> </a:t>
            </a:r>
          </a:p>
        </p:txBody>
      </p:sp>
      <p:sp>
        <p:nvSpPr>
          <p:cNvPr id="8" name="Rubrik 7"/>
          <p:cNvSpPr>
            <a:spLocks noGrp="1"/>
          </p:cNvSpPr>
          <p:nvPr>
            <p:ph type="title" hasCustomPrompt="1"/>
          </p:nvPr>
        </p:nvSpPr>
        <p:spPr/>
        <p:txBody>
          <a:bodyPr/>
          <a:lstStyle/>
          <a:p>
            <a:r>
              <a:rPr lang="sv-SE"/>
              <a:t>Klicka här för att ändra format</a:t>
            </a:r>
          </a:p>
        </p:txBody>
      </p:sp>
    </p:spTree>
    <p:extLst>
      <p:ext uri="{BB962C8B-B14F-4D97-AF65-F5344CB8AC3E}">
        <p14:creationId xmlns:p14="http://schemas.microsoft.com/office/powerpoint/2010/main" val="33928662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Rubrik och bi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621146632"/>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5602"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73A74ED-6CB8-4954-91F8-660A84B3409A}"/>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3" name="Rubrik 2"/>
          <p:cNvSpPr>
            <a:spLocks noGrp="1"/>
          </p:cNvSpPr>
          <p:nvPr>
            <p:ph type="title" hasCustomPrompt="1"/>
          </p:nvPr>
        </p:nvSpPr>
        <p:spPr/>
        <p:txBody>
          <a:bodyPr/>
          <a:lstStyle/>
          <a:p>
            <a:r>
              <a:rPr lang="sv-SE"/>
              <a:t>Klicka här för att ändra format</a:t>
            </a:r>
          </a:p>
        </p:txBody>
      </p:sp>
      <p:sp>
        <p:nvSpPr>
          <p:cNvPr id="9" name="Platshållare för bild 8"/>
          <p:cNvSpPr>
            <a:spLocks noGrp="1"/>
          </p:cNvSpPr>
          <p:nvPr>
            <p:ph type="pic" sz="quarter" idx="13" hasCustomPrompt="1"/>
          </p:nvPr>
        </p:nvSpPr>
        <p:spPr>
          <a:xfrm>
            <a:off x="609600" y="1439999"/>
            <a:ext cx="10959008" cy="4294051"/>
          </a:xfrm>
        </p:spPr>
        <p:txBody>
          <a:bodyPr/>
          <a:lstStyle>
            <a:lvl1pPr marL="0" indent="0">
              <a:buFontTx/>
              <a:buNone/>
              <a:defRPr/>
            </a:lvl1pPr>
          </a:lstStyle>
          <a:p>
            <a:r>
              <a:rPr lang="sv-SE"/>
              <a:t>Klicka på ikonen för att lägga till en bild</a:t>
            </a:r>
          </a:p>
        </p:txBody>
      </p:sp>
      <p:sp>
        <p:nvSpPr>
          <p:cNvPr id="8" name="Platshållare för text 4"/>
          <p:cNvSpPr>
            <a:spLocks noGrp="1"/>
          </p:cNvSpPr>
          <p:nvPr>
            <p:ph type="body" sz="quarter" idx="17" hasCustomPrompt="1"/>
          </p:nvPr>
        </p:nvSpPr>
        <p:spPr>
          <a:xfrm>
            <a:off x="613833" y="5733256"/>
            <a:ext cx="10958400" cy="180000"/>
          </a:xfrm>
        </p:spPr>
        <p:txBody>
          <a:bodyPr/>
          <a:lstStyle>
            <a:lvl1pPr marL="0" indent="0">
              <a:buNone/>
              <a:defRPr sz="1000" baseline="0"/>
            </a:lvl1pPr>
          </a:lstStyle>
          <a:p>
            <a:pPr lvl="0"/>
            <a:r>
              <a:rPr lang="sv-SE"/>
              <a:t>Skriv </a:t>
            </a:r>
            <a:r>
              <a:rPr lang="sv-SE" err="1"/>
              <a:t>ev</a:t>
            </a:r>
            <a:r>
              <a:rPr lang="sv-SE"/>
              <a:t> källa</a:t>
            </a:r>
          </a:p>
        </p:txBody>
      </p:sp>
      <p:sp>
        <p:nvSpPr>
          <p:cNvPr id="5" name="Platshållare för datum 4"/>
          <p:cNvSpPr>
            <a:spLocks noGrp="1"/>
          </p:cNvSpPr>
          <p:nvPr>
            <p:ph type="dt" sz="half" idx="14"/>
          </p:nvPr>
        </p:nvSpPr>
        <p:spPr/>
        <p:txBody>
          <a:bodyPr/>
          <a:lstStyle/>
          <a:p>
            <a:r>
              <a:rPr lang="sv-SE"/>
              <a:t>20XX-XX-XX</a:t>
            </a:r>
          </a:p>
        </p:txBody>
      </p:sp>
      <p:sp>
        <p:nvSpPr>
          <p:cNvPr id="6" name="Platshållare för sidfot 5"/>
          <p:cNvSpPr>
            <a:spLocks noGrp="1"/>
          </p:cNvSpPr>
          <p:nvPr>
            <p:ph type="ftr" sz="quarter" idx="15"/>
          </p:nvPr>
        </p:nvSpPr>
        <p:spPr/>
        <p:txBody>
          <a:bodyPr/>
          <a:lstStyle/>
          <a:p>
            <a:r>
              <a:rPr lang="sv-SE"/>
              <a:t>Skriv eventuell sidfot här</a:t>
            </a:r>
          </a:p>
        </p:txBody>
      </p:sp>
      <p:sp>
        <p:nvSpPr>
          <p:cNvPr id="7" name="Platshållare för bildnummer 6"/>
          <p:cNvSpPr>
            <a:spLocks noGrp="1"/>
          </p:cNvSpPr>
          <p:nvPr>
            <p:ph type="sldNum" sz="quarter" idx="16"/>
          </p:nvPr>
        </p:nvSpPr>
        <p:spPr/>
        <p:txBody>
          <a:bodyPr/>
          <a:lstStyle/>
          <a:p>
            <a:fld id="{A1FA3D87-4B78-4D5D-8368-DA3305501A4C}" type="slidenum">
              <a:rPr lang="sv-SE" smtClean="0"/>
              <a:pPr/>
              <a:t>‹#›</a:t>
            </a:fld>
            <a:endParaRPr lang="sv-SE"/>
          </a:p>
        </p:txBody>
      </p:sp>
      <p:sp>
        <p:nvSpPr>
          <p:cNvPr id="10" name="textruta 9"/>
          <p:cNvSpPr txBox="1"/>
          <p:nvPr userDrawn="1"/>
        </p:nvSpPr>
        <p:spPr>
          <a:xfrm>
            <a:off x="12432704" y="2132857"/>
            <a:ext cx="2112235" cy="138499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30587209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1_Tom">
    <p:spTree>
      <p:nvGrpSpPr>
        <p:cNvPr id="1" name=""/>
        <p:cNvGrpSpPr/>
        <p:nvPr/>
      </p:nvGrpSpPr>
      <p:grpSpPr>
        <a:xfrm>
          <a:off x="0" y="0"/>
          <a:ext cx="0" cy="0"/>
          <a:chOff x="0" y="0"/>
          <a:chExt cx="0" cy="0"/>
        </a:xfrm>
      </p:grpSpPr>
      <p:pic>
        <p:nvPicPr>
          <p:cNvPr id="2" name="Bildobjekt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
            <a:ext cx="12205252" cy="6864595"/>
          </a:xfrm>
          <a:prstGeom prst="rect">
            <a:avLst/>
          </a:prstGeom>
        </p:spPr>
      </p:pic>
    </p:spTree>
    <p:extLst>
      <p:ext uri="{BB962C8B-B14F-4D97-AF65-F5344CB8AC3E}">
        <p14:creationId xmlns:p14="http://schemas.microsoft.com/office/powerpoint/2010/main" val="42793018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örstasidan_9">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385191470"/>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spid="_x0000_s27650"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2119" y="2118"/>
                        <a:ext cx="2116" cy="2116"/>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solidFill>
                <a:srgbClr val="000000"/>
              </a:solidFill>
              <a:latin typeface="Stockholm Type Regular" pitchFamily="50" charset="0"/>
              <a:ea typeface="+mj-ea"/>
              <a:cs typeface="+mj-cs"/>
              <a:sym typeface="Stockholm Type Regular" pitchFamily="50" charset="0"/>
            </a:endParaRPr>
          </a:p>
        </p:txBody>
      </p:sp>
      <p:sp>
        <p:nvSpPr>
          <p:cNvPr id="11" name="Rubrik 10"/>
          <p:cNvSpPr>
            <a:spLocks noGrp="1"/>
          </p:cNvSpPr>
          <p:nvPr>
            <p:ph type="title" hasCustomPrompt="1"/>
          </p:nvPr>
        </p:nvSpPr>
        <p:spPr>
          <a:xfrm>
            <a:off x="609599" y="458791"/>
            <a:ext cx="10972800" cy="831600"/>
          </a:xfrm>
        </p:spPr>
        <p:txBody>
          <a:bodyPr/>
          <a:lstStyle>
            <a:lvl1pPr>
              <a:defRPr b="1">
                <a:solidFill>
                  <a:schemeClr val="tx2"/>
                </a:solidFill>
              </a:defRPr>
            </a:lvl1pPr>
          </a:lstStyle>
          <a:p>
            <a:r>
              <a:rPr lang="sv-SE"/>
              <a:t>Klicka här för att ändra format</a:t>
            </a:r>
          </a:p>
        </p:txBody>
      </p:sp>
    </p:spTree>
    <p:extLst>
      <p:ext uri="{BB962C8B-B14F-4D97-AF65-F5344CB8AC3E}">
        <p14:creationId xmlns:p14="http://schemas.microsoft.com/office/powerpoint/2010/main" val="2474666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_Punktlista, en spal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410671670"/>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28674" name="think-cell Slide" r:id="rId5" imgW="360" imgH="360" progId="TCLayout.ActiveDocument.1">
                  <p:embed/>
                </p:oleObj>
              </mc:Choice>
              <mc:Fallback>
                <p:oleObj name="think-cell Slide" r:id="rId5" imgW="360" imgH="360" progId="TCLayout.ActiveDocument.1">
                  <p:embed/>
                  <p:pic>
                    <p:nvPicPr>
                      <p:cNvPr id="2" name="Object 1" hidden="1"/>
                      <p:cNvPicPr/>
                      <p:nvPr/>
                    </p:nvPicPr>
                    <p:blipFill>
                      <a:blip r:embed="rId6"/>
                      <a:stretch>
                        <a:fillRect/>
                      </a:stretch>
                    </p:blipFill>
                    <p:spPr>
                      <a:xfrm>
                        <a:off x="1955" y="1589"/>
                        <a:ext cx="1953"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821A8C5F-E374-4784-8799-ECBFE38C23D1}"/>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10" name="Platshållare för text 9"/>
          <p:cNvSpPr>
            <a:spLocks noGrp="1"/>
          </p:cNvSpPr>
          <p:nvPr>
            <p:ph type="body" sz="quarter" idx="13" hasCustomPrompt="1"/>
          </p:nvPr>
        </p:nvSpPr>
        <p:spPr>
          <a:xfrm>
            <a:off x="611716" y="1440000"/>
            <a:ext cx="7315200" cy="3960000"/>
          </a:xfrm>
          <a:prstGeom prst="rect">
            <a:avLst/>
          </a:prstGeom>
        </p:spPr>
        <p:txBody>
          <a:bodyPr tIns="0"/>
          <a:lstStyle>
            <a:lvl1pPr marL="216000" indent="-216000">
              <a:spcAft>
                <a:spcPts val="480"/>
              </a:spcAft>
              <a:buFont typeface="Arial" pitchFamily="34" charset="0"/>
              <a:buChar char="•"/>
              <a:defRPr/>
            </a:lvl1pPr>
            <a:lvl2pPr indent="-396000">
              <a:defRPr/>
            </a:lvl2pPr>
            <a:lvl3pPr indent="-288000">
              <a:defRPr/>
            </a:lvl3pPr>
            <a:lvl4pPr indent="-288000">
              <a:defRPr/>
            </a:lvl4pPr>
            <a:lvl5pPr indent="-288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5" name="Platshållare för datum 14"/>
          <p:cNvSpPr>
            <a:spLocks noGrp="1"/>
          </p:cNvSpPr>
          <p:nvPr>
            <p:ph type="dt" sz="half" idx="14"/>
          </p:nvPr>
        </p:nvSpPr>
        <p:spPr/>
        <p:txBody>
          <a:bodyPr/>
          <a:lstStyle/>
          <a:p>
            <a:fld id="{AFAC4DEF-1561-41E3-A47E-1AE64D3E72F2}" type="datetime1">
              <a:rPr lang="sv-SE" smtClean="0">
                <a:solidFill>
                  <a:srgbClr val="000000"/>
                </a:solidFill>
              </a:rPr>
              <a:pPr/>
              <a:t>2020-11-25</a:t>
            </a:fld>
            <a:endParaRPr lang="sv-SE">
              <a:solidFill>
                <a:srgbClr val="000000"/>
              </a:solidFill>
            </a:endParaRPr>
          </a:p>
        </p:txBody>
      </p:sp>
      <p:sp>
        <p:nvSpPr>
          <p:cNvPr id="16" name="Platshållare för bildnummer 15"/>
          <p:cNvSpPr>
            <a:spLocks noGrp="1"/>
          </p:cNvSpPr>
          <p:nvPr>
            <p:ph type="sldNum" sz="quarter" idx="15"/>
          </p:nvPr>
        </p:nvSpPr>
        <p:spPr/>
        <p:txBody>
          <a:bodyPr/>
          <a:lstStyle/>
          <a:p>
            <a:r>
              <a:rPr lang="sv-SE">
                <a:solidFill>
                  <a:srgbClr val="000000"/>
                </a:solidFill>
              </a:rPr>
              <a:t>Sida </a:t>
            </a:r>
            <a:fld id="{42A5867E-8ECA-40F1-9DD6-AE7AFDFAA899}" type="slidenum">
              <a:rPr lang="sv-SE" smtClean="0">
                <a:solidFill>
                  <a:srgbClr val="000000"/>
                </a:solidFill>
              </a:rPr>
              <a:pPr/>
              <a:t>‹#›</a:t>
            </a:fld>
            <a:endParaRPr lang="sv-SE">
              <a:solidFill>
                <a:srgbClr val="000000"/>
              </a:solidFill>
            </a:endParaRPr>
          </a:p>
        </p:txBody>
      </p:sp>
      <p:sp>
        <p:nvSpPr>
          <p:cNvPr id="17" name="Platshållare för sidfot 16"/>
          <p:cNvSpPr>
            <a:spLocks noGrp="1"/>
          </p:cNvSpPr>
          <p:nvPr>
            <p:ph type="ftr" sz="quarter" idx="16"/>
          </p:nvPr>
        </p:nvSpPr>
        <p:spPr/>
        <p:txBody>
          <a:bodyPr/>
          <a:lstStyle/>
          <a:p>
            <a:r>
              <a:rPr lang="sv-SE">
                <a:solidFill>
                  <a:srgbClr val="000000"/>
                </a:solidFill>
              </a:rPr>
              <a:t> </a:t>
            </a:r>
          </a:p>
        </p:txBody>
      </p:sp>
      <p:sp>
        <p:nvSpPr>
          <p:cNvPr id="8" name="Rubrik 7"/>
          <p:cNvSpPr>
            <a:spLocks noGrp="1"/>
          </p:cNvSpPr>
          <p:nvPr>
            <p:ph type="title" hasCustomPrompt="1"/>
          </p:nvPr>
        </p:nvSpPr>
        <p:spPr/>
        <p:txBody>
          <a:bodyPr/>
          <a:lstStyle/>
          <a:p>
            <a:r>
              <a:rPr lang="sv-SE"/>
              <a:t>Klicka här för att ändra format</a:t>
            </a:r>
          </a:p>
        </p:txBody>
      </p:sp>
    </p:spTree>
    <p:extLst>
      <p:ext uri="{BB962C8B-B14F-4D97-AF65-F5344CB8AC3E}">
        <p14:creationId xmlns:p14="http://schemas.microsoft.com/office/powerpoint/2010/main" val="36851702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Rubrik och bi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215113603"/>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9698"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28308BD8-5DE1-4F53-A66C-2541146E1632}"/>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3" name="Rubrik 2"/>
          <p:cNvSpPr>
            <a:spLocks noGrp="1"/>
          </p:cNvSpPr>
          <p:nvPr>
            <p:ph type="title" hasCustomPrompt="1"/>
          </p:nvPr>
        </p:nvSpPr>
        <p:spPr/>
        <p:txBody>
          <a:bodyPr/>
          <a:lstStyle/>
          <a:p>
            <a:r>
              <a:rPr lang="sv-SE"/>
              <a:t>Klicka här för att ändra format</a:t>
            </a:r>
          </a:p>
        </p:txBody>
      </p:sp>
      <p:sp>
        <p:nvSpPr>
          <p:cNvPr id="9" name="Platshållare för bild 8"/>
          <p:cNvSpPr>
            <a:spLocks noGrp="1"/>
          </p:cNvSpPr>
          <p:nvPr>
            <p:ph type="pic" sz="quarter" idx="13" hasCustomPrompt="1"/>
          </p:nvPr>
        </p:nvSpPr>
        <p:spPr>
          <a:xfrm>
            <a:off x="609600" y="1439999"/>
            <a:ext cx="10959008" cy="4294051"/>
          </a:xfrm>
        </p:spPr>
        <p:txBody>
          <a:bodyPr/>
          <a:lstStyle>
            <a:lvl1pPr marL="0" indent="0">
              <a:buFontTx/>
              <a:buNone/>
              <a:defRPr/>
            </a:lvl1pPr>
          </a:lstStyle>
          <a:p>
            <a:r>
              <a:rPr lang="sv-SE"/>
              <a:t>Klicka på ikonen för att lägga till en bild</a:t>
            </a:r>
          </a:p>
        </p:txBody>
      </p:sp>
      <p:sp>
        <p:nvSpPr>
          <p:cNvPr id="8" name="Platshållare för text 4"/>
          <p:cNvSpPr>
            <a:spLocks noGrp="1"/>
          </p:cNvSpPr>
          <p:nvPr>
            <p:ph type="body" sz="quarter" idx="17" hasCustomPrompt="1"/>
          </p:nvPr>
        </p:nvSpPr>
        <p:spPr>
          <a:xfrm>
            <a:off x="613833" y="5733256"/>
            <a:ext cx="10958400" cy="180000"/>
          </a:xfrm>
        </p:spPr>
        <p:txBody>
          <a:bodyPr/>
          <a:lstStyle>
            <a:lvl1pPr marL="0" indent="0">
              <a:buNone/>
              <a:defRPr sz="1000" baseline="0"/>
            </a:lvl1pPr>
          </a:lstStyle>
          <a:p>
            <a:pPr lvl="0"/>
            <a:r>
              <a:rPr lang="sv-SE"/>
              <a:t>Skriv </a:t>
            </a:r>
            <a:r>
              <a:rPr lang="sv-SE" err="1"/>
              <a:t>ev</a:t>
            </a:r>
            <a:r>
              <a:rPr lang="sv-SE"/>
              <a:t> källa</a:t>
            </a:r>
          </a:p>
        </p:txBody>
      </p:sp>
      <p:sp>
        <p:nvSpPr>
          <p:cNvPr id="5" name="Platshållare för datum 4"/>
          <p:cNvSpPr>
            <a:spLocks noGrp="1"/>
          </p:cNvSpPr>
          <p:nvPr>
            <p:ph type="dt" sz="half" idx="14"/>
          </p:nvPr>
        </p:nvSpPr>
        <p:spPr/>
        <p:txBody>
          <a:bodyPr/>
          <a:lstStyle/>
          <a:p>
            <a:r>
              <a:rPr lang="sv-SE"/>
              <a:t>20XX-XX-XX</a:t>
            </a:r>
          </a:p>
        </p:txBody>
      </p:sp>
      <p:sp>
        <p:nvSpPr>
          <p:cNvPr id="6" name="Platshållare för sidfot 5"/>
          <p:cNvSpPr>
            <a:spLocks noGrp="1"/>
          </p:cNvSpPr>
          <p:nvPr>
            <p:ph type="ftr" sz="quarter" idx="15"/>
          </p:nvPr>
        </p:nvSpPr>
        <p:spPr/>
        <p:txBody>
          <a:bodyPr/>
          <a:lstStyle/>
          <a:p>
            <a:r>
              <a:rPr lang="sv-SE"/>
              <a:t>Skriv eventuell sidfot här</a:t>
            </a:r>
          </a:p>
        </p:txBody>
      </p:sp>
      <p:sp>
        <p:nvSpPr>
          <p:cNvPr id="7" name="Platshållare för bildnummer 6"/>
          <p:cNvSpPr>
            <a:spLocks noGrp="1"/>
          </p:cNvSpPr>
          <p:nvPr>
            <p:ph type="sldNum" sz="quarter" idx="16"/>
          </p:nvPr>
        </p:nvSpPr>
        <p:spPr/>
        <p:txBody>
          <a:bodyPr/>
          <a:lstStyle/>
          <a:p>
            <a:fld id="{A1FA3D87-4B78-4D5D-8368-DA3305501A4C}" type="slidenum">
              <a:rPr lang="sv-SE" smtClean="0"/>
              <a:pPr/>
              <a:t>‹#›</a:t>
            </a:fld>
            <a:endParaRPr lang="sv-SE"/>
          </a:p>
        </p:txBody>
      </p:sp>
      <p:sp>
        <p:nvSpPr>
          <p:cNvPr id="10" name="textruta 9"/>
          <p:cNvSpPr txBox="1"/>
          <p:nvPr userDrawn="1"/>
        </p:nvSpPr>
        <p:spPr>
          <a:xfrm>
            <a:off x="12432704" y="2132857"/>
            <a:ext cx="2112235" cy="138499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3113290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sida -  svart logo grå bakgrund">
    <p:bg>
      <p:bgPr>
        <a:solidFill>
          <a:srgbClr val="F5F3EE"/>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42851706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8" name="think-cell Slide" r:id="rId5" imgW="526" imgH="526" progId="TCLayout.ActiveDocument.1">
                  <p:embed/>
                </p:oleObj>
              </mc:Choice>
              <mc:Fallback>
                <p:oleObj name="think-cell Slide" r:id="rId5" imgW="526" imgH="526" progId="TCLayout.ActiveDocument.1">
                  <p:embed/>
                  <p:pic>
                    <p:nvPicPr>
                      <p:cNvPr id="5" name="Object 4"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ctrTitle" hasCustomPrompt="1"/>
          </p:nvPr>
        </p:nvSpPr>
        <p:spPr>
          <a:xfrm>
            <a:off x="609600" y="457200"/>
            <a:ext cx="7320000" cy="968400"/>
          </a:xfrm>
        </p:spPr>
        <p:txBody>
          <a:bodyPr/>
          <a:lstStyle>
            <a:lvl1pPr>
              <a:defRPr>
                <a:solidFill>
                  <a:schemeClr val="tx1"/>
                </a:solidFill>
              </a:defRPr>
            </a:lvl1pPr>
          </a:lstStyle>
          <a:p>
            <a:r>
              <a:rPr lang="sv-SE"/>
              <a:t>Klicka här för att ändra format</a:t>
            </a:r>
          </a:p>
        </p:txBody>
      </p:sp>
      <p:sp>
        <p:nvSpPr>
          <p:cNvPr id="4" name="Platshållare för text 3"/>
          <p:cNvSpPr>
            <a:spLocks noGrp="1"/>
          </p:cNvSpPr>
          <p:nvPr>
            <p:ph type="body" sz="quarter" idx="10" hasCustomPrompt="1"/>
          </p:nvPr>
        </p:nvSpPr>
        <p:spPr>
          <a:xfrm>
            <a:off x="609600" y="1440000"/>
            <a:ext cx="7305600" cy="1753200"/>
          </a:xfrm>
        </p:spPr>
        <p:txBody>
          <a:bodyPr/>
          <a:lstStyle>
            <a:lvl1pPr marL="0" indent="0">
              <a:buNone/>
              <a:defRPr/>
            </a:lvl1pPr>
          </a:lstStyle>
          <a:p>
            <a:r>
              <a:rPr lang="sv-SE"/>
              <a:t>Skriv </a:t>
            </a:r>
            <a:r>
              <a:rPr lang="sv-SE" err="1"/>
              <a:t>ev</a:t>
            </a:r>
            <a:r>
              <a:rPr lang="sv-SE"/>
              <a:t> underrubrik här</a:t>
            </a:r>
          </a:p>
        </p:txBody>
      </p:sp>
      <p:sp>
        <p:nvSpPr>
          <p:cNvPr id="10"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pic>
        <p:nvPicPr>
          <p:cNvPr id="11" name="Bildobjekt 10"/>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10214399" y="467862"/>
            <a:ext cx="1368000" cy="468276"/>
          </a:xfrm>
          <a:prstGeom prst="rect">
            <a:avLst/>
          </a:prstGeom>
        </p:spPr>
      </p:pic>
    </p:spTree>
    <p:extLst>
      <p:ext uri="{BB962C8B-B14F-4D97-AF65-F5344CB8AC3E}">
        <p14:creationId xmlns:p14="http://schemas.microsoft.com/office/powerpoint/2010/main" val="2267146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6279530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22"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p:txBody>
          <a:bodyPr/>
          <a:lstStyle/>
          <a:p>
            <a:r>
              <a:rPr lang="sv-SE"/>
              <a:t>Klicka här för att ändra format</a:t>
            </a:r>
          </a:p>
        </p:txBody>
      </p:sp>
      <p:sp>
        <p:nvSpPr>
          <p:cNvPr id="12" name="Platshållare för datum 11"/>
          <p:cNvSpPr>
            <a:spLocks noGrp="1"/>
          </p:cNvSpPr>
          <p:nvPr>
            <p:ph type="dt" sz="half" idx="10"/>
          </p:nvPr>
        </p:nvSpPr>
        <p:spPr/>
        <p:txBody>
          <a:bodyPr/>
          <a:lstStyle/>
          <a:p>
            <a:r>
              <a:rPr lang="sv-SE"/>
              <a:t>20XX-XX-XX</a:t>
            </a:r>
          </a:p>
        </p:txBody>
      </p:sp>
      <p:sp>
        <p:nvSpPr>
          <p:cNvPr id="13" name="Platshållare för sidfot 12"/>
          <p:cNvSpPr>
            <a:spLocks noGrp="1"/>
          </p:cNvSpPr>
          <p:nvPr>
            <p:ph type="ftr" sz="quarter" idx="11"/>
          </p:nvPr>
        </p:nvSpPr>
        <p:spPr/>
        <p:txBody>
          <a:bodyPr/>
          <a:lstStyle/>
          <a:p>
            <a:r>
              <a:rPr lang="sv-SE"/>
              <a:t>Skriv eventuell sidfot här</a:t>
            </a:r>
          </a:p>
        </p:txBody>
      </p:sp>
      <p:sp>
        <p:nvSpPr>
          <p:cNvPr id="14" name="Platshållare för bildnummer 13"/>
          <p:cNvSpPr>
            <a:spLocks noGrp="1"/>
          </p:cNvSpPr>
          <p:nvPr>
            <p:ph type="sldNum" sz="quarter" idx="12"/>
          </p:nvPr>
        </p:nvSpPr>
        <p:spPr/>
        <p:txBody>
          <a:bodyPr/>
          <a:lstStyle/>
          <a:p>
            <a:fld id="{A1FA3D87-4B78-4D5D-8368-DA3305501A4C}" type="slidenum">
              <a:rPr lang="sv-SE" smtClean="0"/>
              <a:pPr/>
              <a:t>‹#›</a:t>
            </a:fld>
            <a:endParaRPr lang="sv-SE"/>
          </a:p>
        </p:txBody>
      </p:sp>
    </p:spTree>
    <p:extLst>
      <p:ext uri="{BB962C8B-B14F-4D97-AF65-F5344CB8AC3E}">
        <p14:creationId xmlns:p14="http://schemas.microsoft.com/office/powerpoint/2010/main" val="1453732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pic>
        <p:nvPicPr>
          <p:cNvPr id="2" name="Bildobjekt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
            <a:ext cx="12205252" cy="6864595"/>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1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273104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2"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6" name="Platshållare för text 16"/>
          <p:cNvSpPr txBox="1">
            <a:spLocks/>
          </p:cNvSpPr>
          <p:nvPr userDrawn="1"/>
        </p:nvSpPr>
        <p:spPr>
          <a:xfrm>
            <a:off x="609600" y="457201"/>
            <a:ext cx="7344000" cy="3960813"/>
          </a:xfrm>
          <a:prstGeom prst="rect">
            <a:avLst/>
          </a:prstGeom>
          <a:solidFill>
            <a:schemeClr val="accent5"/>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a:solidFill>
                  <a:srgbClr val="000000"/>
                </a:solidFill>
                <a:latin typeface="+mn-lt"/>
                <a:ea typeface="+mn-ea"/>
                <a:cs typeface="+mn-cs"/>
              </a:rPr>
              <a:t>  </a:t>
            </a:r>
          </a:p>
        </p:txBody>
      </p:sp>
      <p:sp>
        <p:nvSpPr>
          <p:cNvPr id="2" name="Rubrik 1"/>
          <p:cNvSpPr>
            <a:spLocks noGrp="1"/>
          </p:cNvSpPr>
          <p:nvPr>
            <p:ph type="title" hasCustomPrompt="1"/>
          </p:nvPr>
        </p:nvSpPr>
        <p:spPr bwMode="white">
          <a:xfrm>
            <a:off x="911424" y="628016"/>
            <a:ext cx="6816757" cy="1144800"/>
          </a:xfrm>
        </p:spPr>
        <p:txBody>
          <a:bodyPr/>
          <a:lstStyle>
            <a:lvl1pPr>
              <a:defRPr>
                <a:solidFill>
                  <a:schemeClr val="bg1"/>
                </a:solidFill>
              </a:defRPr>
            </a:lvl1pPr>
          </a:lstStyle>
          <a:p>
            <a:r>
              <a:rPr lang="sv-SE"/>
              <a:t>Klicka här för att ändra format</a:t>
            </a:r>
          </a:p>
        </p:txBody>
      </p:sp>
      <p:sp>
        <p:nvSpPr>
          <p:cNvPr id="10" name="Platshållare för text 9"/>
          <p:cNvSpPr>
            <a:spLocks noGrp="1"/>
          </p:cNvSpPr>
          <p:nvPr>
            <p:ph type="body" sz="quarter" idx="14" hasCustomPrompt="1"/>
          </p:nvPr>
        </p:nvSpPr>
        <p:spPr bwMode="white">
          <a:xfrm>
            <a:off x="911424" y="1844675"/>
            <a:ext cx="6816757"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8" name="Platshållare för bild 7"/>
          <p:cNvSpPr>
            <a:spLocks noGrp="1"/>
          </p:cNvSpPr>
          <p:nvPr>
            <p:ph type="pic" sz="quarter" idx="13" hasCustomPrompt="1"/>
          </p:nvPr>
        </p:nvSpPr>
        <p:spPr>
          <a:xfrm>
            <a:off x="7929600" y="4418012"/>
            <a:ext cx="3652800" cy="1980000"/>
          </a:xfrm>
          <a:solidFill>
            <a:schemeClr val="accent1"/>
          </a:solidFill>
        </p:spPr>
        <p:txBody>
          <a:bodyPr anchor="t" anchorCtr="1"/>
          <a:lstStyle>
            <a:lvl1pPr marL="0" indent="0">
              <a:buFontTx/>
              <a:buNone/>
              <a:defRPr>
                <a:solidFill>
                  <a:schemeClr val="bg1"/>
                </a:solidFill>
              </a:defRPr>
            </a:lvl1pPr>
          </a:lstStyle>
          <a:p>
            <a:r>
              <a:rPr lang="sv-SE"/>
              <a:t>Dra bilden till platshållaren eller klicka på ikonen för att lägga till den</a:t>
            </a:r>
          </a:p>
        </p:txBody>
      </p:sp>
      <p:pic>
        <p:nvPicPr>
          <p:cNvPr id="9" name="Bildobjekt 8"/>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10214400" y="467862"/>
            <a:ext cx="1368000" cy="468276"/>
          </a:xfrm>
          <a:prstGeom prst="rect">
            <a:avLst/>
          </a:prstGeom>
        </p:spPr>
      </p:pic>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sp>
        <p:nvSpPr>
          <p:cNvPr id="11" name="textruta 10"/>
          <p:cNvSpPr txBox="1"/>
          <p:nvPr userDrawn="1"/>
        </p:nvSpPr>
        <p:spPr>
          <a:xfrm>
            <a:off x="12288688" y="4483354"/>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268767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2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590463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6"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6" name="Platshållare för text 16"/>
          <p:cNvSpPr txBox="1">
            <a:spLocks/>
          </p:cNvSpPr>
          <p:nvPr userDrawn="1"/>
        </p:nvSpPr>
        <p:spPr>
          <a:xfrm>
            <a:off x="609600" y="457201"/>
            <a:ext cx="7344000" cy="3960813"/>
          </a:xfrm>
          <a:prstGeom prst="rect">
            <a:avLst/>
          </a:prstGeom>
          <a:solidFill>
            <a:schemeClr val="accent3"/>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a:solidFill>
                  <a:srgbClr val="000000"/>
                </a:solidFill>
                <a:latin typeface="+mn-lt"/>
                <a:ea typeface="+mn-ea"/>
                <a:cs typeface="+mn-cs"/>
              </a:rPr>
              <a:t>  </a:t>
            </a:r>
          </a:p>
        </p:txBody>
      </p:sp>
      <p:sp>
        <p:nvSpPr>
          <p:cNvPr id="2" name="Rubrik 1"/>
          <p:cNvSpPr>
            <a:spLocks noGrp="1"/>
          </p:cNvSpPr>
          <p:nvPr>
            <p:ph type="title" hasCustomPrompt="1"/>
          </p:nvPr>
        </p:nvSpPr>
        <p:spPr bwMode="white">
          <a:xfrm>
            <a:off x="911424" y="628016"/>
            <a:ext cx="6816757" cy="1144800"/>
          </a:xfrm>
        </p:spPr>
        <p:txBody>
          <a:bodyPr/>
          <a:lstStyle>
            <a:lvl1pPr>
              <a:defRPr>
                <a:solidFill>
                  <a:schemeClr val="bg1"/>
                </a:solidFill>
              </a:defRPr>
            </a:lvl1pPr>
          </a:lstStyle>
          <a:p>
            <a:r>
              <a:rPr lang="sv-SE"/>
              <a:t>Klicka här för att ändra format</a:t>
            </a:r>
          </a:p>
        </p:txBody>
      </p:sp>
      <p:sp>
        <p:nvSpPr>
          <p:cNvPr id="10" name="Platshållare för text 9"/>
          <p:cNvSpPr>
            <a:spLocks noGrp="1"/>
          </p:cNvSpPr>
          <p:nvPr>
            <p:ph type="body" sz="quarter" idx="14" hasCustomPrompt="1"/>
          </p:nvPr>
        </p:nvSpPr>
        <p:spPr bwMode="white">
          <a:xfrm>
            <a:off x="911424" y="1844675"/>
            <a:ext cx="6816757"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8" name="Platshållare för bild 7"/>
          <p:cNvSpPr>
            <a:spLocks noGrp="1"/>
          </p:cNvSpPr>
          <p:nvPr>
            <p:ph type="pic" sz="quarter" idx="13" hasCustomPrompt="1"/>
          </p:nvPr>
        </p:nvSpPr>
        <p:spPr>
          <a:xfrm>
            <a:off x="7929600" y="4418012"/>
            <a:ext cx="3652800" cy="1980000"/>
          </a:xfrm>
          <a:solidFill>
            <a:schemeClr val="tx2"/>
          </a:solidFill>
        </p:spPr>
        <p:txBody>
          <a:bodyPr anchor="t" anchorCtr="1"/>
          <a:lstStyle>
            <a:lvl1pPr marL="0" indent="0">
              <a:buFontTx/>
              <a:buNone/>
              <a:defRPr>
                <a:solidFill>
                  <a:schemeClr val="bg1"/>
                </a:solidFill>
              </a:defRPr>
            </a:lvl1pPr>
          </a:lstStyle>
          <a:p>
            <a:r>
              <a:rPr lang="sv-SE"/>
              <a:t>Dra bilden till platshållaren eller klicka på ikonen för att lägga till den</a:t>
            </a:r>
          </a:p>
        </p:txBody>
      </p:sp>
      <p:pic>
        <p:nvPicPr>
          <p:cNvPr id="9" name="Bildobjekt 8"/>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10214399" y="467862"/>
            <a:ext cx="1368000" cy="468276"/>
          </a:xfrm>
          <a:prstGeom prst="rect">
            <a:avLst/>
          </a:prstGeom>
        </p:spPr>
      </p:pic>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sp>
        <p:nvSpPr>
          <p:cNvPr id="13" name="textruta 12"/>
          <p:cNvSpPr txBox="1"/>
          <p:nvPr userDrawn="1"/>
        </p:nvSpPr>
        <p:spPr>
          <a:xfrm>
            <a:off x="12288688" y="4483354"/>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3244855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3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5417767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0"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6" name="Platshållare för text 16"/>
          <p:cNvSpPr txBox="1">
            <a:spLocks/>
          </p:cNvSpPr>
          <p:nvPr userDrawn="1"/>
        </p:nvSpPr>
        <p:spPr>
          <a:xfrm>
            <a:off x="609600" y="457201"/>
            <a:ext cx="7344000" cy="3960813"/>
          </a:xfrm>
          <a:prstGeom prst="rect">
            <a:avLst/>
          </a:prstGeom>
          <a:solidFill>
            <a:schemeClr val="accent1"/>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a:solidFill>
                  <a:srgbClr val="000000"/>
                </a:solidFill>
                <a:latin typeface="+mn-lt"/>
                <a:ea typeface="+mn-ea"/>
                <a:cs typeface="+mn-cs"/>
              </a:rPr>
              <a:t>  </a:t>
            </a:r>
          </a:p>
        </p:txBody>
      </p:sp>
      <p:sp>
        <p:nvSpPr>
          <p:cNvPr id="2" name="Rubrik 1"/>
          <p:cNvSpPr>
            <a:spLocks noGrp="1"/>
          </p:cNvSpPr>
          <p:nvPr>
            <p:ph type="title" hasCustomPrompt="1"/>
          </p:nvPr>
        </p:nvSpPr>
        <p:spPr bwMode="white">
          <a:xfrm>
            <a:off x="911424" y="628016"/>
            <a:ext cx="6816757" cy="1144800"/>
          </a:xfrm>
        </p:spPr>
        <p:txBody>
          <a:bodyPr/>
          <a:lstStyle>
            <a:lvl1pPr>
              <a:defRPr>
                <a:solidFill>
                  <a:schemeClr val="bg1"/>
                </a:solidFill>
              </a:defRPr>
            </a:lvl1pPr>
          </a:lstStyle>
          <a:p>
            <a:r>
              <a:rPr lang="sv-SE"/>
              <a:t>Klicka här för att ändra format</a:t>
            </a:r>
          </a:p>
        </p:txBody>
      </p:sp>
      <p:sp>
        <p:nvSpPr>
          <p:cNvPr id="10" name="Platshållare för text 9"/>
          <p:cNvSpPr>
            <a:spLocks noGrp="1"/>
          </p:cNvSpPr>
          <p:nvPr>
            <p:ph type="body" sz="quarter" idx="14" hasCustomPrompt="1"/>
          </p:nvPr>
        </p:nvSpPr>
        <p:spPr bwMode="white">
          <a:xfrm>
            <a:off x="911424" y="1844675"/>
            <a:ext cx="6816757"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8" name="Platshållare för bild 7"/>
          <p:cNvSpPr>
            <a:spLocks noGrp="1"/>
          </p:cNvSpPr>
          <p:nvPr>
            <p:ph type="pic" sz="quarter" idx="13" hasCustomPrompt="1"/>
          </p:nvPr>
        </p:nvSpPr>
        <p:spPr>
          <a:xfrm>
            <a:off x="7929600" y="4418012"/>
            <a:ext cx="3652800" cy="1980000"/>
          </a:xfrm>
          <a:solidFill>
            <a:schemeClr val="accent5"/>
          </a:solidFill>
        </p:spPr>
        <p:txBody>
          <a:bodyPr anchor="t" anchorCtr="1"/>
          <a:lstStyle>
            <a:lvl1pPr marL="0" indent="0">
              <a:buFontTx/>
              <a:buNone/>
              <a:defRPr>
                <a:solidFill>
                  <a:schemeClr val="bg1"/>
                </a:solidFill>
              </a:defRPr>
            </a:lvl1pPr>
          </a:lstStyle>
          <a:p>
            <a:r>
              <a:rPr lang="sv-SE"/>
              <a:t>Dra bilden till platshållaren eller klicka på ikonen för att lägga till den</a:t>
            </a:r>
          </a:p>
        </p:txBody>
      </p:sp>
      <p:pic>
        <p:nvPicPr>
          <p:cNvPr id="9" name="Bildobjekt 8"/>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10214399" y="467862"/>
            <a:ext cx="1368000" cy="468276"/>
          </a:xfrm>
          <a:prstGeom prst="rect">
            <a:avLst/>
          </a:prstGeom>
        </p:spPr>
      </p:pic>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sp>
        <p:nvSpPr>
          <p:cNvPr id="13" name="textruta 12"/>
          <p:cNvSpPr txBox="1"/>
          <p:nvPr userDrawn="1"/>
        </p:nvSpPr>
        <p:spPr>
          <a:xfrm>
            <a:off x="12288688" y="4483354"/>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2290562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4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1761706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4"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6" name="Platshållare för text 16"/>
          <p:cNvSpPr txBox="1">
            <a:spLocks/>
          </p:cNvSpPr>
          <p:nvPr userDrawn="1"/>
        </p:nvSpPr>
        <p:spPr>
          <a:xfrm>
            <a:off x="609600" y="457201"/>
            <a:ext cx="7344000" cy="3960813"/>
          </a:xfrm>
          <a:prstGeom prst="rect">
            <a:avLst/>
          </a:prstGeom>
          <a:solidFill>
            <a:schemeClr val="tx2"/>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a:solidFill>
                  <a:srgbClr val="000000"/>
                </a:solidFill>
                <a:latin typeface="+mn-lt"/>
                <a:ea typeface="+mn-ea"/>
                <a:cs typeface="+mn-cs"/>
              </a:rPr>
              <a:t>  </a:t>
            </a:r>
          </a:p>
        </p:txBody>
      </p:sp>
      <p:sp>
        <p:nvSpPr>
          <p:cNvPr id="2" name="Rubrik 1"/>
          <p:cNvSpPr>
            <a:spLocks noGrp="1"/>
          </p:cNvSpPr>
          <p:nvPr>
            <p:ph type="title" hasCustomPrompt="1"/>
          </p:nvPr>
        </p:nvSpPr>
        <p:spPr bwMode="white">
          <a:xfrm>
            <a:off x="911424" y="628016"/>
            <a:ext cx="6816757" cy="1144800"/>
          </a:xfrm>
        </p:spPr>
        <p:txBody>
          <a:bodyPr/>
          <a:lstStyle>
            <a:lvl1pPr>
              <a:defRPr>
                <a:solidFill>
                  <a:schemeClr val="bg1"/>
                </a:solidFill>
              </a:defRPr>
            </a:lvl1pPr>
          </a:lstStyle>
          <a:p>
            <a:r>
              <a:rPr lang="sv-SE"/>
              <a:t>Klicka här för att ändra format</a:t>
            </a:r>
          </a:p>
        </p:txBody>
      </p:sp>
      <p:sp>
        <p:nvSpPr>
          <p:cNvPr id="10" name="Platshållare för text 9"/>
          <p:cNvSpPr>
            <a:spLocks noGrp="1"/>
          </p:cNvSpPr>
          <p:nvPr>
            <p:ph type="body" sz="quarter" idx="14" hasCustomPrompt="1"/>
          </p:nvPr>
        </p:nvSpPr>
        <p:spPr bwMode="white">
          <a:xfrm>
            <a:off x="911424" y="1844675"/>
            <a:ext cx="6816757"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8" name="Platshållare för bild 7"/>
          <p:cNvSpPr>
            <a:spLocks noGrp="1"/>
          </p:cNvSpPr>
          <p:nvPr>
            <p:ph type="pic" sz="quarter" idx="13" hasCustomPrompt="1"/>
          </p:nvPr>
        </p:nvSpPr>
        <p:spPr>
          <a:xfrm>
            <a:off x="7929600" y="4418012"/>
            <a:ext cx="3652800" cy="1980000"/>
          </a:xfrm>
          <a:solidFill>
            <a:schemeClr val="accent3"/>
          </a:solidFill>
        </p:spPr>
        <p:txBody>
          <a:bodyPr anchor="t" anchorCtr="1"/>
          <a:lstStyle>
            <a:lvl1pPr marL="0" indent="0">
              <a:buFontTx/>
              <a:buNone/>
              <a:defRPr>
                <a:solidFill>
                  <a:schemeClr val="bg1"/>
                </a:solidFill>
              </a:defRPr>
            </a:lvl1pPr>
          </a:lstStyle>
          <a:p>
            <a:r>
              <a:rPr lang="sv-SE"/>
              <a:t>Dra bilden till platshållaren eller klicka på ikonen för att lägga till den</a:t>
            </a:r>
          </a:p>
        </p:txBody>
      </p:sp>
      <p:pic>
        <p:nvPicPr>
          <p:cNvPr id="9" name="Bildobjekt 8"/>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10214399" y="467862"/>
            <a:ext cx="1368000" cy="468276"/>
          </a:xfrm>
          <a:prstGeom prst="rect">
            <a:avLst/>
          </a:prstGeom>
        </p:spPr>
      </p:pic>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sp>
        <p:nvSpPr>
          <p:cNvPr id="13" name="textruta 12"/>
          <p:cNvSpPr txBox="1"/>
          <p:nvPr userDrawn="1"/>
        </p:nvSpPr>
        <p:spPr>
          <a:xfrm>
            <a:off x="12288688" y="4483354"/>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4197635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vänster bred och text höger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8681188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18"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a:xfrm>
            <a:off x="609600" y="457200"/>
            <a:ext cx="10972800" cy="831600"/>
          </a:xfrm>
        </p:spPr>
        <p:txBody>
          <a:bodyPr/>
          <a:lstStyle/>
          <a:p>
            <a:r>
              <a:rPr lang="sv-SE"/>
              <a:t>Klicka här för att ändra format</a:t>
            </a:r>
          </a:p>
        </p:txBody>
      </p:sp>
      <p:sp>
        <p:nvSpPr>
          <p:cNvPr id="9" name="Platshållare för bild 8"/>
          <p:cNvSpPr>
            <a:spLocks noGrp="1"/>
          </p:cNvSpPr>
          <p:nvPr>
            <p:ph type="pic" sz="quarter" idx="13" hasCustomPrompt="1"/>
          </p:nvPr>
        </p:nvSpPr>
        <p:spPr>
          <a:xfrm>
            <a:off x="609600" y="1439999"/>
            <a:ext cx="7680000" cy="4294051"/>
          </a:xfrm>
        </p:spPr>
        <p:txBody>
          <a:bodyPr/>
          <a:lstStyle>
            <a:lvl1pPr marL="0" indent="0">
              <a:buFontTx/>
              <a:buNone/>
              <a:defRPr/>
            </a:lvl1pPr>
          </a:lstStyle>
          <a:p>
            <a:r>
              <a:rPr lang="sv-SE"/>
              <a:t>Dra bilden till platshållaren eller klicka på ikonen för att lägga till den</a:t>
            </a:r>
          </a:p>
        </p:txBody>
      </p:sp>
      <p:sp>
        <p:nvSpPr>
          <p:cNvPr id="5" name="Platshållare för text 4"/>
          <p:cNvSpPr>
            <a:spLocks noGrp="1"/>
          </p:cNvSpPr>
          <p:nvPr>
            <p:ph type="body" sz="quarter" idx="18" hasCustomPrompt="1"/>
          </p:nvPr>
        </p:nvSpPr>
        <p:spPr>
          <a:xfrm>
            <a:off x="8496000" y="1440000"/>
            <a:ext cx="3086400" cy="4294800"/>
          </a:xfrm>
        </p:spPr>
        <p:txBody>
          <a:bodyPr/>
          <a:lstStyle>
            <a:lvl1pPr>
              <a:defRPr sz="1800"/>
            </a:lvl1pPr>
            <a:lvl2pPr>
              <a:defRPr sz="1800"/>
            </a:lvl2pPr>
            <a:lvl3pPr>
              <a:defRPr sz="1800"/>
            </a:lvl3pPr>
            <a:lvl4pPr>
              <a:defRPr sz="1800"/>
            </a:lvl4pPr>
            <a:lvl5pPr>
              <a:defRPr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0" name="Platshållare för text 4"/>
          <p:cNvSpPr>
            <a:spLocks noGrp="1"/>
          </p:cNvSpPr>
          <p:nvPr>
            <p:ph type="body" sz="quarter" idx="17" hasCustomPrompt="1"/>
          </p:nvPr>
        </p:nvSpPr>
        <p:spPr>
          <a:xfrm>
            <a:off x="609600" y="5733256"/>
            <a:ext cx="7680000" cy="180000"/>
          </a:xfrm>
        </p:spPr>
        <p:txBody>
          <a:bodyPr/>
          <a:lstStyle>
            <a:lvl1pPr marL="0" indent="0">
              <a:buNone/>
              <a:defRPr sz="1000" baseline="0"/>
            </a:lvl1pPr>
          </a:lstStyle>
          <a:p>
            <a:pPr lvl="0"/>
            <a:r>
              <a:rPr lang="sv-SE"/>
              <a:t>Skriv </a:t>
            </a:r>
            <a:r>
              <a:rPr lang="sv-SE" err="1"/>
              <a:t>ev</a:t>
            </a:r>
            <a:r>
              <a:rPr lang="sv-SE"/>
              <a:t> källa</a:t>
            </a:r>
          </a:p>
        </p:txBody>
      </p:sp>
      <p:sp>
        <p:nvSpPr>
          <p:cNvPr id="11" name="Platshållare för datum 10"/>
          <p:cNvSpPr>
            <a:spLocks noGrp="1"/>
          </p:cNvSpPr>
          <p:nvPr>
            <p:ph type="dt" sz="half" idx="14"/>
          </p:nvPr>
        </p:nvSpPr>
        <p:spPr/>
        <p:txBody>
          <a:bodyPr/>
          <a:lstStyle/>
          <a:p>
            <a:r>
              <a:rPr lang="sv-SE"/>
              <a:t>20XX-XX-XX</a:t>
            </a:r>
          </a:p>
        </p:txBody>
      </p:sp>
      <p:sp>
        <p:nvSpPr>
          <p:cNvPr id="12" name="Platshållare för sidfot 11"/>
          <p:cNvSpPr>
            <a:spLocks noGrp="1"/>
          </p:cNvSpPr>
          <p:nvPr>
            <p:ph type="ftr" sz="quarter" idx="15"/>
          </p:nvPr>
        </p:nvSpPr>
        <p:spPr/>
        <p:txBody>
          <a:bodyPr/>
          <a:lstStyle/>
          <a:p>
            <a:r>
              <a:rPr lang="sv-SE"/>
              <a:t>Skriv eventuell sidfot här</a:t>
            </a:r>
          </a:p>
        </p:txBody>
      </p:sp>
      <p:sp>
        <p:nvSpPr>
          <p:cNvPr id="13" name="Platshållare för bildnummer 12"/>
          <p:cNvSpPr>
            <a:spLocks noGrp="1"/>
          </p:cNvSpPr>
          <p:nvPr>
            <p:ph type="sldNum" sz="quarter" idx="16"/>
          </p:nvPr>
        </p:nvSpPr>
        <p:spPr/>
        <p:txBody>
          <a:bodyPr/>
          <a:lstStyle/>
          <a:p>
            <a:fld id="{A1FA3D87-4B78-4D5D-8368-DA3305501A4C}" type="slidenum">
              <a:rPr lang="sv-SE" smtClean="0"/>
              <a:pPr/>
              <a:t>‹#›</a:t>
            </a:fld>
            <a:endParaRPr lang="sv-SE"/>
          </a:p>
        </p:txBody>
      </p:sp>
      <p:sp>
        <p:nvSpPr>
          <p:cNvPr id="15" name="textruta 14"/>
          <p:cNvSpPr txBox="1"/>
          <p:nvPr userDrawn="1"/>
        </p:nvSpPr>
        <p:spPr>
          <a:xfrm>
            <a:off x="12288688" y="2348880"/>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111445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26" Type="http://schemas.openxmlformats.org/officeDocument/2006/relationships/image" Target="../media/image4.png"/><Relationship Id="rId3" Type="http://schemas.openxmlformats.org/officeDocument/2006/relationships/slideLayout" Target="../slideLayouts/slideLayout3.xml"/><Relationship Id="rId21" Type="http://schemas.openxmlformats.org/officeDocument/2006/relationships/tags" Target="../tags/tag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vmlDrawing" Target="../drawings/vmlDrawing1.v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oleObject" Target="../embeddings/oleObject1.bin"/><Relationship Id="rId27" Type="http://schemas.microsoft.com/office/2007/relationships/hdphoto" Target="../media/hdphoto1.wdp"/></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16.vml"/><Relationship Id="rId7"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8.xml"/><Relationship Id="rId6" Type="http://schemas.openxmlformats.org/officeDocument/2006/relationships/oleObject" Target="../embeddings/oleObject16.bin"/><Relationship Id="rId5" Type="http://schemas.openxmlformats.org/officeDocument/2006/relationships/tags" Target="../tags/tag33.xml"/><Relationship Id="rId4" Type="http://schemas.openxmlformats.org/officeDocument/2006/relationships/tags" Target="../tags/tag32.xml"/></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37.xml"/><Relationship Id="rId3" Type="http://schemas.openxmlformats.org/officeDocument/2006/relationships/slideLayout" Target="../slideLayouts/slideLayout21.xml"/><Relationship Id="rId7" Type="http://schemas.openxmlformats.org/officeDocument/2006/relationships/tags" Target="../tags/tag36.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vmlDrawing" Target="../drawings/vmlDrawing18.vml"/><Relationship Id="rId5" Type="http://schemas.openxmlformats.org/officeDocument/2006/relationships/theme" Target="../theme/theme3.xml"/><Relationship Id="rId10" Type="http://schemas.openxmlformats.org/officeDocument/2006/relationships/image" Target="../media/image1.emf"/><Relationship Id="rId4" Type="http://schemas.openxmlformats.org/officeDocument/2006/relationships/slideLayout" Target="../slideLayouts/slideLayout22.xml"/><Relationship Id="rId9" Type="http://schemas.openxmlformats.org/officeDocument/2006/relationships/oleObject" Target="../embeddings/oleObject18.bin"/></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45.xml"/><Relationship Id="rId3" Type="http://schemas.openxmlformats.org/officeDocument/2006/relationships/slideLayout" Target="../slideLayouts/slideLayout25.xml"/><Relationship Id="rId7" Type="http://schemas.openxmlformats.org/officeDocument/2006/relationships/tags" Target="../tags/tag4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vmlDrawing" Target="../drawings/vmlDrawing22.vml"/><Relationship Id="rId5" Type="http://schemas.openxmlformats.org/officeDocument/2006/relationships/theme" Target="../theme/theme4.xml"/><Relationship Id="rId10" Type="http://schemas.openxmlformats.org/officeDocument/2006/relationships/image" Target="../media/image1.emf"/><Relationship Id="rId4" Type="http://schemas.openxmlformats.org/officeDocument/2006/relationships/slideLayout" Target="../slideLayouts/slideLayout26.xml"/><Relationship Id="rId9" Type="http://schemas.openxmlformats.org/officeDocument/2006/relationships/oleObject" Target="../embeddings/oleObject22.bin"/></Relationships>
</file>

<file path=ppt/slideMasters/_rels/slideMaster5.xml.rels><?xml version="1.0" encoding="UTF-8" standalone="yes"?>
<Relationships xmlns="http://schemas.openxmlformats.org/package/2006/relationships"><Relationship Id="rId8" Type="http://schemas.openxmlformats.org/officeDocument/2006/relationships/tags" Target="../tags/tag53.xml"/><Relationship Id="rId13" Type="http://schemas.openxmlformats.org/officeDocument/2006/relationships/image" Target="../media/image4.png"/><Relationship Id="rId3" Type="http://schemas.openxmlformats.org/officeDocument/2006/relationships/slideLayout" Target="../slideLayouts/slideLayout29.xml"/><Relationship Id="rId7" Type="http://schemas.openxmlformats.org/officeDocument/2006/relationships/tags" Target="../tags/tag52.xml"/><Relationship Id="rId12" Type="http://schemas.openxmlformats.org/officeDocument/2006/relationships/image" Target="../media/image3.jpe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vmlDrawing" Target="../drawings/vmlDrawing26.vml"/><Relationship Id="rId11" Type="http://schemas.openxmlformats.org/officeDocument/2006/relationships/image" Target="../media/image2.emf"/><Relationship Id="rId5" Type="http://schemas.openxmlformats.org/officeDocument/2006/relationships/theme" Target="../theme/theme5.xml"/><Relationship Id="rId10" Type="http://schemas.openxmlformats.org/officeDocument/2006/relationships/image" Target="../media/image1.emf"/><Relationship Id="rId4" Type="http://schemas.openxmlformats.org/officeDocument/2006/relationships/slideLayout" Target="../slideLayouts/slideLayout30.xml"/><Relationship Id="rId9" Type="http://schemas.openxmlformats.org/officeDocument/2006/relationships/oleObject" Target="../embeddings/oleObject26.bin"/><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20"/>
            </p:custDataLst>
            <p:extLst>
              <p:ext uri="{D42A27DB-BD31-4B8C-83A1-F6EECF244321}">
                <p14:modId xmlns:p14="http://schemas.microsoft.com/office/powerpoint/2010/main" val="33770519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6" name="think-cell Slide" r:id="rId22" imgW="526" imgH="526" progId="TCLayout.ActiveDocument.1">
                  <p:embed/>
                </p:oleObj>
              </mc:Choice>
              <mc:Fallback>
                <p:oleObj name="think-cell Slide" r:id="rId22" imgW="526" imgH="526" progId="TCLayout.ActiveDocument.1">
                  <p:embed/>
                  <p:pic>
                    <p:nvPicPr>
                      <p:cNvPr id="9" name="Object 8" hidden="1"/>
                      <p:cNvPicPr/>
                      <p:nvPr/>
                    </p:nvPicPr>
                    <p:blipFill>
                      <a:blip r:embed="rId23"/>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21"/>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10972800"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sp>
        <p:nvSpPr>
          <p:cNvPr id="70" name="TextBox 69">
            <a:extLst>
              <a:ext uri="{FF2B5EF4-FFF2-40B4-BE49-F238E27FC236}">
                <a16:creationId xmlns:a16="http://schemas.microsoft.com/office/drawing/2014/main" id="{C4DA01AC-30FC-4403-A622-D04A749E4F74}"/>
              </a:ext>
            </a:extLst>
          </p:cNvPr>
          <p:cNvSpPr txBox="1"/>
          <p:nvPr userDrawn="1"/>
        </p:nvSpPr>
        <p:spPr>
          <a:xfrm>
            <a:off x="0" y="0"/>
            <a:ext cx="0" cy="369332"/>
          </a:xfrm>
          <a:prstGeom prst="rect">
            <a:avLst/>
          </a:prstGeom>
          <a:noFill/>
        </p:spPr>
        <p:txBody>
          <a:bodyPr vert="horz" rtlCol="0">
            <a:spAutoFit/>
          </a:bodyPr>
          <a:lstStyle/>
          <a:p>
            <a:endParaRPr lang="sv-SE"/>
          </a:p>
        </p:txBody>
      </p:sp>
      <p:pic>
        <p:nvPicPr>
          <p:cNvPr id="13" name="Bildobjekt 12">
            <a:extLst>
              <a:ext uri="{FF2B5EF4-FFF2-40B4-BE49-F238E27FC236}">
                <a16:creationId xmlns:a16="http://schemas.microsoft.com/office/drawing/2014/main" id="{7C07CD40-35F1-44B2-B431-37B2AD99AAD6}"/>
              </a:ext>
            </a:extLst>
          </p:cNvPr>
          <p:cNvPicPr>
            <a:picLocks noChangeAspect="1"/>
          </p:cNvPicPr>
          <p:nvPr userDrawn="1"/>
        </p:nvPicPr>
        <p:blipFill>
          <a:blip r:embed="rId24" cstate="email">
            <a:extLst>
              <a:ext uri="{28A0092B-C50C-407E-A947-70E740481C1C}">
                <a14:useLocalDpi xmlns:a14="http://schemas.microsoft.com/office/drawing/2010/main"/>
              </a:ext>
            </a:extLst>
          </a:blip>
          <a:stretch>
            <a:fillRect/>
          </a:stretch>
        </p:blipFill>
        <p:spPr>
          <a:xfrm>
            <a:off x="623392" y="6125548"/>
            <a:ext cx="1367161" cy="468000"/>
          </a:xfrm>
          <a:prstGeom prst="rect">
            <a:avLst/>
          </a:prstGeom>
        </p:spPr>
      </p:pic>
      <p:pic>
        <p:nvPicPr>
          <p:cNvPr id="14" name="Picture 10">
            <a:extLst>
              <a:ext uri="{FF2B5EF4-FFF2-40B4-BE49-F238E27FC236}">
                <a16:creationId xmlns:a16="http://schemas.microsoft.com/office/drawing/2014/main" id="{3BD3465D-36E2-4A0E-A028-A7623B5B4EBC}"/>
              </a:ext>
            </a:extLst>
          </p:cNvPr>
          <p:cNvPicPr>
            <a:picLocks noChangeAspect="1"/>
          </p:cNvPicPr>
          <p:nvPr userDrawn="1"/>
        </p:nvPicPr>
        <p:blipFill>
          <a:blip r:embed="rId25" cstate="email">
            <a:extLst>
              <a:ext uri="{28A0092B-C50C-407E-A947-70E740481C1C}">
                <a14:useLocalDpi xmlns:a14="http://schemas.microsoft.com/office/drawing/2010/main"/>
              </a:ext>
            </a:extLst>
          </a:blip>
          <a:stretch>
            <a:fillRect/>
          </a:stretch>
        </p:blipFill>
        <p:spPr>
          <a:xfrm>
            <a:off x="3748202" y="6071930"/>
            <a:ext cx="655680" cy="648501"/>
          </a:xfrm>
          <a:prstGeom prst="rect">
            <a:avLst/>
          </a:prstGeom>
        </p:spPr>
      </p:pic>
      <p:pic>
        <p:nvPicPr>
          <p:cNvPr id="15" name="Picture 6">
            <a:extLst>
              <a:ext uri="{FF2B5EF4-FFF2-40B4-BE49-F238E27FC236}">
                <a16:creationId xmlns:a16="http://schemas.microsoft.com/office/drawing/2014/main" id="{BA8284A3-70C4-4F4F-86C0-EE91D5520321}"/>
              </a:ext>
            </a:extLst>
          </p:cNvPr>
          <p:cNvPicPr>
            <a:picLocks noChangeAspect="1"/>
          </p:cNvPicPr>
          <p:nvPr userDrawn="1"/>
        </p:nvPicPr>
        <p:blipFill>
          <a:blip r:embed="rId26">
            <a:clrChange>
              <a:clrFrom>
                <a:srgbClr val="000000"/>
              </a:clrFrom>
              <a:clrTo>
                <a:srgbClr val="000000">
                  <a:alpha val="0"/>
                </a:srgbClr>
              </a:clrTo>
            </a:clrChange>
            <a:extLst>
              <a:ext uri="{BEBA8EAE-BF5A-486C-A8C5-ECC9F3942E4B}">
                <a14:imgProps xmlns:a14="http://schemas.microsoft.com/office/drawing/2010/main">
                  <a14:imgLayer r:embed="rId27">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164223" y="6125548"/>
            <a:ext cx="1367161" cy="359283"/>
          </a:xfrm>
          <a:prstGeom prst="rect">
            <a:avLst/>
          </a:prstGeom>
        </p:spPr>
      </p:pic>
    </p:spTree>
    <p:extLst>
      <p:ext uri="{BB962C8B-B14F-4D97-AF65-F5344CB8AC3E}">
        <p14:creationId xmlns:p14="http://schemas.microsoft.com/office/powerpoint/2010/main" val="3388487928"/>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6" r:id="rId3"/>
    <p:sldLayoutId id="2147483669" r:id="rId4"/>
    <p:sldLayoutId id="2147483657" r:id="rId5"/>
    <p:sldLayoutId id="2147483658" r:id="rId6"/>
    <p:sldLayoutId id="2147483659" r:id="rId7"/>
    <p:sldLayoutId id="2147483660" r:id="rId8"/>
    <p:sldLayoutId id="2147483668" r:id="rId9"/>
    <p:sldLayoutId id="2147483654" r:id="rId10"/>
    <p:sldLayoutId id="2147483655" r:id="rId11"/>
    <p:sldLayoutId id="2147483651" r:id="rId12"/>
    <p:sldLayoutId id="2147483661" r:id="rId13"/>
    <p:sldLayoutId id="2147483662" r:id="rId14"/>
    <p:sldLayoutId id="2147483663" r:id="rId15"/>
    <p:sldLayoutId id="2147483714" r:id="rId16"/>
    <p:sldLayoutId id="2147483715" r:id="rId17"/>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4"/>
            </p:custDataLst>
            <p:extLst>
              <p:ext uri="{D42A27DB-BD31-4B8C-83A1-F6EECF244321}">
                <p14:modId xmlns:p14="http://schemas.microsoft.com/office/powerpoint/2010/main" val="20145021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386" name="think-cell Slide" r:id="rId6" imgW="526" imgH="526" progId="TCLayout.ActiveDocument.1">
                  <p:embed/>
                </p:oleObj>
              </mc:Choice>
              <mc:Fallback>
                <p:oleObj name="think-cell Slide" r:id="rId6" imgW="526" imgH="526" progId="TCLayout.ActiveDocument.1">
                  <p:embed/>
                  <p:pic>
                    <p:nvPicPr>
                      <p:cNvPr id="9" name="Object 8"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5"/>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9710869"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spTree>
    <p:extLst>
      <p:ext uri="{BB962C8B-B14F-4D97-AF65-F5344CB8AC3E}">
        <p14:creationId xmlns:p14="http://schemas.microsoft.com/office/powerpoint/2010/main" val="3891769626"/>
      </p:ext>
    </p:extLst>
  </p:cSld>
  <p:clrMap bg1="lt1" tx1="dk1" bg2="lt2" tx2="dk2" accent1="accent1" accent2="accent2" accent3="accent3" accent4="accent4" accent5="accent5" accent6="accent6" hlink="hlink" folHlink="folHlink"/>
  <p:sldLayoutIdLst>
    <p:sldLayoutId id="2147483696" r:id="rId1"/>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7"/>
            </p:custDataLst>
            <p:extLst>
              <p:ext uri="{D42A27DB-BD31-4B8C-83A1-F6EECF244321}">
                <p14:modId xmlns:p14="http://schemas.microsoft.com/office/powerpoint/2010/main" val="38458041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34" name="think-cell Slide" r:id="rId9" imgW="526" imgH="526" progId="TCLayout.ActiveDocument.1">
                  <p:embed/>
                </p:oleObj>
              </mc:Choice>
              <mc:Fallback>
                <p:oleObj name="think-cell Slide" r:id="rId9" imgW="526" imgH="526" progId="TCLayout.ActiveDocument.1">
                  <p:embed/>
                  <p:pic>
                    <p:nvPicPr>
                      <p:cNvPr id="9" name="Object 8" hidden="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8"/>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9710869"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spTree>
    <p:extLst>
      <p:ext uri="{BB962C8B-B14F-4D97-AF65-F5344CB8AC3E}">
        <p14:creationId xmlns:p14="http://schemas.microsoft.com/office/powerpoint/2010/main" val="262458377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2" r:id="rId4"/>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7"/>
            </p:custDataLst>
            <p:extLst>
              <p:ext uri="{D42A27DB-BD31-4B8C-83A1-F6EECF244321}">
                <p14:modId xmlns:p14="http://schemas.microsoft.com/office/powerpoint/2010/main" val="224114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530" name="think-cell Slide" r:id="rId9" imgW="526" imgH="526" progId="TCLayout.ActiveDocument.1">
                  <p:embed/>
                </p:oleObj>
              </mc:Choice>
              <mc:Fallback>
                <p:oleObj name="think-cell Slide" r:id="rId9" imgW="526" imgH="526" progId="TCLayout.ActiveDocument.1">
                  <p:embed/>
                  <p:pic>
                    <p:nvPicPr>
                      <p:cNvPr id="9" name="Object 8" hidden="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8"/>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9710869"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spTree>
    <p:extLst>
      <p:ext uri="{BB962C8B-B14F-4D97-AF65-F5344CB8AC3E}">
        <p14:creationId xmlns:p14="http://schemas.microsoft.com/office/powerpoint/2010/main" val="1834189751"/>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8" r:id="rId4"/>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7"/>
            </p:custDataLst>
            <p:extLst>
              <p:ext uri="{D42A27DB-BD31-4B8C-83A1-F6EECF244321}">
                <p14:modId xmlns:p14="http://schemas.microsoft.com/office/powerpoint/2010/main" val="5644115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6626" name="think-cell Slide" r:id="rId9" imgW="526" imgH="526" progId="TCLayout.ActiveDocument.1">
                  <p:embed/>
                </p:oleObj>
              </mc:Choice>
              <mc:Fallback>
                <p:oleObj name="think-cell Slide" r:id="rId9" imgW="526" imgH="526" progId="TCLayout.ActiveDocument.1">
                  <p:embed/>
                  <p:pic>
                    <p:nvPicPr>
                      <p:cNvPr id="9" name="Object 8" hidden="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8"/>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9710869"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pic>
        <p:nvPicPr>
          <p:cNvPr id="13" name="Bildobjekt 12">
            <a:extLst>
              <a:ext uri="{FF2B5EF4-FFF2-40B4-BE49-F238E27FC236}">
                <a16:creationId xmlns:a16="http://schemas.microsoft.com/office/drawing/2014/main" id="{26D2A9E1-955D-4FE8-BC71-54678017E8F7}"/>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23392" y="6125548"/>
            <a:ext cx="1367161" cy="468000"/>
          </a:xfrm>
          <a:prstGeom prst="rect">
            <a:avLst/>
          </a:prstGeom>
        </p:spPr>
      </p:pic>
      <p:pic>
        <p:nvPicPr>
          <p:cNvPr id="14" name="Picture 10">
            <a:extLst>
              <a:ext uri="{FF2B5EF4-FFF2-40B4-BE49-F238E27FC236}">
                <a16:creationId xmlns:a16="http://schemas.microsoft.com/office/drawing/2014/main" id="{BE745743-64DF-4E27-8132-185AC6369E42}"/>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3748202" y="6071930"/>
            <a:ext cx="655680" cy="648501"/>
          </a:xfrm>
          <a:prstGeom prst="rect">
            <a:avLst/>
          </a:prstGeom>
        </p:spPr>
      </p:pic>
      <p:pic>
        <p:nvPicPr>
          <p:cNvPr id="15" name="Picture 6">
            <a:extLst>
              <a:ext uri="{FF2B5EF4-FFF2-40B4-BE49-F238E27FC236}">
                <a16:creationId xmlns:a16="http://schemas.microsoft.com/office/drawing/2014/main" id="{8735BECD-1F91-4AE1-B9BB-E783505FDC1E}"/>
              </a:ext>
            </a:extLst>
          </p:cNvPr>
          <p:cNvPicPr>
            <a:picLocks noChangeAspect="1"/>
          </p:cNvPicPr>
          <p:nvPr userDrawn="1"/>
        </p:nvPicPr>
        <p:blipFill>
          <a:blip r:embed="rId13">
            <a:clrChange>
              <a:clrFrom>
                <a:srgbClr val="000000"/>
              </a:clrFrom>
              <a:clrTo>
                <a:srgbClr val="000000">
                  <a:alpha val="0"/>
                </a:srgbClr>
              </a:clrTo>
            </a:clrChange>
            <a:extLst>
              <a:ext uri="{BEBA8EAE-BF5A-486C-A8C5-ECC9F3942E4B}">
                <a14:imgProps xmlns:a14="http://schemas.microsoft.com/office/drawing/2010/main">
                  <a14:imgLayer r:embed="rId1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164223" y="6125548"/>
            <a:ext cx="1367161" cy="359283"/>
          </a:xfrm>
          <a:prstGeom prst="rect">
            <a:avLst/>
          </a:prstGeom>
        </p:spPr>
      </p:pic>
    </p:spTree>
    <p:extLst>
      <p:ext uri="{BB962C8B-B14F-4D97-AF65-F5344CB8AC3E}">
        <p14:creationId xmlns:p14="http://schemas.microsoft.com/office/powerpoint/2010/main" val="3903109693"/>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slideLayout" Target="../slideLayouts/slideLayout4.xml"/><Relationship Id="rId7" Type="http://schemas.openxmlformats.org/officeDocument/2006/relationships/image" Target="../media/image12.jpeg"/><Relationship Id="rId2" Type="http://schemas.openxmlformats.org/officeDocument/2006/relationships/tags" Target="../tags/tag62.xml"/><Relationship Id="rId1" Type="http://schemas.openxmlformats.org/officeDocument/2006/relationships/vmlDrawing" Target="../drawings/vmlDrawing31.vml"/><Relationship Id="rId6" Type="http://schemas.openxmlformats.org/officeDocument/2006/relationships/image" Target="../media/image1.emf"/><Relationship Id="rId5" Type="http://schemas.openxmlformats.org/officeDocument/2006/relationships/oleObject" Target="../embeddings/oleObject31.bin"/><Relationship Id="rId10" Type="http://schemas.microsoft.com/office/2007/relationships/hdphoto" Target="../media/hdphoto1.wdp"/><Relationship Id="rId4" Type="http://schemas.openxmlformats.org/officeDocument/2006/relationships/notesSlide" Target="../notesSlides/notesSlide1.xml"/><Relationship Id="rId9"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tags" Target="../tags/tag74.xml"/><Relationship Id="rId7" Type="http://schemas.openxmlformats.org/officeDocument/2006/relationships/image" Target="../media/image25.png"/><Relationship Id="rId2" Type="http://schemas.openxmlformats.org/officeDocument/2006/relationships/tags" Target="../tags/tag73.xml"/><Relationship Id="rId1" Type="http://schemas.openxmlformats.org/officeDocument/2006/relationships/vmlDrawing" Target="../drawings/vmlDrawing37.vml"/><Relationship Id="rId6" Type="http://schemas.openxmlformats.org/officeDocument/2006/relationships/image" Target="../media/image1.emf"/><Relationship Id="rId5" Type="http://schemas.openxmlformats.org/officeDocument/2006/relationships/oleObject" Target="../embeddings/oleObject37.bin"/><Relationship Id="rId4"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8" Type="http://schemas.openxmlformats.org/officeDocument/2006/relationships/tags" Target="../tags/tag81.xml"/><Relationship Id="rId3" Type="http://schemas.openxmlformats.org/officeDocument/2006/relationships/tags" Target="../tags/tag76.xml"/><Relationship Id="rId7" Type="http://schemas.openxmlformats.org/officeDocument/2006/relationships/tags" Target="../tags/tag80.xml"/><Relationship Id="rId2" Type="http://schemas.openxmlformats.org/officeDocument/2006/relationships/tags" Target="../tags/tag75.xml"/><Relationship Id="rId1" Type="http://schemas.openxmlformats.org/officeDocument/2006/relationships/vmlDrawing" Target="../drawings/vmlDrawing38.vml"/><Relationship Id="rId6" Type="http://schemas.openxmlformats.org/officeDocument/2006/relationships/tags" Target="../tags/tag79.xml"/><Relationship Id="rId11" Type="http://schemas.openxmlformats.org/officeDocument/2006/relationships/image" Target="../media/image1.emf"/><Relationship Id="rId5" Type="http://schemas.openxmlformats.org/officeDocument/2006/relationships/tags" Target="../tags/tag78.xml"/><Relationship Id="rId10" Type="http://schemas.openxmlformats.org/officeDocument/2006/relationships/oleObject" Target="../embeddings/oleObject38.bin"/><Relationship Id="rId4" Type="http://schemas.openxmlformats.org/officeDocument/2006/relationships/tags" Target="../tags/tag77.xml"/><Relationship Id="rId9"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tags" Target="../tags/tag83.xml"/><Relationship Id="rId7" Type="http://schemas.openxmlformats.org/officeDocument/2006/relationships/hyperlink" Target="https://smartstad.stockholm/odis/" TargetMode="External"/><Relationship Id="rId2" Type="http://schemas.openxmlformats.org/officeDocument/2006/relationships/tags" Target="../tags/tag82.xml"/><Relationship Id="rId1" Type="http://schemas.openxmlformats.org/officeDocument/2006/relationships/vmlDrawing" Target="../drawings/vmlDrawing39.vml"/><Relationship Id="rId6" Type="http://schemas.openxmlformats.org/officeDocument/2006/relationships/image" Target="../media/image1.emf"/><Relationship Id="rId5" Type="http://schemas.openxmlformats.org/officeDocument/2006/relationships/oleObject" Target="../embeddings/oleObject39.bin"/><Relationship Id="rId4"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0.xml"/><Relationship Id="rId5" Type="http://schemas.openxmlformats.org/officeDocument/2006/relationships/image" Target="../media/image17.png"/><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4.png"/><Relationship Id="rId3" Type="http://schemas.openxmlformats.org/officeDocument/2006/relationships/tags" Target="../tags/tag64.xml"/><Relationship Id="rId7" Type="http://schemas.openxmlformats.org/officeDocument/2006/relationships/image" Target="../media/image18.png"/><Relationship Id="rId12" Type="http://schemas.openxmlformats.org/officeDocument/2006/relationships/image" Target="../media/image23.png"/><Relationship Id="rId2" Type="http://schemas.openxmlformats.org/officeDocument/2006/relationships/tags" Target="../tags/tag63.xml"/><Relationship Id="rId1" Type="http://schemas.openxmlformats.org/officeDocument/2006/relationships/vmlDrawing" Target="../drawings/vmlDrawing32.vml"/><Relationship Id="rId6" Type="http://schemas.openxmlformats.org/officeDocument/2006/relationships/image" Target="../media/image1.emf"/><Relationship Id="rId11" Type="http://schemas.openxmlformats.org/officeDocument/2006/relationships/image" Target="../media/image22.png"/><Relationship Id="rId5" Type="http://schemas.openxmlformats.org/officeDocument/2006/relationships/oleObject" Target="../embeddings/oleObject32.bin"/><Relationship Id="rId10" Type="http://schemas.openxmlformats.org/officeDocument/2006/relationships/image" Target="../media/image21.png"/><Relationship Id="rId4" Type="http://schemas.openxmlformats.org/officeDocument/2006/relationships/slideLayout" Target="../slideLayouts/slideLayout10.xml"/><Relationship Id="rId9" Type="http://schemas.openxmlformats.org/officeDocument/2006/relationships/image" Target="../media/image20.png"/><Relationship Id="rId14" Type="http://schemas.openxmlformats.org/officeDocument/2006/relationships/image" Target="../media/image25.png"/></Relationships>
</file>

<file path=ppt/slides/_rels/slide5.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tags" Target="../tags/tag66.xml"/><Relationship Id="rId7" Type="http://schemas.openxmlformats.org/officeDocument/2006/relationships/image" Target="../media/image26.emf"/><Relationship Id="rId2" Type="http://schemas.openxmlformats.org/officeDocument/2006/relationships/tags" Target="../tags/tag65.xml"/><Relationship Id="rId1" Type="http://schemas.openxmlformats.org/officeDocument/2006/relationships/vmlDrawing" Target="../drawings/vmlDrawing33.vml"/><Relationship Id="rId6" Type="http://schemas.openxmlformats.org/officeDocument/2006/relationships/oleObject" Target="../embeddings/oleObject33.bin"/><Relationship Id="rId5" Type="http://schemas.openxmlformats.org/officeDocument/2006/relationships/notesSlide" Target="../notesSlides/notesSlide2.xml"/><Relationship Id="rId4"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tags" Target="../tags/tag68.xml"/><Relationship Id="rId7" Type="http://schemas.openxmlformats.org/officeDocument/2006/relationships/image" Target="../media/image26.emf"/><Relationship Id="rId2" Type="http://schemas.openxmlformats.org/officeDocument/2006/relationships/tags" Target="../tags/tag67.xml"/><Relationship Id="rId1" Type="http://schemas.openxmlformats.org/officeDocument/2006/relationships/vmlDrawing" Target="../drawings/vmlDrawing34.vml"/><Relationship Id="rId6" Type="http://schemas.openxmlformats.org/officeDocument/2006/relationships/oleObject" Target="../embeddings/oleObject34.bin"/><Relationship Id="rId5" Type="http://schemas.openxmlformats.org/officeDocument/2006/relationships/notesSlide" Target="../notesSlides/notesSlide3.xml"/><Relationship Id="rId4"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tags" Target="../tags/tag70.xml"/><Relationship Id="rId7" Type="http://schemas.openxmlformats.org/officeDocument/2006/relationships/image" Target="../media/image1.emf"/><Relationship Id="rId2" Type="http://schemas.openxmlformats.org/officeDocument/2006/relationships/tags" Target="../tags/tag69.xml"/><Relationship Id="rId1" Type="http://schemas.openxmlformats.org/officeDocument/2006/relationships/vmlDrawing" Target="../drawings/vmlDrawing35.vml"/><Relationship Id="rId6" Type="http://schemas.openxmlformats.org/officeDocument/2006/relationships/oleObject" Target="../embeddings/oleObject35.bin"/><Relationship Id="rId5" Type="http://schemas.openxmlformats.org/officeDocument/2006/relationships/notesSlide" Target="../notesSlides/notesSlide4.xml"/><Relationship Id="rId4"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tags" Target="../tags/tag72.xml"/><Relationship Id="rId7" Type="http://schemas.openxmlformats.org/officeDocument/2006/relationships/image" Target="../media/image25.png"/><Relationship Id="rId2" Type="http://schemas.openxmlformats.org/officeDocument/2006/relationships/tags" Target="../tags/tag71.xml"/><Relationship Id="rId1" Type="http://schemas.openxmlformats.org/officeDocument/2006/relationships/vmlDrawing" Target="../drawings/vmlDrawing36.vml"/><Relationship Id="rId6" Type="http://schemas.openxmlformats.org/officeDocument/2006/relationships/image" Target="../media/image1.emf"/><Relationship Id="rId5" Type="http://schemas.openxmlformats.org/officeDocument/2006/relationships/oleObject" Target="../embeddings/oleObject36.bin"/><Relationship Id="rId4"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746" name="think-cell Slide" r:id="rId5" imgW="631" imgH="631" progId="TCLayout.ActiveDocument.1">
                  <p:embed/>
                </p:oleObj>
              </mc:Choice>
              <mc:Fallback>
                <p:oleObj name="think-cell Slide" r:id="rId5" imgW="631" imgH="631"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Title 4">
            <a:extLst>
              <a:ext uri="{FF2B5EF4-FFF2-40B4-BE49-F238E27FC236}">
                <a16:creationId xmlns:a16="http://schemas.microsoft.com/office/drawing/2014/main" id="{0B96205D-8E80-0D46-BF74-84789D1AA3AA}"/>
              </a:ext>
            </a:extLst>
          </p:cNvPr>
          <p:cNvSpPr txBox="1">
            <a:spLocks/>
          </p:cNvSpPr>
          <p:nvPr/>
        </p:nvSpPr>
        <p:spPr>
          <a:xfrm>
            <a:off x="609600" y="457200"/>
            <a:ext cx="6818651" cy="831600"/>
          </a:xfrm>
          <a:prstGeom prst="rect">
            <a:avLst/>
          </a:prstGeom>
        </p:spPr>
        <p:txBody>
          <a:bodyPr/>
          <a:lstStyle>
            <a:lvl1pPr algn="l" defTabSz="914400" rtl="0" eaLnBrk="1" latinLnBrk="0" hangingPunct="1">
              <a:spcBef>
                <a:spcPct val="0"/>
              </a:spcBef>
              <a:buNone/>
              <a:defRPr sz="3000" b="1" kern="1200">
                <a:solidFill>
                  <a:schemeClr val="tx2"/>
                </a:solidFill>
                <a:latin typeface="+mn-lt"/>
                <a:ea typeface="+mj-ea"/>
                <a:cs typeface="+mj-cs"/>
              </a:defRPr>
            </a:lvl1pPr>
          </a:lstStyle>
          <a:p>
            <a:r>
              <a:rPr lang="sv-SE"/>
              <a:t>Prioritering av öppna datamängder</a:t>
            </a:r>
          </a:p>
          <a:p>
            <a:r>
              <a:rPr lang="sv-SE" sz="2000" b="0"/>
              <a:t>Hur organisationen kommer igång med inventering och prioritering </a:t>
            </a:r>
          </a:p>
          <a:p>
            <a:endParaRPr lang="sv-SE" sz="2000" b="0"/>
          </a:p>
          <a:p>
            <a:r>
              <a:rPr lang="sv-SE" sz="2000">
                <a:latin typeface="Arial" panose="020B0604020202020204" pitchFamily="34" charset="0"/>
                <a:ea typeface="Stockholm Type Regular" charset="0"/>
                <a:cs typeface="Arial" panose="020B0604020202020204" pitchFamily="34" charset="0"/>
              </a:rPr>
              <a:t>ÖDIS - Ökad användning av öppna data i Stockholmsregionen</a:t>
            </a:r>
            <a:endParaRPr lang="sv-SE" sz="1400">
              <a:latin typeface="Arial" panose="020B0604020202020204" pitchFamily="34" charset="0"/>
              <a:ea typeface="Stockholm Type Regular" charset="0"/>
              <a:cs typeface="Arial" panose="020B0604020202020204" pitchFamily="34" charset="0"/>
            </a:endParaRPr>
          </a:p>
          <a:p>
            <a:endParaRPr lang="sv-SE" sz="2000" b="0"/>
          </a:p>
        </p:txBody>
      </p:sp>
      <p:pic>
        <p:nvPicPr>
          <p:cNvPr id="8" name="Picture 13">
            <a:extLst>
              <a:ext uri="{FF2B5EF4-FFF2-40B4-BE49-F238E27FC236}">
                <a16:creationId xmlns:a16="http://schemas.microsoft.com/office/drawing/2014/main" id="{9DBCCAB7-A2FF-4502-8220-EC3610A6BB4B}"/>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0773972" y="498509"/>
            <a:ext cx="844925" cy="835674"/>
          </a:xfrm>
          <a:prstGeom prst="rect">
            <a:avLst/>
          </a:prstGeom>
        </p:spPr>
      </p:pic>
      <p:pic>
        <p:nvPicPr>
          <p:cNvPr id="9" name="Picture 15">
            <a:extLst>
              <a:ext uri="{FF2B5EF4-FFF2-40B4-BE49-F238E27FC236}">
                <a16:creationId xmlns:a16="http://schemas.microsoft.com/office/drawing/2014/main" id="{18F500E3-6C43-4774-B6DD-7D63AF5A489A}"/>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428251" y="612969"/>
            <a:ext cx="1397782" cy="475762"/>
          </a:xfrm>
          <a:prstGeom prst="rect">
            <a:avLst/>
          </a:prstGeom>
        </p:spPr>
      </p:pic>
      <p:pic>
        <p:nvPicPr>
          <p:cNvPr id="10" name="Picture 6">
            <a:extLst>
              <a:ext uri="{FF2B5EF4-FFF2-40B4-BE49-F238E27FC236}">
                <a16:creationId xmlns:a16="http://schemas.microsoft.com/office/drawing/2014/main" id="{5F117890-E2E3-4486-B7AC-313B036BB830}"/>
              </a:ext>
            </a:extLst>
          </p:cNvPr>
          <p:cNvPicPr>
            <a:picLocks noChangeAspect="1"/>
          </p:cNvPicPr>
          <p:nvPr/>
        </p:nvPicPr>
        <p:blipFill>
          <a:blip r:embed="rId9">
            <a:clrChange>
              <a:clrFrom>
                <a:srgbClr val="000000"/>
              </a:clrFrom>
              <a:clrTo>
                <a:srgbClr val="000000">
                  <a:alpha val="0"/>
                </a:srgbClr>
              </a:clrTo>
            </a:clrChange>
            <a:extLst>
              <a:ext uri="{BEBA8EAE-BF5A-486C-A8C5-ECC9F3942E4B}">
                <a14:imgProps xmlns:a14="http://schemas.microsoft.com/office/drawing/2010/main">
                  <a14:imgLayer r:embed="rId10">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8930595" y="612969"/>
            <a:ext cx="1738814" cy="456951"/>
          </a:xfrm>
          <a:prstGeom prst="rect">
            <a:avLst/>
          </a:prstGeom>
        </p:spPr>
      </p:pic>
    </p:spTree>
    <p:extLst>
      <p:ext uri="{BB962C8B-B14F-4D97-AF65-F5344CB8AC3E}">
        <p14:creationId xmlns:p14="http://schemas.microsoft.com/office/powerpoint/2010/main" val="2737557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1B89878F-A191-4606-B8FA-0A509AE5B2C4}"/>
              </a:ext>
            </a:extLst>
          </p:cNvPr>
          <p:cNvGraphicFramePr>
            <a:graphicFrameLocks noChangeAspect="1"/>
          </p:cNvGraphicFramePr>
          <p:nvPr>
            <p:custDataLst>
              <p:tags r:id="rId2"/>
            </p:custDataLst>
            <p:extLst>
              <p:ext uri="{D42A27DB-BD31-4B8C-83A1-F6EECF244321}">
                <p14:modId xmlns:p14="http://schemas.microsoft.com/office/powerpoint/2010/main" val="35259067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7890" name="think-cell Slide" r:id="rId5" imgW="451" imgH="450" progId="TCLayout.ActiveDocument.1">
                  <p:embed/>
                </p:oleObj>
              </mc:Choice>
              <mc:Fallback>
                <p:oleObj name="think-cell Slide" r:id="rId5" imgW="451" imgH="450" progId="TCLayout.ActiveDocument.1">
                  <p:embed/>
                  <p:pic>
                    <p:nvPicPr>
                      <p:cNvPr id="9" name="Object 8" hidden="1">
                        <a:extLst>
                          <a:ext uri="{FF2B5EF4-FFF2-40B4-BE49-F238E27FC236}">
                            <a16:creationId xmlns:a16="http://schemas.microsoft.com/office/drawing/2014/main" id="{1B89878F-A191-4606-B8FA-0A509AE5B2C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CA3CBF98-00F1-424D-A6D8-E0C9BCAA3148}"/>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0" name="textruta 19">
            <a:extLst>
              <a:ext uri="{FF2B5EF4-FFF2-40B4-BE49-F238E27FC236}">
                <a16:creationId xmlns:a16="http://schemas.microsoft.com/office/drawing/2014/main" id="{8EA79BF8-7CE2-D14D-9446-E74D6A5278E3}"/>
              </a:ext>
            </a:extLst>
          </p:cNvPr>
          <p:cNvSpPr txBox="1"/>
          <p:nvPr/>
        </p:nvSpPr>
        <p:spPr>
          <a:xfrm>
            <a:off x="5549891" y="1692634"/>
            <a:ext cx="6071691" cy="1077218"/>
          </a:xfrm>
          <a:prstGeom prst="rect">
            <a:avLst/>
          </a:prstGeom>
          <a:noFill/>
          <a:ln w="19050">
            <a:solidFill>
              <a:srgbClr val="C40064"/>
            </a:solidFill>
          </a:ln>
        </p:spPr>
        <p:txBody>
          <a:bodyPr wrap="square" rtlCol="0">
            <a:spAutoFit/>
          </a:bodyPr>
          <a:lstStyle/>
          <a:p>
            <a:pPr marL="285750" indent="-285750">
              <a:buFont typeface="Wingdings" pitchFamily="2" charset="2"/>
              <a:buChar char="§"/>
            </a:pPr>
            <a:r>
              <a:rPr lang="sv-SE" sz="1600"/>
              <a:t>Då behov och nytta vägs mot risk och kostnad, blir det lättare att jämföra olika datamängder mot varandra</a:t>
            </a:r>
          </a:p>
          <a:p>
            <a:pPr marL="285750" indent="-285750">
              <a:buFont typeface="Wingdings" pitchFamily="2" charset="2"/>
              <a:buChar char="§"/>
            </a:pPr>
            <a:r>
              <a:rPr lang="sv-SE" sz="1600"/>
              <a:t>En lägre nytta kan vara att föredra vid prioritering om kostnad och risk är låga. Dvs en så kallad ”lågt hängande frukt” </a:t>
            </a:r>
          </a:p>
        </p:txBody>
      </p:sp>
      <p:grpSp>
        <p:nvGrpSpPr>
          <p:cNvPr id="25" name="Grupp 24">
            <a:extLst>
              <a:ext uri="{FF2B5EF4-FFF2-40B4-BE49-F238E27FC236}">
                <a16:creationId xmlns:a16="http://schemas.microsoft.com/office/drawing/2014/main" id="{F7CDB7FD-DCBD-754D-9BE5-D71C33278FA3}"/>
              </a:ext>
            </a:extLst>
          </p:cNvPr>
          <p:cNvGrpSpPr/>
          <p:nvPr/>
        </p:nvGrpSpPr>
        <p:grpSpPr>
          <a:xfrm>
            <a:off x="905433" y="1530541"/>
            <a:ext cx="4223780" cy="4435672"/>
            <a:chOff x="1634095" y="1757363"/>
            <a:chExt cx="4223780" cy="4435672"/>
          </a:xfrm>
        </p:grpSpPr>
        <p:grpSp>
          <p:nvGrpSpPr>
            <p:cNvPr id="13" name="Grupp 12">
              <a:extLst>
                <a:ext uri="{FF2B5EF4-FFF2-40B4-BE49-F238E27FC236}">
                  <a16:creationId xmlns:a16="http://schemas.microsoft.com/office/drawing/2014/main" id="{3125BD3C-9A7B-4F46-AA58-40AE88E34BE9}"/>
                </a:ext>
              </a:extLst>
            </p:cNvPr>
            <p:cNvGrpSpPr/>
            <p:nvPr/>
          </p:nvGrpSpPr>
          <p:grpSpPr>
            <a:xfrm>
              <a:off x="2493169" y="1907382"/>
              <a:ext cx="3364706" cy="3364706"/>
              <a:chOff x="3879057" y="2200275"/>
              <a:chExt cx="3086100" cy="3086100"/>
            </a:xfrm>
          </p:grpSpPr>
          <p:sp>
            <p:nvSpPr>
              <p:cNvPr id="3" name="Rektangel 2">
                <a:extLst>
                  <a:ext uri="{FF2B5EF4-FFF2-40B4-BE49-F238E27FC236}">
                    <a16:creationId xmlns:a16="http://schemas.microsoft.com/office/drawing/2014/main" id="{047490AF-0FB4-E344-AB1F-4D58D157E91B}"/>
                  </a:ext>
                </a:extLst>
              </p:cNvPr>
              <p:cNvSpPr/>
              <p:nvPr/>
            </p:nvSpPr>
            <p:spPr>
              <a:xfrm>
                <a:off x="3879057" y="2200275"/>
                <a:ext cx="1543050" cy="1543050"/>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Rektangel 3">
                <a:extLst>
                  <a:ext uri="{FF2B5EF4-FFF2-40B4-BE49-F238E27FC236}">
                    <a16:creationId xmlns:a16="http://schemas.microsoft.com/office/drawing/2014/main" id="{D7E836AE-DF1D-A645-A963-473978008FF7}"/>
                  </a:ext>
                </a:extLst>
              </p:cNvPr>
              <p:cNvSpPr/>
              <p:nvPr/>
            </p:nvSpPr>
            <p:spPr>
              <a:xfrm>
                <a:off x="5422107" y="2200275"/>
                <a:ext cx="1543050" cy="1543050"/>
              </a:xfrm>
              <a:prstGeom prst="rect">
                <a:avLst/>
              </a:prstGeom>
              <a:gradFill>
                <a:gsLst>
                  <a:gs pos="0">
                    <a:srgbClr val="92D050"/>
                  </a:gs>
                  <a:gs pos="48000">
                    <a:srgbClr val="92D050"/>
                  </a:gs>
                  <a:gs pos="77000">
                    <a:schemeClr val="tx1">
                      <a:lumMod val="65000"/>
                      <a:lumOff val="35000"/>
                    </a:schemeClr>
                  </a:gs>
                  <a:gs pos="100000">
                    <a:schemeClr val="tx1">
                      <a:lumMod val="65000"/>
                      <a:lumOff val="35000"/>
                    </a:schemeClr>
                  </a:gs>
                </a:gsLst>
                <a:lin ang="270000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a:extLst>
                  <a:ext uri="{FF2B5EF4-FFF2-40B4-BE49-F238E27FC236}">
                    <a16:creationId xmlns:a16="http://schemas.microsoft.com/office/drawing/2014/main" id="{71931071-BEC1-7846-BDE7-482EE17642EE}"/>
                  </a:ext>
                </a:extLst>
              </p:cNvPr>
              <p:cNvSpPr/>
              <p:nvPr/>
            </p:nvSpPr>
            <p:spPr>
              <a:xfrm>
                <a:off x="3879057" y="3743325"/>
                <a:ext cx="1543050" cy="1543050"/>
              </a:xfrm>
              <a:prstGeom prst="rect">
                <a:avLst/>
              </a:prstGeom>
              <a:gradFill>
                <a:gsLst>
                  <a:gs pos="0">
                    <a:srgbClr val="92D050"/>
                  </a:gs>
                  <a:gs pos="46000">
                    <a:srgbClr val="92D050"/>
                  </a:gs>
                  <a:gs pos="78000">
                    <a:schemeClr val="tx1">
                      <a:lumMod val="65000"/>
                      <a:lumOff val="35000"/>
                    </a:schemeClr>
                  </a:gs>
                  <a:gs pos="100000">
                    <a:schemeClr val="tx1">
                      <a:lumMod val="65000"/>
                      <a:lumOff val="35000"/>
                    </a:schemeClr>
                  </a:gs>
                </a:gsLst>
                <a:lin ang="270000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ektangel 5">
                <a:extLst>
                  <a:ext uri="{FF2B5EF4-FFF2-40B4-BE49-F238E27FC236}">
                    <a16:creationId xmlns:a16="http://schemas.microsoft.com/office/drawing/2014/main" id="{A03860AF-C256-2644-9B3F-7026252AA238}"/>
                  </a:ext>
                </a:extLst>
              </p:cNvPr>
              <p:cNvSpPr/>
              <p:nvPr/>
            </p:nvSpPr>
            <p:spPr>
              <a:xfrm>
                <a:off x="5422107" y="3743325"/>
                <a:ext cx="1543050" cy="1543050"/>
              </a:xfrm>
              <a:prstGeom prst="rect">
                <a:avLst/>
              </a:prstGeom>
              <a:gradFill>
                <a:gsLst>
                  <a:gs pos="0">
                    <a:srgbClr val="92D050"/>
                  </a:gs>
                  <a:gs pos="0">
                    <a:srgbClr val="92D050"/>
                  </a:gs>
                  <a:gs pos="29000">
                    <a:schemeClr val="tx1">
                      <a:lumMod val="65000"/>
                      <a:lumOff val="35000"/>
                    </a:schemeClr>
                  </a:gs>
                  <a:gs pos="100000">
                    <a:schemeClr val="tx1">
                      <a:lumMod val="65000"/>
                      <a:lumOff val="35000"/>
                    </a:schemeClr>
                  </a:gs>
                </a:gsLst>
                <a:lin ang="270000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8" name="Höger 7">
              <a:extLst>
                <a:ext uri="{FF2B5EF4-FFF2-40B4-BE49-F238E27FC236}">
                  <a16:creationId xmlns:a16="http://schemas.microsoft.com/office/drawing/2014/main" id="{02543E76-0BB5-874B-BA1F-8ACCC9383580}"/>
                </a:ext>
              </a:extLst>
            </p:cNvPr>
            <p:cNvSpPr/>
            <p:nvPr/>
          </p:nvSpPr>
          <p:spPr>
            <a:xfrm rot="16200000">
              <a:off x="333361" y="3417070"/>
              <a:ext cx="3086100" cy="484632"/>
            </a:xfrm>
            <a:prstGeom prst="rightArrow">
              <a:avLst>
                <a:gd name="adj1" fmla="val 50000"/>
                <a:gd name="adj2" fmla="val 50000"/>
              </a:avLst>
            </a:prstGeom>
            <a:gradFill>
              <a:gsLst>
                <a:gs pos="0">
                  <a:srgbClr val="FEDEED"/>
                </a:gs>
                <a:gs pos="74000">
                  <a:srgbClr val="C40064"/>
                </a:gs>
                <a:gs pos="83000">
                  <a:srgbClr val="C40064"/>
                </a:gs>
                <a:gs pos="100000">
                  <a:srgbClr val="C4006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textruta 9">
              <a:extLst>
                <a:ext uri="{FF2B5EF4-FFF2-40B4-BE49-F238E27FC236}">
                  <a16:creationId xmlns:a16="http://schemas.microsoft.com/office/drawing/2014/main" id="{45902E81-6187-1D41-9766-237FDBE8C45D}"/>
                </a:ext>
              </a:extLst>
            </p:cNvPr>
            <p:cNvSpPr txBox="1"/>
            <p:nvPr/>
          </p:nvSpPr>
          <p:spPr>
            <a:xfrm>
              <a:off x="2493168" y="5336357"/>
              <a:ext cx="3364705" cy="338554"/>
            </a:xfrm>
            <a:prstGeom prst="rect">
              <a:avLst/>
            </a:prstGeom>
            <a:noFill/>
          </p:spPr>
          <p:txBody>
            <a:bodyPr wrap="square" rtlCol="0">
              <a:spAutoFit/>
            </a:bodyPr>
            <a:lstStyle/>
            <a:p>
              <a:r>
                <a:rPr lang="sv-SE" sz="1400"/>
                <a:t>Lågt	</a:t>
              </a:r>
              <a:r>
                <a:rPr lang="sv-SE" sz="1600" b="1"/>
                <a:t>Kostnadsvärde</a:t>
              </a:r>
              <a:r>
                <a:rPr lang="sv-SE" sz="1400"/>
                <a:t>	Högt</a:t>
              </a:r>
            </a:p>
          </p:txBody>
        </p:sp>
        <p:sp>
          <p:nvSpPr>
            <p:cNvPr id="12" name="textruta 11">
              <a:extLst>
                <a:ext uri="{FF2B5EF4-FFF2-40B4-BE49-F238E27FC236}">
                  <a16:creationId xmlns:a16="http://schemas.microsoft.com/office/drawing/2014/main" id="{13B17A2F-B093-664B-B663-C7AD82044F74}"/>
                </a:ext>
              </a:extLst>
            </p:cNvPr>
            <p:cNvSpPr txBox="1"/>
            <p:nvPr/>
          </p:nvSpPr>
          <p:spPr>
            <a:xfrm rot="16200000">
              <a:off x="475976" y="3384727"/>
              <a:ext cx="3593282" cy="338554"/>
            </a:xfrm>
            <a:prstGeom prst="rect">
              <a:avLst/>
            </a:prstGeom>
            <a:noFill/>
          </p:spPr>
          <p:txBody>
            <a:bodyPr wrap="square" rtlCol="0">
              <a:spAutoFit/>
            </a:bodyPr>
            <a:lstStyle/>
            <a:p>
              <a:r>
                <a:rPr lang="sv-SE" sz="1400"/>
                <a:t>Lågt	   </a:t>
              </a:r>
              <a:r>
                <a:rPr lang="sv-SE" sz="1600" b="1" err="1"/>
                <a:t>Nyttovärde</a:t>
              </a:r>
              <a:r>
                <a:rPr lang="sv-SE" sz="1400"/>
                <a:t>	Högt</a:t>
              </a:r>
            </a:p>
          </p:txBody>
        </p:sp>
        <p:sp>
          <p:nvSpPr>
            <p:cNvPr id="14" name="Höger 13">
              <a:extLst>
                <a:ext uri="{FF2B5EF4-FFF2-40B4-BE49-F238E27FC236}">
                  <a16:creationId xmlns:a16="http://schemas.microsoft.com/office/drawing/2014/main" id="{B6004D85-7B16-EA48-AD65-188E0FA1FD58}"/>
                </a:ext>
              </a:extLst>
            </p:cNvPr>
            <p:cNvSpPr/>
            <p:nvPr/>
          </p:nvSpPr>
          <p:spPr>
            <a:xfrm>
              <a:off x="2493168" y="5708403"/>
              <a:ext cx="3364704" cy="484632"/>
            </a:xfrm>
            <a:prstGeom prst="rightArrow">
              <a:avLst>
                <a:gd name="adj1" fmla="val 50000"/>
                <a:gd name="adj2" fmla="val 50000"/>
              </a:avLst>
            </a:prstGeom>
            <a:gradFill>
              <a:gsLst>
                <a:gs pos="0">
                  <a:srgbClr val="FEDEED"/>
                </a:gs>
                <a:gs pos="74000">
                  <a:srgbClr val="C40064"/>
                </a:gs>
                <a:gs pos="83000">
                  <a:srgbClr val="C40064"/>
                </a:gs>
                <a:gs pos="100000">
                  <a:srgbClr val="C4006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Ellips 17">
              <a:extLst>
                <a:ext uri="{FF2B5EF4-FFF2-40B4-BE49-F238E27FC236}">
                  <a16:creationId xmlns:a16="http://schemas.microsoft.com/office/drawing/2014/main" id="{FB226B8A-7824-B64B-8805-214C45F8BFF6}"/>
                </a:ext>
              </a:extLst>
            </p:cNvPr>
            <p:cNvSpPr/>
            <p:nvPr/>
          </p:nvSpPr>
          <p:spPr>
            <a:xfrm>
              <a:off x="3354794" y="3019314"/>
              <a:ext cx="400050" cy="400050"/>
            </a:xfrm>
            <a:prstGeom prst="ellipse">
              <a:avLst/>
            </a:prstGeom>
            <a:solidFill>
              <a:srgbClr val="C40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a:t>A</a:t>
              </a:r>
            </a:p>
          </p:txBody>
        </p:sp>
        <p:sp>
          <p:nvSpPr>
            <p:cNvPr id="19" name="Ellips 18">
              <a:extLst>
                <a:ext uri="{FF2B5EF4-FFF2-40B4-BE49-F238E27FC236}">
                  <a16:creationId xmlns:a16="http://schemas.microsoft.com/office/drawing/2014/main" id="{4294E7DE-36C5-4D4C-9B38-44AEDCE8CF39}"/>
                </a:ext>
              </a:extLst>
            </p:cNvPr>
            <p:cNvSpPr/>
            <p:nvPr/>
          </p:nvSpPr>
          <p:spPr>
            <a:xfrm>
              <a:off x="5183287" y="2516399"/>
              <a:ext cx="400050" cy="400050"/>
            </a:xfrm>
            <a:prstGeom prst="ellipse">
              <a:avLst/>
            </a:prstGeom>
            <a:solidFill>
              <a:srgbClr val="C40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a:t>B</a:t>
              </a:r>
            </a:p>
          </p:txBody>
        </p:sp>
        <p:sp>
          <p:nvSpPr>
            <p:cNvPr id="21" name="textruta 20">
              <a:extLst>
                <a:ext uri="{FF2B5EF4-FFF2-40B4-BE49-F238E27FC236}">
                  <a16:creationId xmlns:a16="http://schemas.microsoft.com/office/drawing/2014/main" id="{482C8BCA-C99C-2247-BE58-30F8EAD2D742}"/>
                </a:ext>
              </a:extLst>
            </p:cNvPr>
            <p:cNvSpPr txBox="1"/>
            <p:nvPr/>
          </p:nvSpPr>
          <p:spPr>
            <a:xfrm>
              <a:off x="4559498" y="2148394"/>
              <a:ext cx="914400" cy="1200329"/>
            </a:xfrm>
            <a:prstGeom prst="rect">
              <a:avLst/>
            </a:prstGeom>
            <a:noFill/>
          </p:spPr>
          <p:txBody>
            <a:bodyPr wrap="square" rtlCol="0">
              <a:spAutoFit/>
            </a:bodyPr>
            <a:lstStyle/>
            <a:p>
              <a:r>
                <a:rPr lang="sv-SE" sz="7200" b="1">
                  <a:solidFill>
                    <a:schemeClr val="tx1">
                      <a:lumMod val="65000"/>
                      <a:lumOff val="35000"/>
                      <a:alpha val="43000"/>
                    </a:schemeClr>
                  </a:solidFill>
                </a:rPr>
                <a:t>2</a:t>
              </a:r>
            </a:p>
          </p:txBody>
        </p:sp>
        <p:sp>
          <p:nvSpPr>
            <p:cNvPr id="22" name="textruta 21">
              <a:extLst>
                <a:ext uri="{FF2B5EF4-FFF2-40B4-BE49-F238E27FC236}">
                  <a16:creationId xmlns:a16="http://schemas.microsoft.com/office/drawing/2014/main" id="{3535913B-FBE8-7D41-8C0D-7542B3D20318}"/>
                </a:ext>
              </a:extLst>
            </p:cNvPr>
            <p:cNvSpPr txBox="1"/>
            <p:nvPr/>
          </p:nvSpPr>
          <p:spPr>
            <a:xfrm>
              <a:off x="2947956" y="2148393"/>
              <a:ext cx="555589" cy="1200329"/>
            </a:xfrm>
            <a:prstGeom prst="rect">
              <a:avLst/>
            </a:prstGeom>
            <a:noFill/>
          </p:spPr>
          <p:txBody>
            <a:bodyPr wrap="square" rtlCol="0">
              <a:spAutoFit/>
            </a:bodyPr>
            <a:lstStyle/>
            <a:p>
              <a:r>
                <a:rPr lang="sv-SE" sz="7200" b="1">
                  <a:solidFill>
                    <a:schemeClr val="tx1">
                      <a:lumMod val="65000"/>
                      <a:lumOff val="35000"/>
                      <a:alpha val="43000"/>
                    </a:schemeClr>
                  </a:solidFill>
                </a:rPr>
                <a:t>1</a:t>
              </a:r>
            </a:p>
          </p:txBody>
        </p:sp>
        <p:sp>
          <p:nvSpPr>
            <p:cNvPr id="23" name="textruta 22">
              <a:extLst>
                <a:ext uri="{FF2B5EF4-FFF2-40B4-BE49-F238E27FC236}">
                  <a16:creationId xmlns:a16="http://schemas.microsoft.com/office/drawing/2014/main" id="{5D255013-698D-9E47-88BF-B5D5DFB02678}"/>
                </a:ext>
              </a:extLst>
            </p:cNvPr>
            <p:cNvSpPr txBox="1"/>
            <p:nvPr/>
          </p:nvSpPr>
          <p:spPr>
            <a:xfrm>
              <a:off x="2995908" y="3830746"/>
              <a:ext cx="914400" cy="1200329"/>
            </a:xfrm>
            <a:prstGeom prst="rect">
              <a:avLst/>
            </a:prstGeom>
            <a:noFill/>
          </p:spPr>
          <p:txBody>
            <a:bodyPr wrap="square" rtlCol="0">
              <a:spAutoFit/>
            </a:bodyPr>
            <a:lstStyle/>
            <a:p>
              <a:r>
                <a:rPr lang="sv-SE" sz="7200" b="1">
                  <a:solidFill>
                    <a:schemeClr val="tx1">
                      <a:lumMod val="65000"/>
                      <a:lumOff val="35000"/>
                      <a:alpha val="43000"/>
                    </a:schemeClr>
                  </a:solidFill>
                </a:rPr>
                <a:t>3</a:t>
              </a:r>
            </a:p>
          </p:txBody>
        </p:sp>
        <p:sp>
          <p:nvSpPr>
            <p:cNvPr id="24" name="textruta 23">
              <a:extLst>
                <a:ext uri="{FF2B5EF4-FFF2-40B4-BE49-F238E27FC236}">
                  <a16:creationId xmlns:a16="http://schemas.microsoft.com/office/drawing/2014/main" id="{EA0D51EF-C652-3C40-BFF1-9FF20C29A2D6}"/>
                </a:ext>
              </a:extLst>
            </p:cNvPr>
            <p:cNvSpPr txBox="1"/>
            <p:nvPr/>
          </p:nvSpPr>
          <p:spPr>
            <a:xfrm>
              <a:off x="4559496" y="3830747"/>
              <a:ext cx="914400" cy="1200329"/>
            </a:xfrm>
            <a:prstGeom prst="rect">
              <a:avLst/>
            </a:prstGeom>
            <a:noFill/>
          </p:spPr>
          <p:txBody>
            <a:bodyPr wrap="square" rtlCol="0">
              <a:spAutoFit/>
            </a:bodyPr>
            <a:lstStyle/>
            <a:p>
              <a:r>
                <a:rPr lang="sv-SE" sz="7200" b="1">
                  <a:solidFill>
                    <a:srgbClr val="92D050">
                      <a:alpha val="43000"/>
                    </a:srgbClr>
                  </a:solidFill>
                </a:rPr>
                <a:t>4</a:t>
              </a:r>
            </a:p>
          </p:txBody>
        </p:sp>
      </p:grpSp>
      <p:sp>
        <p:nvSpPr>
          <p:cNvPr id="26" name="textruta 25">
            <a:extLst>
              <a:ext uri="{FF2B5EF4-FFF2-40B4-BE49-F238E27FC236}">
                <a16:creationId xmlns:a16="http://schemas.microsoft.com/office/drawing/2014/main" id="{82AC809B-9CA6-294E-9F5D-1BCC12EC29C7}"/>
              </a:ext>
            </a:extLst>
          </p:cNvPr>
          <p:cNvSpPr txBox="1"/>
          <p:nvPr/>
        </p:nvSpPr>
        <p:spPr>
          <a:xfrm>
            <a:off x="5549890" y="2942898"/>
            <a:ext cx="6071691" cy="2000548"/>
          </a:xfrm>
          <a:prstGeom prst="rect">
            <a:avLst/>
          </a:prstGeom>
          <a:noFill/>
          <a:ln w="19050">
            <a:solidFill>
              <a:srgbClr val="C40064"/>
            </a:solidFill>
          </a:ln>
        </p:spPr>
        <p:txBody>
          <a:bodyPr wrap="square" rtlCol="0">
            <a:spAutoFit/>
          </a:bodyPr>
          <a:lstStyle>
            <a:defPPr>
              <a:defRPr lang="sv-SE"/>
            </a:defPPr>
            <a:lvl1pPr marL="285750" indent="-285750">
              <a:buFont typeface="Wingdings" pitchFamily="2" charset="2"/>
              <a:buChar char="§"/>
            </a:lvl1pPr>
          </a:lstStyle>
          <a:p>
            <a:r>
              <a:rPr lang="sv-SE" sz="1600" b="1">
                <a:solidFill>
                  <a:srgbClr val="C40064"/>
                </a:solidFill>
              </a:rPr>
              <a:t>Ruta 1: </a:t>
            </a:r>
            <a:r>
              <a:rPr lang="sv-SE" sz="1400" b="1"/>
              <a:t>Hög prioritet </a:t>
            </a:r>
            <a:r>
              <a:rPr lang="sv-SE" sz="1400"/>
              <a:t>– Låg kostnad, hög nytta</a:t>
            </a:r>
            <a:endParaRPr lang="sv-SE" sz="1600"/>
          </a:p>
          <a:p>
            <a:r>
              <a:rPr lang="sv-SE" sz="1600" b="1">
                <a:solidFill>
                  <a:srgbClr val="C40064"/>
                </a:solidFill>
              </a:rPr>
              <a:t>Ruta 2: </a:t>
            </a:r>
            <a:r>
              <a:rPr lang="sv-SE" sz="1400" b="1"/>
              <a:t>Medel prioritet </a:t>
            </a:r>
            <a:r>
              <a:rPr lang="sv-SE" sz="1400"/>
              <a:t>– Hög kostnad, hög nytta. Beroende på omständigheter kan det motiveras att dessa ska prioriteras högt. </a:t>
            </a:r>
          </a:p>
          <a:p>
            <a:r>
              <a:rPr lang="sv-SE" sz="1600" b="1">
                <a:solidFill>
                  <a:srgbClr val="C40064"/>
                </a:solidFill>
              </a:rPr>
              <a:t>Ruta 3: </a:t>
            </a:r>
            <a:r>
              <a:rPr lang="sv-SE" sz="1400" b="1"/>
              <a:t>Medel prioritet</a:t>
            </a:r>
            <a:r>
              <a:rPr lang="sv-SE" sz="1400"/>
              <a:t> – Låg kostnad, Låg nytta. Beroende på var i rutan man hamnar och ev. andra omständigheter kan det motiveras att dessa ska prioriteras högt </a:t>
            </a:r>
          </a:p>
          <a:p>
            <a:r>
              <a:rPr lang="sv-SE" sz="1600" b="1">
                <a:solidFill>
                  <a:srgbClr val="C40064"/>
                </a:solidFill>
              </a:rPr>
              <a:t>Ruta 4: </a:t>
            </a:r>
            <a:r>
              <a:rPr lang="sv-SE" sz="1400" b="1"/>
              <a:t>Låg prioritet</a:t>
            </a:r>
            <a:r>
              <a:rPr lang="sv-SE" sz="1400"/>
              <a:t>– Hög kostnad, Låg nytta. Här prioriteras sällan datamängder </a:t>
            </a:r>
            <a:endParaRPr lang="sv-SE" sz="1600"/>
          </a:p>
        </p:txBody>
      </p:sp>
      <p:grpSp>
        <p:nvGrpSpPr>
          <p:cNvPr id="15" name="Grupp 14">
            <a:extLst>
              <a:ext uri="{FF2B5EF4-FFF2-40B4-BE49-F238E27FC236}">
                <a16:creationId xmlns:a16="http://schemas.microsoft.com/office/drawing/2014/main" id="{ED3C1223-FD88-7E44-A7BB-F6517F954E4E}"/>
              </a:ext>
            </a:extLst>
          </p:cNvPr>
          <p:cNvGrpSpPr/>
          <p:nvPr/>
        </p:nvGrpSpPr>
        <p:grpSpPr>
          <a:xfrm>
            <a:off x="10694800" y="400524"/>
            <a:ext cx="1397852" cy="959993"/>
            <a:chOff x="10541806" y="307594"/>
            <a:chExt cx="1650194" cy="1133292"/>
          </a:xfrm>
        </p:grpSpPr>
        <p:pic>
          <p:nvPicPr>
            <p:cNvPr id="27" name="Picture 16">
              <a:extLst>
                <a:ext uri="{FF2B5EF4-FFF2-40B4-BE49-F238E27FC236}">
                  <a16:creationId xmlns:a16="http://schemas.microsoft.com/office/drawing/2014/main" id="{BC8C490E-EB4E-6048-9DBB-08B9E27DC3D4}"/>
                </a:ext>
              </a:extLst>
            </p:cNvPr>
            <p:cNvPicPr>
              <a:picLocks noChangeAspect="1"/>
            </p:cNvPicPr>
            <p:nvPr/>
          </p:nvPicPr>
          <p:blipFill>
            <a:blip r:embed="rId7"/>
            <a:stretch>
              <a:fillRect/>
            </a:stretch>
          </p:blipFill>
          <p:spPr>
            <a:xfrm>
              <a:off x="10686689" y="307594"/>
              <a:ext cx="1360429" cy="1133292"/>
            </a:xfrm>
            <a:prstGeom prst="rect">
              <a:avLst/>
            </a:prstGeom>
          </p:spPr>
        </p:pic>
        <p:sp>
          <p:nvSpPr>
            <p:cNvPr id="28" name="Rektangel 27">
              <a:extLst>
                <a:ext uri="{FF2B5EF4-FFF2-40B4-BE49-F238E27FC236}">
                  <a16:creationId xmlns:a16="http://schemas.microsoft.com/office/drawing/2014/main" id="{8E24B552-E542-924F-BC99-5AA3F99BFA12}"/>
                </a:ext>
              </a:extLst>
            </p:cNvPr>
            <p:cNvSpPr/>
            <p:nvPr/>
          </p:nvSpPr>
          <p:spPr>
            <a:xfrm>
              <a:off x="10541806" y="321236"/>
              <a:ext cx="1650194" cy="831726"/>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29" name="Rubrik 1">
            <a:extLst>
              <a:ext uri="{FF2B5EF4-FFF2-40B4-BE49-F238E27FC236}">
                <a16:creationId xmlns:a16="http://schemas.microsoft.com/office/drawing/2014/main" id="{31259797-C766-4656-B2B1-4050501F6F6C}"/>
              </a:ext>
            </a:extLst>
          </p:cNvPr>
          <p:cNvSpPr txBox="1">
            <a:spLocks/>
          </p:cNvSpPr>
          <p:nvPr/>
        </p:nvSpPr>
        <p:spPr>
          <a:xfrm>
            <a:off x="509584" y="457200"/>
            <a:ext cx="10130007" cy="831600"/>
          </a:xfrm>
          <a:prstGeom prst="rect">
            <a:avLst/>
          </a:prstGeom>
        </p:spPr>
        <p:txBody>
          <a:bodyPr vert="horz" lIns="0" tIns="0" rIns="0" bIns="0" rtlCol="0" anchor="t" anchorCtr="0">
            <a:noAutofit/>
          </a:bodyPr>
          <a:lst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a:lstStyle>
          <a:p>
            <a:r>
              <a:rPr lang="sv-SE">
                <a:latin typeface="Arial" panose="020B0604020202020204" pitchFamily="34" charset="0"/>
                <a:cs typeface="Arial" panose="020B0604020202020204" pitchFamily="34" charset="0"/>
              </a:rPr>
              <a:t>Steg 3 – En matris i Excel underlättar prioritering av de olika datamängderna utifrån analyserna</a:t>
            </a:r>
          </a:p>
        </p:txBody>
      </p:sp>
      <p:sp>
        <p:nvSpPr>
          <p:cNvPr id="31" name="Rectangle 20">
            <a:extLst>
              <a:ext uri="{FF2B5EF4-FFF2-40B4-BE49-F238E27FC236}">
                <a16:creationId xmlns:a16="http://schemas.microsoft.com/office/drawing/2014/main" id="{66566128-7FA2-E84D-AC8B-E2CCCED65F1C}"/>
              </a:ext>
            </a:extLst>
          </p:cNvPr>
          <p:cNvSpPr/>
          <p:nvPr/>
        </p:nvSpPr>
        <p:spPr>
          <a:xfrm>
            <a:off x="5574587" y="5409075"/>
            <a:ext cx="6254426" cy="900246"/>
          </a:xfrm>
          <a:prstGeom prst="rect">
            <a:avLst/>
          </a:prstGeom>
        </p:spPr>
        <p:txBody>
          <a:bodyPr wrap="square" lIns="91440" tIns="45720" rIns="91440" bIns="45720" anchor="t">
            <a:spAutoFit/>
          </a:bodyPr>
          <a:lstStyle/>
          <a:p>
            <a:r>
              <a:rPr lang="sv-SE" sz="1050" b="1"/>
              <a:t>Bildtolkning för synskadade: </a:t>
            </a:r>
            <a:r>
              <a:rPr lang="sv-SE" sz="1050"/>
              <a:t>Bilden visar ett fyrfälts-matris över nyttan av datamängden (Y-axeln) mot kostnaden (X-axeln). Rutorna är numrerade 1 till 4, med 1 och 2 högst upp och 3 och 4 längst ned. I bilden ligger exempel på två stycken punkter som motsvarar var sin analyserad datamängd. Ena punkten (A) ligger i ruta 1, dvs har ett högt </a:t>
            </a:r>
            <a:r>
              <a:rPr lang="sv-SE" sz="1050" err="1"/>
              <a:t>nyttovärde</a:t>
            </a:r>
            <a:r>
              <a:rPr lang="sv-SE" sz="1050"/>
              <a:t> och lågt kostnadsvärde. Den andra punkter (B) ligger i rutan två, dvs högt </a:t>
            </a:r>
            <a:r>
              <a:rPr lang="sv-SE" sz="1050" err="1"/>
              <a:t>nyttovärde</a:t>
            </a:r>
            <a:r>
              <a:rPr lang="sv-SE" sz="1050"/>
              <a:t> och högt kostnadsvärde. </a:t>
            </a:r>
            <a:endParaRPr lang="sv-SE" sz="1050">
              <a:cs typeface="Arial"/>
            </a:endParaRPr>
          </a:p>
        </p:txBody>
      </p:sp>
    </p:spTree>
    <p:extLst>
      <p:ext uri="{BB962C8B-B14F-4D97-AF65-F5344CB8AC3E}">
        <p14:creationId xmlns:p14="http://schemas.microsoft.com/office/powerpoint/2010/main" val="2268641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41114747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8914" name="think-cell Slide" r:id="rId10" imgW="395" imgH="394" progId="TCLayout.ActiveDocument.1">
                  <p:embed/>
                </p:oleObj>
              </mc:Choice>
              <mc:Fallback>
                <p:oleObj name="think-cell Slide" r:id="rId10" imgW="395" imgH="394" progId="TCLayout.ActiveDocument.1">
                  <p:embed/>
                  <p:pic>
                    <p:nvPicPr>
                      <p:cNvPr id="3" name="Object 2" hidden="1"/>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11" name="Rectangle 10" hidden="1"/>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ct val="0"/>
              </a:spcBef>
              <a:spcAft>
                <a:spcPct val="0"/>
              </a:spcAft>
              <a:buClrTx/>
              <a:buSzTx/>
              <a:buFontTx/>
              <a:buNone/>
              <a:tabLst/>
              <a:defRPr/>
            </a:pPr>
            <a:endParaRPr kumimoji="0" lang="sv-SE" sz="3000" b="1" i="0" u="none" strike="noStrike" kern="1200" cap="none" spc="0" normalizeH="0" baseline="0" noProof="0">
              <a:ln>
                <a:noFill/>
              </a:ln>
              <a:solidFill>
                <a:srgbClr val="FFFFFF"/>
              </a:solidFill>
              <a:effectLst/>
              <a:uLnTx/>
              <a:uFillTx/>
              <a:latin typeface="Stockholm Type Regular" pitchFamily="50" charset="0"/>
              <a:ea typeface="+mn-ea"/>
              <a:cs typeface="+mn-cs"/>
              <a:sym typeface="Stockholm Type Regular" pitchFamily="50" charset="0"/>
            </a:endParaRPr>
          </a:p>
        </p:txBody>
      </p:sp>
      <p:sp>
        <p:nvSpPr>
          <p:cNvPr id="2" name="Rektangel 1">
            <a:extLst>
              <a:ext uri="{FF2B5EF4-FFF2-40B4-BE49-F238E27FC236}">
                <a16:creationId xmlns:a16="http://schemas.microsoft.com/office/drawing/2014/main" id="{5984E90D-3C21-418A-96F0-06BCACCBDD2A}"/>
              </a:ext>
            </a:extLst>
          </p:cNvPr>
          <p:cNvSpPr/>
          <p:nvPr/>
        </p:nvSpPr>
        <p:spPr>
          <a:xfrm>
            <a:off x="4983829" y="6045700"/>
            <a:ext cx="7106815" cy="690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2"/>
          <p:cNvSpPr>
            <a:spLocks/>
          </p:cNvSpPr>
          <p:nvPr/>
        </p:nvSpPr>
        <p:spPr bwMode="auto">
          <a:xfrm flipH="1">
            <a:off x="6216493" y="1979284"/>
            <a:ext cx="4407215" cy="2562944"/>
          </a:xfrm>
          <a:custGeom>
            <a:avLst/>
            <a:gdLst>
              <a:gd name="T0" fmla="*/ 2832 w 2832"/>
              <a:gd name="T1" fmla="*/ 0 h 1824"/>
              <a:gd name="T2" fmla="*/ 2832 w 2832"/>
              <a:gd name="T3" fmla="*/ 768 h 1824"/>
              <a:gd name="T4" fmla="*/ 0 w 2832"/>
              <a:gd name="T5" fmla="*/ 1824 h 1824"/>
              <a:gd name="T6" fmla="*/ 0 w 2832"/>
              <a:gd name="T7" fmla="*/ 0 h 1824"/>
              <a:gd name="T8" fmla="*/ 2832 w 2832"/>
              <a:gd name="T9" fmla="*/ 0 h 1824"/>
            </a:gdLst>
            <a:ahLst/>
            <a:cxnLst>
              <a:cxn ang="0">
                <a:pos x="T0" y="T1"/>
              </a:cxn>
              <a:cxn ang="0">
                <a:pos x="T2" y="T3"/>
              </a:cxn>
              <a:cxn ang="0">
                <a:pos x="T4" y="T5"/>
              </a:cxn>
              <a:cxn ang="0">
                <a:pos x="T6" y="T7"/>
              </a:cxn>
              <a:cxn ang="0">
                <a:pos x="T8" y="T9"/>
              </a:cxn>
            </a:cxnLst>
            <a:rect l="0" t="0" r="r" b="b"/>
            <a:pathLst>
              <a:path w="2832" h="1824">
                <a:moveTo>
                  <a:pt x="2832" y="0"/>
                </a:moveTo>
                <a:lnTo>
                  <a:pt x="2832" y="768"/>
                </a:lnTo>
                <a:lnTo>
                  <a:pt x="0" y="1824"/>
                </a:lnTo>
                <a:lnTo>
                  <a:pt x="0" y="0"/>
                </a:lnTo>
                <a:lnTo>
                  <a:pt x="2832" y="0"/>
                </a:lnTo>
                <a:close/>
              </a:path>
            </a:pathLst>
          </a:custGeom>
          <a:solidFill>
            <a:schemeClr val="bg2"/>
          </a:solidFill>
          <a:ln w="19050" cap="flat" cmpd="sng">
            <a:solidFill>
              <a:schemeClr val="bg2"/>
            </a:solidFill>
            <a:prstDash val="solid"/>
            <a:round/>
            <a:headEnd/>
            <a:tailEnd/>
          </a:ln>
          <a:effectLst/>
        </p:spPr>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Freeform 3"/>
          <p:cNvSpPr>
            <a:spLocks/>
          </p:cNvSpPr>
          <p:nvPr/>
        </p:nvSpPr>
        <p:spPr bwMode="auto">
          <a:xfrm>
            <a:off x="1570089" y="1979284"/>
            <a:ext cx="4367077" cy="2562944"/>
          </a:xfrm>
          <a:custGeom>
            <a:avLst/>
            <a:gdLst>
              <a:gd name="T0" fmla="*/ 2832 w 2832"/>
              <a:gd name="T1" fmla="*/ 0 h 1824"/>
              <a:gd name="T2" fmla="*/ 2832 w 2832"/>
              <a:gd name="T3" fmla="*/ 768 h 1824"/>
              <a:gd name="T4" fmla="*/ 0 w 2832"/>
              <a:gd name="T5" fmla="*/ 1824 h 1824"/>
              <a:gd name="T6" fmla="*/ 0 w 2832"/>
              <a:gd name="T7" fmla="*/ 0 h 1824"/>
              <a:gd name="T8" fmla="*/ 2832 w 2832"/>
              <a:gd name="T9" fmla="*/ 0 h 1824"/>
            </a:gdLst>
            <a:ahLst/>
            <a:cxnLst>
              <a:cxn ang="0">
                <a:pos x="T0" y="T1"/>
              </a:cxn>
              <a:cxn ang="0">
                <a:pos x="T2" y="T3"/>
              </a:cxn>
              <a:cxn ang="0">
                <a:pos x="T4" y="T5"/>
              </a:cxn>
              <a:cxn ang="0">
                <a:pos x="T6" y="T7"/>
              </a:cxn>
              <a:cxn ang="0">
                <a:pos x="T8" y="T9"/>
              </a:cxn>
            </a:cxnLst>
            <a:rect l="0" t="0" r="r" b="b"/>
            <a:pathLst>
              <a:path w="2832" h="1824">
                <a:moveTo>
                  <a:pt x="2832" y="0"/>
                </a:moveTo>
                <a:lnTo>
                  <a:pt x="2832" y="768"/>
                </a:lnTo>
                <a:lnTo>
                  <a:pt x="0" y="1824"/>
                </a:lnTo>
                <a:lnTo>
                  <a:pt x="0" y="0"/>
                </a:lnTo>
                <a:lnTo>
                  <a:pt x="2832" y="0"/>
                </a:lnTo>
                <a:close/>
              </a:path>
            </a:pathLst>
          </a:custGeom>
          <a:solidFill>
            <a:schemeClr val="bg2"/>
          </a:solidFill>
          <a:ln w="19050" cap="flat" cmpd="sng">
            <a:solidFill>
              <a:schemeClr val="bg2"/>
            </a:solidFill>
            <a:prstDash val="solid"/>
            <a:round/>
            <a:headEnd/>
            <a:tailEnd/>
          </a:ln>
          <a:effectLst/>
        </p:spPr>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
        <p:nvSpPr>
          <p:cNvPr id="33" name="Freeform 4"/>
          <p:cNvSpPr>
            <a:spLocks/>
          </p:cNvSpPr>
          <p:nvPr/>
        </p:nvSpPr>
        <p:spPr bwMode="auto">
          <a:xfrm>
            <a:off x="1570089" y="3279105"/>
            <a:ext cx="9053619" cy="1907483"/>
          </a:xfrm>
          <a:custGeom>
            <a:avLst/>
            <a:gdLst>
              <a:gd name="T0" fmla="*/ 1 w 5760"/>
              <a:gd name="T1" fmla="*/ 1064 h 1392"/>
              <a:gd name="T2" fmla="*/ 0 w 5760"/>
              <a:gd name="T3" fmla="*/ 1392 h 1392"/>
              <a:gd name="T4" fmla="*/ 5759 w 5760"/>
              <a:gd name="T5" fmla="*/ 1392 h 1392"/>
              <a:gd name="T6" fmla="*/ 5760 w 5760"/>
              <a:gd name="T7" fmla="*/ 1079 h 1392"/>
              <a:gd name="T8" fmla="*/ 2893 w 5760"/>
              <a:gd name="T9" fmla="*/ 0 h 1392"/>
              <a:gd name="T10" fmla="*/ 1 w 5760"/>
              <a:gd name="T11" fmla="*/ 1064 h 1392"/>
              <a:gd name="connsiteX0" fmla="*/ 2 w 10000"/>
              <a:gd name="connsiteY0" fmla="*/ 7908 h 10000"/>
              <a:gd name="connsiteX1" fmla="*/ 0 w 10000"/>
              <a:gd name="connsiteY1" fmla="*/ 10000 h 10000"/>
              <a:gd name="connsiteX2" fmla="*/ 9998 w 10000"/>
              <a:gd name="connsiteY2" fmla="*/ 10000 h 10000"/>
              <a:gd name="connsiteX3" fmla="*/ 10000 w 10000"/>
              <a:gd name="connsiteY3" fmla="*/ 7751 h 10000"/>
              <a:gd name="connsiteX4" fmla="*/ 5023 w 10000"/>
              <a:gd name="connsiteY4" fmla="*/ 0 h 10000"/>
              <a:gd name="connsiteX5" fmla="*/ 2 w 10000"/>
              <a:gd name="connsiteY5" fmla="*/ 7908 h 10000"/>
              <a:gd name="connsiteX0" fmla="*/ 2 w 10000"/>
              <a:gd name="connsiteY0" fmla="*/ 7908 h 10000"/>
              <a:gd name="connsiteX1" fmla="*/ 0 w 10000"/>
              <a:gd name="connsiteY1" fmla="*/ 10000 h 10000"/>
              <a:gd name="connsiteX2" fmla="*/ 9998 w 10000"/>
              <a:gd name="connsiteY2" fmla="*/ 10000 h 10000"/>
              <a:gd name="connsiteX3" fmla="*/ 10000 w 10000"/>
              <a:gd name="connsiteY3" fmla="*/ 7949 h 10000"/>
              <a:gd name="connsiteX4" fmla="*/ 5023 w 10000"/>
              <a:gd name="connsiteY4" fmla="*/ 0 h 10000"/>
              <a:gd name="connsiteX5" fmla="*/ 2 w 10000"/>
              <a:gd name="connsiteY5" fmla="*/ 7908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2" y="7908"/>
                </a:moveTo>
                <a:cubicBezTo>
                  <a:pt x="1" y="8605"/>
                  <a:pt x="1" y="9303"/>
                  <a:pt x="0" y="10000"/>
                </a:cubicBezTo>
                <a:lnTo>
                  <a:pt x="9998" y="10000"/>
                </a:lnTo>
                <a:cubicBezTo>
                  <a:pt x="9999" y="9250"/>
                  <a:pt x="9999" y="8699"/>
                  <a:pt x="10000" y="7949"/>
                </a:cubicBezTo>
                <a:lnTo>
                  <a:pt x="5023" y="0"/>
                </a:lnTo>
                <a:lnTo>
                  <a:pt x="2" y="7908"/>
                </a:lnTo>
                <a:close/>
              </a:path>
            </a:pathLst>
          </a:custGeom>
          <a:solidFill>
            <a:schemeClr val="bg2"/>
          </a:solidFill>
          <a:ln w="19050" cap="flat" cmpd="sng">
            <a:solidFill>
              <a:schemeClr val="bg2"/>
            </a:solidFill>
            <a:prstDash val="solid"/>
            <a:round/>
            <a:headEnd/>
            <a:tailEnd/>
          </a:ln>
          <a:effectLst/>
        </p:spPr>
        <p:txBody>
          <a:bodyPr lIns="7200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
        <p:nvSpPr>
          <p:cNvPr id="34" name="Rectangle 6"/>
          <p:cNvSpPr>
            <a:spLocks noChangeArrowheads="1"/>
          </p:cNvSpPr>
          <p:nvPr/>
        </p:nvSpPr>
        <p:spPr bwMode="auto">
          <a:xfrm>
            <a:off x="1525587" y="1445884"/>
            <a:ext cx="4496400" cy="533400"/>
          </a:xfrm>
          <a:prstGeom prst="rect">
            <a:avLst/>
          </a:prstGeom>
          <a:noFill/>
          <a:ln w="12700" algn="ctr">
            <a:noFill/>
            <a:miter lim="800000"/>
            <a:headEnd/>
            <a:tailEnd/>
          </a:ln>
          <a:effectLst/>
        </p:spPr>
        <p:txBody>
          <a:bodyPr lIns="0" tIns="0" rIns="0" bIns="0" anchor="ctr">
            <a:noAutofit/>
          </a:bodyPr>
          <a:lstStyle/>
          <a:p>
            <a:pPr marL="0" marR="0" lvl="0" indent="0" algn="ctr" defTabSz="762000" rtl="0" eaLnBrk="0" fontAlgn="auto" latinLnBrk="0" hangingPunct="0">
              <a:lnSpc>
                <a:spcPct val="100000"/>
              </a:lnSpc>
              <a:spcBef>
                <a:spcPts val="0"/>
              </a:spcBef>
              <a:spcAft>
                <a:spcPts val="0"/>
              </a:spcAft>
              <a:buClrTx/>
              <a:buSzTx/>
              <a:buFontTx/>
              <a:buNone/>
              <a:tabLst/>
              <a:defRPr/>
            </a:pPr>
            <a:r>
              <a:rPr kumimoji="0" lang="sv-SE" sz="1600" b="1" i="0" u="none" strike="noStrike" kern="1200" cap="none" spc="0" normalizeH="0" baseline="0" noProof="0">
                <a:ln>
                  <a:noFill/>
                </a:ln>
                <a:solidFill>
                  <a:srgbClr val="C40064"/>
                </a:solidFill>
                <a:effectLst/>
                <a:uLnTx/>
                <a:uFillTx/>
                <a:latin typeface="Arial" panose="020B0604020202020204" pitchFamily="34" charset="0"/>
                <a:cs typeface="Arial" panose="020B0604020202020204" pitchFamily="34" charset="0"/>
              </a:rPr>
              <a:t>A. Identifiera</a:t>
            </a:r>
          </a:p>
        </p:txBody>
      </p:sp>
      <p:sp>
        <p:nvSpPr>
          <p:cNvPr id="35" name="Rectangle 7"/>
          <p:cNvSpPr>
            <a:spLocks noChangeArrowheads="1"/>
          </p:cNvSpPr>
          <p:nvPr/>
        </p:nvSpPr>
        <p:spPr bwMode="auto">
          <a:xfrm>
            <a:off x="6171600" y="1445884"/>
            <a:ext cx="4496400" cy="533400"/>
          </a:xfrm>
          <a:prstGeom prst="rect">
            <a:avLst/>
          </a:prstGeom>
          <a:noFill/>
          <a:ln w="12700" algn="ctr">
            <a:noFill/>
            <a:miter lim="800000"/>
            <a:headEnd/>
            <a:tailEnd/>
          </a:ln>
          <a:effectLst/>
        </p:spPr>
        <p:txBody>
          <a:bodyPr lIns="0" tIns="0" rIns="0" bIns="0" anchor="ctr">
            <a:noAutofit/>
          </a:bodyPr>
          <a:lstStyle/>
          <a:p>
            <a:pPr marL="0" marR="0" lvl="0" indent="0" algn="ctr" defTabSz="762000" rtl="0" eaLnBrk="0" fontAlgn="auto" latinLnBrk="0" hangingPunct="0">
              <a:lnSpc>
                <a:spcPct val="100000"/>
              </a:lnSpc>
              <a:spcBef>
                <a:spcPts val="0"/>
              </a:spcBef>
              <a:spcAft>
                <a:spcPts val="0"/>
              </a:spcAft>
              <a:buClrTx/>
              <a:buSzTx/>
              <a:buFontTx/>
              <a:buNone/>
              <a:tabLst/>
              <a:defRPr/>
            </a:pPr>
            <a:r>
              <a:rPr kumimoji="0" lang="sv-SE" sz="1600" b="1" i="0" u="none" strike="noStrike" kern="1200" cap="none" spc="0" normalizeH="0" baseline="0" noProof="0">
                <a:ln>
                  <a:noFill/>
                </a:ln>
                <a:solidFill>
                  <a:srgbClr val="C40064"/>
                </a:solidFill>
                <a:effectLst/>
                <a:uLnTx/>
                <a:uFillTx/>
                <a:latin typeface="Arial" panose="020B0604020202020204" pitchFamily="34" charset="0"/>
                <a:cs typeface="Arial" panose="020B0604020202020204" pitchFamily="34" charset="0"/>
              </a:rPr>
              <a:t>B. Förbered publicering</a:t>
            </a:r>
          </a:p>
        </p:txBody>
      </p:sp>
      <p:sp>
        <p:nvSpPr>
          <p:cNvPr id="36" name="Rectangle 8"/>
          <p:cNvSpPr>
            <a:spLocks noChangeArrowheads="1"/>
          </p:cNvSpPr>
          <p:nvPr/>
        </p:nvSpPr>
        <p:spPr bwMode="auto">
          <a:xfrm>
            <a:off x="1524794" y="5193103"/>
            <a:ext cx="9142412" cy="533400"/>
          </a:xfrm>
          <a:prstGeom prst="rect">
            <a:avLst/>
          </a:prstGeom>
          <a:noFill/>
          <a:ln w="12700" algn="ctr">
            <a:noFill/>
            <a:miter lim="800000"/>
            <a:headEnd/>
            <a:tailEnd/>
          </a:ln>
          <a:effectLst/>
        </p:spPr>
        <p:txBody>
          <a:bodyPr lIns="0" tIns="0" rIns="0" bIns="0" anchor="ctr">
            <a:noAutofit/>
          </a:bodyPr>
          <a:lstStyle/>
          <a:p>
            <a:pPr marL="0" marR="0" lvl="0" indent="0" algn="ctr" defTabSz="762000" rtl="0" eaLnBrk="0" fontAlgn="auto" latinLnBrk="0" hangingPunct="0">
              <a:lnSpc>
                <a:spcPct val="100000"/>
              </a:lnSpc>
              <a:spcBef>
                <a:spcPts val="0"/>
              </a:spcBef>
              <a:spcAft>
                <a:spcPts val="0"/>
              </a:spcAft>
              <a:buClrTx/>
              <a:buSzTx/>
              <a:buFontTx/>
              <a:buNone/>
              <a:tabLst/>
              <a:defRPr/>
            </a:pPr>
            <a:r>
              <a:rPr lang="sv-SE" sz="1600" b="1">
                <a:solidFill>
                  <a:srgbClr val="C40064"/>
                </a:solidFill>
                <a:latin typeface="Arial" panose="020B0604020202020204" pitchFamily="34" charset="0"/>
                <a:cs typeface="Arial" panose="020B0604020202020204" pitchFamily="34" charset="0"/>
              </a:rPr>
              <a:t>C. Publicera</a:t>
            </a:r>
            <a:r>
              <a:rPr kumimoji="0" lang="sv-SE" sz="1600" b="1" i="0" u="none" strike="noStrike" kern="1200" cap="none" spc="0" normalizeH="0" baseline="0" noProof="0">
                <a:ln>
                  <a:noFill/>
                </a:ln>
                <a:solidFill>
                  <a:srgbClr val="C40064"/>
                </a:solidFill>
                <a:effectLst/>
                <a:uLnTx/>
                <a:uFillTx/>
                <a:latin typeface="Arial" panose="020B0604020202020204" pitchFamily="34" charset="0"/>
                <a:cs typeface="Arial" panose="020B0604020202020204" pitchFamily="34" charset="0"/>
              </a:rPr>
              <a:t> och förvalta</a:t>
            </a:r>
          </a:p>
        </p:txBody>
      </p:sp>
      <p:sp>
        <p:nvSpPr>
          <p:cNvPr id="37" name="Content Placeholder 2"/>
          <p:cNvSpPr txBox="1">
            <a:spLocks/>
          </p:cNvSpPr>
          <p:nvPr>
            <p:custDataLst>
              <p:tags r:id="rId4"/>
            </p:custDataLst>
          </p:nvPr>
        </p:nvSpPr>
        <p:spPr>
          <a:xfrm>
            <a:off x="1613956" y="2082029"/>
            <a:ext cx="4495412" cy="1752599"/>
          </a:xfrm>
          <a:prstGeom prst="rect">
            <a:avLst/>
          </a:prstGeom>
          <a:ln w="12700">
            <a:noFill/>
          </a:ln>
        </p:spPr>
        <p:txBody>
          <a:bodyPr t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R="0" lvl="0" algn="l" defTabSz="914400" rtl="0" eaLnBrk="1" fontAlgn="auto" latinLnBrk="0" hangingPunct="1">
              <a:lnSpc>
                <a:spcPct val="100000"/>
              </a:lnSpc>
              <a:spcBef>
                <a:spcPts val="1500"/>
              </a:spcBef>
              <a:spcAft>
                <a:spcPts val="0"/>
              </a:spcAft>
              <a:buClrTx/>
              <a:buSzTx/>
              <a:tabLst/>
              <a:defRPr/>
            </a:pPr>
            <a:r>
              <a:rPr kumimoji="0" lang="sv-SE" sz="1400" b="1" i="0" u="none" strike="noStrike" kern="1200" cap="none" spc="0" normalizeH="0" baseline="0" noProof="0">
                <a:ln>
                  <a:noFill/>
                </a:ln>
                <a:solidFill>
                  <a:srgbClr val="000000"/>
                </a:solidFill>
                <a:effectLst/>
                <a:uLnTx/>
                <a:uFillTx/>
              </a:rPr>
              <a:t>A1. Identifiera data</a:t>
            </a:r>
          </a:p>
          <a:p>
            <a:pPr marR="0" lvl="0" algn="l" defTabSz="914400" rtl="0" eaLnBrk="1" fontAlgn="auto" latinLnBrk="0" hangingPunct="1">
              <a:lnSpc>
                <a:spcPct val="100000"/>
              </a:lnSpc>
              <a:spcBef>
                <a:spcPts val="1500"/>
              </a:spcBef>
              <a:spcAft>
                <a:spcPts val="0"/>
              </a:spcAft>
              <a:buClrTx/>
              <a:buSzTx/>
              <a:tabLst/>
              <a:defRPr/>
            </a:pPr>
            <a:r>
              <a:rPr lang="sv-SE" sz="1400" b="1">
                <a:solidFill>
                  <a:srgbClr val="000000"/>
                </a:solidFill>
              </a:rPr>
              <a:t>A2. </a:t>
            </a:r>
            <a:r>
              <a:rPr kumimoji="0" lang="sv-SE" sz="1400" b="1" i="0" u="none" strike="noStrike" kern="1200" cap="none" spc="0" normalizeH="0" baseline="0" noProof="0">
                <a:ln>
                  <a:noFill/>
                </a:ln>
                <a:solidFill>
                  <a:srgbClr val="000000"/>
                </a:solidFill>
                <a:effectLst/>
                <a:uLnTx/>
                <a:uFillTx/>
              </a:rPr>
              <a:t>Undersök behov</a:t>
            </a:r>
          </a:p>
          <a:p>
            <a:pPr marR="0" lvl="0" algn="l" defTabSz="914400" rtl="0" eaLnBrk="1" fontAlgn="auto" latinLnBrk="0" hangingPunct="1">
              <a:lnSpc>
                <a:spcPct val="100000"/>
              </a:lnSpc>
              <a:spcBef>
                <a:spcPts val="1500"/>
              </a:spcBef>
              <a:spcAft>
                <a:spcPts val="0"/>
              </a:spcAft>
              <a:buClrTx/>
              <a:buSzTx/>
              <a:tabLst/>
              <a:defRPr/>
            </a:pPr>
            <a:r>
              <a:rPr lang="sv-SE" sz="1400" b="1">
                <a:solidFill>
                  <a:srgbClr val="000000"/>
                </a:solidFill>
              </a:rPr>
              <a:t>A3. </a:t>
            </a:r>
            <a:r>
              <a:rPr kumimoji="0" lang="sv-SE" sz="1400" b="1" i="0" u="none" strike="noStrike" kern="1200" cap="none" spc="0" normalizeH="0" baseline="0" noProof="0">
                <a:ln>
                  <a:noFill/>
                </a:ln>
                <a:solidFill>
                  <a:srgbClr val="000000"/>
                </a:solidFill>
                <a:effectLst/>
                <a:uLnTx/>
                <a:uFillTx/>
              </a:rPr>
              <a:t>Undersök förutsättningar</a:t>
            </a:r>
            <a:endParaRPr kumimoji="0" lang="sv-SE" b="1" i="0" u="none" strike="noStrike" kern="1200" cap="none" spc="0" normalizeH="0" baseline="0" noProof="0">
              <a:ln>
                <a:noFill/>
              </a:ln>
              <a:solidFill>
                <a:srgbClr val="000000"/>
              </a:solidFill>
              <a:effectLst/>
              <a:uLnTx/>
              <a:uFillTx/>
            </a:endParaRPr>
          </a:p>
          <a:p>
            <a:pPr marL="228600" marR="0" lvl="0" indent="-228600" algn="l" defTabSz="914400" rtl="0" eaLnBrk="1" fontAlgn="auto" latinLnBrk="0" hangingPunct="1">
              <a:lnSpc>
                <a:spcPct val="100000"/>
              </a:lnSpc>
              <a:spcBef>
                <a:spcPts val="1500"/>
              </a:spcBef>
              <a:spcAft>
                <a:spcPts val="0"/>
              </a:spcAft>
              <a:buClrTx/>
              <a:buSzTx/>
              <a:buFontTx/>
              <a:buAutoNum type="arabicPeriod"/>
              <a:tabLst/>
              <a:defRPr/>
            </a:pPr>
            <a:endParaRPr kumimoji="0" lang="sv-SE" sz="1200" b="1" i="0" u="none" strike="noStrike" kern="1200" cap="none" spc="0" normalizeH="0" baseline="0" noProof="0">
              <a:ln>
                <a:noFill/>
              </a:ln>
              <a:solidFill>
                <a:srgbClr val="000000"/>
              </a:solidFill>
              <a:effectLst/>
              <a:uLnTx/>
              <a:uFillTx/>
            </a:endParaRPr>
          </a:p>
          <a:p>
            <a:pPr marL="228600" marR="0" lvl="0" indent="-228600" algn="l" defTabSz="914400" rtl="0" eaLnBrk="1" fontAlgn="auto" latinLnBrk="0" hangingPunct="1">
              <a:lnSpc>
                <a:spcPct val="100000"/>
              </a:lnSpc>
              <a:spcBef>
                <a:spcPts val="1500"/>
              </a:spcBef>
              <a:spcAft>
                <a:spcPts val="0"/>
              </a:spcAft>
              <a:buClrTx/>
              <a:buSzTx/>
              <a:buFontTx/>
              <a:buAutoNum type="arabicPeriod"/>
              <a:tabLst/>
              <a:defRPr/>
            </a:pPr>
            <a:endParaRPr kumimoji="0" lang="sv-SE" sz="1200" b="1" i="0" u="none" strike="noStrike" kern="1200" cap="none" spc="0" normalizeH="0" baseline="0" noProof="0">
              <a:ln>
                <a:noFill/>
              </a:ln>
              <a:solidFill>
                <a:srgbClr val="000000"/>
              </a:solidFill>
              <a:effectLst/>
              <a:uLnTx/>
              <a:uFillTx/>
            </a:endParaRPr>
          </a:p>
        </p:txBody>
      </p:sp>
      <p:sp>
        <p:nvSpPr>
          <p:cNvPr id="38" name="Content Placeholder 2"/>
          <p:cNvSpPr txBox="1">
            <a:spLocks/>
          </p:cNvSpPr>
          <p:nvPr>
            <p:custDataLst>
              <p:tags r:id="rId5"/>
            </p:custDataLst>
          </p:nvPr>
        </p:nvSpPr>
        <p:spPr>
          <a:xfrm>
            <a:off x="7690952" y="2082029"/>
            <a:ext cx="2801493" cy="1752599"/>
          </a:xfrm>
          <a:prstGeom prst="rect">
            <a:avLst/>
          </a:prstGeom>
          <a:ln w="12700">
            <a:noFill/>
          </a:ln>
        </p:spPr>
        <p:txBody>
          <a:bodyPr t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0">
              <a:defRPr/>
            </a:pPr>
            <a:r>
              <a:rPr lang="sv-SE" sz="1400" b="1">
                <a:solidFill>
                  <a:srgbClr val="000000"/>
                </a:solidFill>
              </a:rPr>
              <a:t>B1. Definiera öppenhet och välj licens</a:t>
            </a:r>
            <a:endParaRPr kumimoji="0" lang="sv-SE" sz="1400" b="1" i="0" u="none" strike="noStrike" kern="1200" cap="none" spc="0" normalizeH="0" baseline="0" noProof="0">
              <a:ln>
                <a:noFill/>
              </a:ln>
              <a:solidFill>
                <a:srgbClr val="000000"/>
              </a:solidFill>
              <a:effectLst/>
              <a:uLnTx/>
              <a:uFillTx/>
            </a:endParaRPr>
          </a:p>
          <a:p>
            <a:pPr lvl="0">
              <a:defRPr/>
            </a:pPr>
            <a:r>
              <a:rPr lang="sv-SE" sz="1400" b="1"/>
              <a:t>B2. Detaljplanera publicering</a:t>
            </a:r>
            <a:endParaRPr kumimoji="0" lang="sv-SE" sz="1400" b="1" i="0" u="none" strike="noStrike" kern="1200" cap="none" spc="0" normalizeH="0" baseline="0" noProof="0">
              <a:ln>
                <a:noFill/>
              </a:ln>
              <a:effectLst/>
              <a:uLnTx/>
              <a:uFillTx/>
            </a:endParaRPr>
          </a:p>
          <a:p>
            <a:pPr marR="0" lvl="0" algn="l" defTabSz="914400" rtl="0" eaLnBrk="1" fontAlgn="auto" latinLnBrk="0" hangingPunct="1">
              <a:lnSpc>
                <a:spcPct val="100000"/>
              </a:lnSpc>
              <a:spcBef>
                <a:spcPts val="1500"/>
              </a:spcBef>
              <a:spcAft>
                <a:spcPts val="0"/>
              </a:spcAft>
              <a:buClrTx/>
              <a:buSzTx/>
              <a:tabLst/>
              <a:defRPr/>
            </a:pPr>
            <a:r>
              <a:rPr kumimoji="0" lang="sv-SE" sz="1400" b="1" i="0" u="none" strike="noStrike" kern="1200" cap="none" spc="0" normalizeH="0" baseline="0" noProof="0">
                <a:ln>
                  <a:noFill/>
                </a:ln>
                <a:solidFill>
                  <a:srgbClr val="000000"/>
                </a:solidFill>
                <a:effectLst/>
                <a:uLnTx/>
                <a:uFillTx/>
              </a:rPr>
              <a:t>B3. Kvalitetssäkra och besluta</a:t>
            </a:r>
          </a:p>
        </p:txBody>
      </p:sp>
      <p:grpSp>
        <p:nvGrpSpPr>
          <p:cNvPr id="4" name="Group 3"/>
          <p:cNvGrpSpPr/>
          <p:nvPr/>
        </p:nvGrpSpPr>
        <p:grpSpPr>
          <a:xfrm rot="447527">
            <a:off x="4649699" y="2201891"/>
            <a:ext cx="2736000" cy="2742461"/>
            <a:chOff x="8112224" y="552844"/>
            <a:chExt cx="2736000" cy="2742461"/>
          </a:xfrm>
        </p:grpSpPr>
        <p:sp>
          <p:nvSpPr>
            <p:cNvPr id="5" name="Oval 4"/>
            <p:cNvSpPr/>
            <p:nvPr/>
          </p:nvSpPr>
          <p:spPr>
            <a:xfrm>
              <a:off x="8112224" y="559305"/>
              <a:ext cx="2736000" cy="2736000"/>
            </a:xfrm>
            <a:prstGeom prst="ellipse">
              <a:avLst/>
            </a:prstGeom>
            <a:gradFill flip="none" rotWithShape="1">
              <a:gsLst>
                <a:gs pos="85000">
                  <a:srgbClr val="C50366"/>
                </a:gs>
                <a:gs pos="45000">
                  <a:schemeClr val="bg2">
                    <a:lumMod val="90000"/>
                  </a:schemeClr>
                </a:gs>
                <a:gs pos="1000">
                  <a:schemeClr val="tx2"/>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6" name="Oval 5"/>
            <p:cNvSpPr/>
            <p:nvPr/>
          </p:nvSpPr>
          <p:spPr>
            <a:xfrm>
              <a:off x="8865556" y="1315703"/>
              <a:ext cx="1260000" cy="126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7" name="Chevron 6"/>
            <p:cNvSpPr/>
            <p:nvPr/>
          </p:nvSpPr>
          <p:spPr>
            <a:xfrm rot="14519360">
              <a:off x="8296452" y="1916276"/>
              <a:ext cx="542993" cy="78339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
          <p:nvSpPr>
            <p:cNvPr id="8" name="Chevron 7"/>
            <p:cNvSpPr/>
            <p:nvPr/>
          </p:nvSpPr>
          <p:spPr>
            <a:xfrm rot="21356957">
              <a:off x="9245985" y="552844"/>
              <a:ext cx="548043" cy="80132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
          <p:nvSpPr>
            <p:cNvPr id="9" name="Chevron 8"/>
            <p:cNvSpPr/>
            <p:nvPr/>
          </p:nvSpPr>
          <p:spPr>
            <a:xfrm rot="6339512">
              <a:off x="10174942" y="1961031"/>
              <a:ext cx="479402" cy="738308"/>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grpSp>
      <p:sp>
        <p:nvSpPr>
          <p:cNvPr id="40" name="Content Placeholder 2"/>
          <p:cNvSpPr txBox="1">
            <a:spLocks/>
          </p:cNvSpPr>
          <p:nvPr>
            <p:custDataLst>
              <p:tags r:id="rId6"/>
            </p:custDataLst>
          </p:nvPr>
        </p:nvSpPr>
        <p:spPr>
          <a:xfrm>
            <a:off x="2855640" y="4412705"/>
            <a:ext cx="2627278" cy="1752599"/>
          </a:xfrm>
          <a:prstGeom prst="rect">
            <a:avLst/>
          </a:prstGeom>
          <a:ln w="12700">
            <a:noFill/>
          </a:ln>
        </p:spPr>
        <p:txBody>
          <a:bodyPr t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R="0" lvl="0" algn="l" defTabSz="914400" rtl="0" eaLnBrk="1" fontAlgn="auto" latinLnBrk="0" hangingPunct="1">
              <a:lnSpc>
                <a:spcPct val="100000"/>
              </a:lnSpc>
              <a:spcBef>
                <a:spcPts val="1500"/>
              </a:spcBef>
              <a:spcAft>
                <a:spcPts val="0"/>
              </a:spcAft>
              <a:buClrTx/>
              <a:buSzTx/>
              <a:tabLst/>
              <a:defRPr/>
            </a:pPr>
            <a:r>
              <a:rPr kumimoji="0" lang="sv-SE" sz="1400" b="1" i="0" u="none" strike="noStrike" kern="1200" cap="none" spc="0" normalizeH="0" baseline="0" noProof="0">
                <a:ln>
                  <a:noFill/>
                </a:ln>
                <a:solidFill>
                  <a:srgbClr val="000000"/>
                </a:solidFill>
                <a:effectLst/>
                <a:uLnTx/>
                <a:uFillTx/>
              </a:rPr>
              <a:t>C1. Publicera och lansera</a:t>
            </a:r>
          </a:p>
          <a:p>
            <a:pPr marR="0" lvl="0" algn="l" defTabSz="914400" rtl="0" eaLnBrk="1" fontAlgn="auto" latinLnBrk="0" hangingPunct="1">
              <a:lnSpc>
                <a:spcPct val="100000"/>
              </a:lnSpc>
              <a:spcBef>
                <a:spcPts val="1500"/>
              </a:spcBef>
              <a:spcAft>
                <a:spcPts val="0"/>
              </a:spcAft>
              <a:buClrTx/>
              <a:buSzTx/>
              <a:tabLst/>
              <a:defRPr/>
            </a:pPr>
            <a:r>
              <a:rPr lang="sv-SE" sz="1400" b="1">
                <a:solidFill>
                  <a:srgbClr val="000000"/>
                </a:solidFill>
              </a:rPr>
              <a:t>C2. </a:t>
            </a:r>
            <a:r>
              <a:rPr kumimoji="0" lang="sv-SE" sz="1400" b="1" i="0" u="none" strike="noStrike" kern="1200" cap="none" spc="0" normalizeH="0" baseline="0" noProof="0">
                <a:ln>
                  <a:noFill/>
                </a:ln>
                <a:solidFill>
                  <a:srgbClr val="000000"/>
                </a:solidFill>
                <a:effectLst/>
                <a:uLnTx/>
                <a:uFillTx/>
              </a:rPr>
              <a:t>Förvalta</a:t>
            </a:r>
            <a:endParaRPr kumimoji="0" lang="sv-SE" sz="1200" b="1" i="0" u="none" strike="noStrike" kern="1200" cap="none" spc="0" normalizeH="0" baseline="0" noProof="0">
              <a:ln>
                <a:noFill/>
              </a:ln>
              <a:solidFill>
                <a:srgbClr val="000000"/>
              </a:solidFill>
              <a:effectLst/>
              <a:uLnTx/>
              <a:uFillTx/>
            </a:endParaRPr>
          </a:p>
          <a:p>
            <a:pPr marL="228600" marR="0" lvl="0" indent="-228600" algn="l" defTabSz="914400" rtl="0" eaLnBrk="1" fontAlgn="auto" latinLnBrk="0" hangingPunct="1">
              <a:lnSpc>
                <a:spcPct val="100000"/>
              </a:lnSpc>
              <a:spcBef>
                <a:spcPts val="1500"/>
              </a:spcBef>
              <a:spcAft>
                <a:spcPts val="0"/>
              </a:spcAft>
              <a:buClrTx/>
              <a:buSzTx/>
              <a:buFontTx/>
              <a:buAutoNum type="arabicPeriod"/>
              <a:tabLst/>
              <a:defRPr/>
            </a:pPr>
            <a:endParaRPr kumimoji="0" lang="sv-SE" sz="1200" b="1" i="0" u="none" strike="noStrike" kern="1200" cap="none" spc="0" normalizeH="0" baseline="0" noProof="0">
              <a:ln>
                <a:noFill/>
              </a:ln>
              <a:solidFill>
                <a:srgbClr val="000000"/>
              </a:solidFill>
              <a:effectLst/>
              <a:uLnTx/>
              <a:uFillTx/>
            </a:endParaRPr>
          </a:p>
        </p:txBody>
      </p:sp>
      <p:sp>
        <p:nvSpPr>
          <p:cNvPr id="46" name="Content Placeholder 2"/>
          <p:cNvSpPr txBox="1">
            <a:spLocks/>
          </p:cNvSpPr>
          <p:nvPr>
            <p:custDataLst>
              <p:tags r:id="rId7"/>
            </p:custDataLst>
          </p:nvPr>
        </p:nvSpPr>
        <p:spPr>
          <a:xfrm>
            <a:off x="5377600" y="3213491"/>
            <a:ext cx="1251405" cy="1104907"/>
          </a:xfrm>
          <a:prstGeom prst="rect">
            <a:avLst/>
          </a:prstGeom>
          <a:ln w="12700">
            <a:noFill/>
          </a:ln>
        </p:spPr>
        <p:txBody>
          <a:bodyPr t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500"/>
              </a:spcBef>
              <a:spcAft>
                <a:spcPts val="0"/>
              </a:spcAft>
              <a:buClrTx/>
              <a:buSzTx/>
              <a:buFontTx/>
              <a:buNone/>
              <a:tabLst/>
              <a:defRPr/>
            </a:pPr>
            <a:endParaRPr kumimoji="0" lang="sv-SE" sz="1200" b="1" i="0" u="none" strike="noStrike" kern="1200" cap="none" spc="0" normalizeH="0" baseline="0" noProof="0">
              <a:ln>
                <a:noFill/>
              </a:ln>
              <a:solidFill>
                <a:srgbClr val="000000"/>
              </a:solidFill>
              <a:effectLst/>
              <a:uLnTx/>
              <a:uFillTx/>
            </a:endParaRPr>
          </a:p>
        </p:txBody>
      </p:sp>
      <p:sp>
        <p:nvSpPr>
          <p:cNvPr id="24" name="Oval 24">
            <a:extLst>
              <a:ext uri="{FF2B5EF4-FFF2-40B4-BE49-F238E27FC236}">
                <a16:creationId xmlns:a16="http://schemas.microsoft.com/office/drawing/2014/main" id="{98A283B9-2F1C-4E41-9644-E4E09DD336CB}"/>
              </a:ext>
            </a:extLst>
          </p:cNvPr>
          <p:cNvSpPr/>
          <p:nvPr/>
        </p:nvSpPr>
        <p:spPr>
          <a:xfrm>
            <a:off x="5089462" y="2778308"/>
            <a:ext cx="360040" cy="360040"/>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sv-SE" b="1">
                <a:solidFill>
                  <a:schemeClr val="tx2"/>
                </a:solidFill>
                <a:latin typeface="Arial" panose="020B0604020202020204" pitchFamily="34" charset="0"/>
                <a:cs typeface="Arial" panose="020B0604020202020204" pitchFamily="34" charset="0"/>
              </a:rPr>
              <a:t>A</a:t>
            </a:r>
          </a:p>
        </p:txBody>
      </p:sp>
      <p:sp>
        <p:nvSpPr>
          <p:cNvPr id="25" name="Oval 24">
            <a:extLst>
              <a:ext uri="{FF2B5EF4-FFF2-40B4-BE49-F238E27FC236}">
                <a16:creationId xmlns:a16="http://schemas.microsoft.com/office/drawing/2014/main" id="{EEF484F5-6362-3E45-B26E-94A7CB2599A4}"/>
              </a:ext>
            </a:extLst>
          </p:cNvPr>
          <p:cNvSpPr/>
          <p:nvPr/>
        </p:nvSpPr>
        <p:spPr>
          <a:xfrm>
            <a:off x="6784702" y="3051144"/>
            <a:ext cx="360040" cy="360040"/>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sv-SE" b="1">
                <a:solidFill>
                  <a:schemeClr val="tx2"/>
                </a:solidFill>
                <a:latin typeface="Arial" panose="020B0604020202020204" pitchFamily="34" charset="0"/>
                <a:cs typeface="Arial" panose="020B0604020202020204" pitchFamily="34" charset="0"/>
              </a:rPr>
              <a:t>B</a:t>
            </a:r>
          </a:p>
        </p:txBody>
      </p:sp>
      <p:sp>
        <p:nvSpPr>
          <p:cNvPr id="27" name="Oval 24">
            <a:extLst>
              <a:ext uri="{FF2B5EF4-FFF2-40B4-BE49-F238E27FC236}">
                <a16:creationId xmlns:a16="http://schemas.microsoft.com/office/drawing/2014/main" id="{216D5292-2900-1642-B3AE-F87FA387628C}"/>
              </a:ext>
            </a:extLst>
          </p:cNvPr>
          <p:cNvSpPr/>
          <p:nvPr/>
        </p:nvSpPr>
        <p:spPr>
          <a:xfrm>
            <a:off x="5716790" y="4382593"/>
            <a:ext cx="360040" cy="360040"/>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sv-SE" b="1">
                <a:solidFill>
                  <a:schemeClr val="tx2"/>
                </a:solidFill>
                <a:latin typeface="Arial" panose="020B0604020202020204" pitchFamily="34" charset="0"/>
                <a:cs typeface="Arial" panose="020B0604020202020204" pitchFamily="34" charset="0"/>
              </a:rPr>
              <a:t>C</a:t>
            </a:r>
          </a:p>
        </p:txBody>
      </p:sp>
      <p:sp>
        <p:nvSpPr>
          <p:cNvPr id="28" name="Content Placeholder 2">
            <a:extLst>
              <a:ext uri="{FF2B5EF4-FFF2-40B4-BE49-F238E27FC236}">
                <a16:creationId xmlns:a16="http://schemas.microsoft.com/office/drawing/2014/main" id="{C4D26B94-5BB9-4984-843E-CE3CF965B3E0}"/>
              </a:ext>
            </a:extLst>
          </p:cNvPr>
          <p:cNvSpPr txBox="1">
            <a:spLocks/>
          </p:cNvSpPr>
          <p:nvPr>
            <p:custDataLst>
              <p:tags r:id="rId8"/>
            </p:custDataLst>
          </p:nvPr>
        </p:nvSpPr>
        <p:spPr>
          <a:xfrm>
            <a:off x="7690952" y="4412705"/>
            <a:ext cx="2627278" cy="1752599"/>
          </a:xfrm>
          <a:prstGeom prst="rect">
            <a:avLst/>
          </a:prstGeom>
          <a:ln w="12700">
            <a:noFill/>
          </a:ln>
        </p:spPr>
        <p:txBody>
          <a:bodyPr t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R="0" lvl="0" algn="l" defTabSz="914400" rtl="0" eaLnBrk="1" fontAlgn="auto" latinLnBrk="0" hangingPunct="1">
              <a:lnSpc>
                <a:spcPct val="100000"/>
              </a:lnSpc>
              <a:spcBef>
                <a:spcPts val="1500"/>
              </a:spcBef>
              <a:spcAft>
                <a:spcPts val="0"/>
              </a:spcAft>
              <a:buClrTx/>
              <a:buSzTx/>
              <a:tabLst/>
              <a:defRPr/>
            </a:pPr>
            <a:r>
              <a:rPr kumimoji="0" lang="sv-SE" sz="1400" b="1" i="0" u="none" strike="noStrike" kern="1200" cap="none" spc="0" normalizeH="0" baseline="0" noProof="0">
                <a:ln>
                  <a:noFill/>
                </a:ln>
                <a:solidFill>
                  <a:srgbClr val="000000"/>
                </a:solidFill>
                <a:effectLst/>
                <a:uLnTx/>
                <a:uFillTx/>
              </a:rPr>
              <a:t>C3. Avveckla</a:t>
            </a:r>
          </a:p>
          <a:p>
            <a:pPr marL="228600" marR="0" lvl="0" indent="-228600" algn="l" defTabSz="914400" rtl="0" eaLnBrk="1" fontAlgn="auto" latinLnBrk="0" hangingPunct="1">
              <a:lnSpc>
                <a:spcPct val="100000"/>
              </a:lnSpc>
              <a:spcBef>
                <a:spcPts val="1500"/>
              </a:spcBef>
              <a:spcAft>
                <a:spcPts val="0"/>
              </a:spcAft>
              <a:buClrTx/>
              <a:buSzTx/>
              <a:buFontTx/>
              <a:buAutoNum type="arabicPeriod" startAt="3"/>
              <a:tabLst/>
              <a:defRPr/>
            </a:pPr>
            <a:endParaRPr kumimoji="0" lang="sv-SE" sz="1200" b="1" i="0" u="none" strike="noStrike" kern="1200" cap="none" spc="0" normalizeH="0" baseline="0" noProof="0">
              <a:ln>
                <a:noFill/>
              </a:ln>
              <a:solidFill>
                <a:srgbClr val="000000"/>
              </a:solidFill>
              <a:effectLst/>
              <a:uLnTx/>
              <a:uFillTx/>
            </a:endParaRPr>
          </a:p>
        </p:txBody>
      </p:sp>
      <p:sp>
        <p:nvSpPr>
          <p:cNvPr id="29" name="Rectangle 25">
            <a:extLst>
              <a:ext uri="{FF2B5EF4-FFF2-40B4-BE49-F238E27FC236}">
                <a16:creationId xmlns:a16="http://schemas.microsoft.com/office/drawing/2014/main" id="{AECE8512-3C94-984B-9850-E8FC1BEF3A34}"/>
              </a:ext>
            </a:extLst>
          </p:cNvPr>
          <p:cNvSpPr/>
          <p:nvPr/>
        </p:nvSpPr>
        <p:spPr>
          <a:xfrm>
            <a:off x="4660465" y="6045700"/>
            <a:ext cx="7430179" cy="707886"/>
          </a:xfrm>
          <a:prstGeom prst="rect">
            <a:avLst/>
          </a:prstGeom>
        </p:spPr>
        <p:txBody>
          <a:bodyPr wrap="square">
            <a:spAutoFit/>
          </a:bodyPr>
          <a:lstStyle/>
          <a:p>
            <a:pPr lvl="0" algn="r">
              <a:defRPr/>
            </a:pPr>
            <a:r>
              <a:rPr kumimoji="0" lang="sv-SE" sz="2000" b="1" i="0" u="none" strike="noStrike" kern="1200" cap="none" spc="0" normalizeH="0" baseline="0" noProof="0">
                <a:ln>
                  <a:noFill/>
                </a:ln>
                <a:solidFill>
                  <a:srgbClr val="C40064"/>
                </a:solidFill>
                <a:effectLst/>
                <a:uLnTx/>
                <a:uFillTx/>
                <a:latin typeface="Arial" panose="020B0604020202020204" pitchFamily="34" charset="0"/>
                <a:cs typeface="Arial" panose="020B0604020202020204" pitchFamily="34" charset="0"/>
              </a:rPr>
              <a:t>Till er hjälp finns ÖDIS Guide för att publicera öppna data som finns på</a:t>
            </a:r>
            <a:r>
              <a:rPr lang="sv-SE" sz="2000" b="1">
                <a:solidFill>
                  <a:srgbClr val="C40064"/>
                </a:solidFill>
                <a:latin typeface="Arial" panose="020B0604020202020204" pitchFamily="34" charset="0"/>
                <a:cs typeface="Arial" panose="020B0604020202020204" pitchFamily="34" charset="0"/>
              </a:rPr>
              <a:t> </a:t>
            </a:r>
            <a:r>
              <a:rPr lang="sv-SE" sz="2000" b="1" err="1">
                <a:solidFill>
                  <a:srgbClr val="C40064"/>
                </a:solidFill>
                <a:latin typeface="Arial" panose="020B0604020202020204" pitchFamily="34" charset="0"/>
                <a:cs typeface="Arial" panose="020B0604020202020204" pitchFamily="34" charset="0"/>
              </a:rPr>
              <a:t>smartstad.stockholm</a:t>
            </a:r>
            <a:r>
              <a:rPr lang="sv-SE" sz="2000" b="1">
                <a:solidFill>
                  <a:srgbClr val="C40064"/>
                </a:solidFill>
                <a:latin typeface="Arial" panose="020B0604020202020204" pitchFamily="34" charset="0"/>
                <a:cs typeface="Arial" panose="020B0604020202020204" pitchFamily="34" charset="0"/>
              </a:rPr>
              <a:t>/</a:t>
            </a:r>
            <a:r>
              <a:rPr lang="sv-SE" sz="2000" b="1" err="1">
                <a:solidFill>
                  <a:srgbClr val="C40064"/>
                </a:solidFill>
                <a:latin typeface="Arial" panose="020B0604020202020204" pitchFamily="34" charset="0"/>
                <a:cs typeface="Arial" panose="020B0604020202020204" pitchFamily="34" charset="0"/>
              </a:rPr>
              <a:t>odis</a:t>
            </a:r>
            <a:endParaRPr kumimoji="0" lang="sv-SE" sz="2000" b="1" i="0" u="none" strike="noStrike" kern="1200" cap="none" spc="0" normalizeH="0" baseline="0" noProof="0">
              <a:ln>
                <a:noFill/>
              </a:ln>
              <a:solidFill>
                <a:srgbClr val="C40064"/>
              </a:solidFill>
              <a:effectLst/>
              <a:uLnTx/>
              <a:uFillTx/>
              <a:latin typeface="Arial" panose="020B0604020202020204" pitchFamily="34" charset="0"/>
              <a:cs typeface="Arial" panose="020B0604020202020204" pitchFamily="34" charset="0"/>
            </a:endParaRPr>
          </a:p>
        </p:txBody>
      </p:sp>
      <p:sp>
        <p:nvSpPr>
          <p:cNvPr id="30" name="Rubrik 1">
            <a:extLst>
              <a:ext uri="{FF2B5EF4-FFF2-40B4-BE49-F238E27FC236}">
                <a16:creationId xmlns:a16="http://schemas.microsoft.com/office/drawing/2014/main" id="{9139BC66-C4FE-484F-ABC9-7AC5F4E91993}"/>
              </a:ext>
            </a:extLst>
          </p:cNvPr>
          <p:cNvSpPr txBox="1">
            <a:spLocks/>
          </p:cNvSpPr>
          <p:nvPr/>
        </p:nvSpPr>
        <p:spPr>
          <a:xfrm>
            <a:off x="509584" y="457200"/>
            <a:ext cx="11335413" cy="831600"/>
          </a:xfrm>
          <a:prstGeom prst="rect">
            <a:avLst/>
          </a:prstGeom>
        </p:spPr>
        <p:txBody>
          <a:bodyPr vert="horz" lIns="0" tIns="0" rIns="0" bIns="0" rtlCol="0" anchor="t" anchorCtr="0">
            <a:noAutofit/>
          </a:bodyPr>
          <a:lst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a:lstStyle>
          <a:p>
            <a:pPr lvl="0">
              <a:spcBef>
                <a:spcPts val="0"/>
              </a:spcBef>
              <a:defRPr/>
            </a:pPr>
            <a:r>
              <a:rPr lang="sv-SE">
                <a:solidFill>
                  <a:srgbClr val="C40064"/>
                </a:solidFill>
                <a:latin typeface="Arial" panose="020B0604020202020204" pitchFamily="34" charset="0"/>
                <a:cs typeface="Arial" panose="020B0604020202020204" pitchFamily="34" charset="0"/>
              </a:rPr>
              <a:t>När prioriteringen är klar, så är det dags att gå vidare med att publicera datamängderna</a:t>
            </a:r>
          </a:p>
        </p:txBody>
      </p:sp>
    </p:spTree>
    <p:extLst>
      <p:ext uri="{BB962C8B-B14F-4D97-AF65-F5344CB8AC3E}">
        <p14:creationId xmlns:p14="http://schemas.microsoft.com/office/powerpoint/2010/main" val="4175619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E3EA6D3-F397-4055-97F2-031420B98AE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9938"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8E3EA6D3-F397-4055-97F2-031420B98AE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id="{D9EE38D9-4DBE-48C4-80E2-14EB1BC6F0AD}"/>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30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ABD81298-249E-0B4B-BAF5-AF9E825D7477}"/>
              </a:ext>
            </a:extLst>
          </p:cNvPr>
          <p:cNvSpPr>
            <a:spLocks noGrp="1"/>
          </p:cNvSpPr>
          <p:nvPr>
            <p:ph type="title"/>
          </p:nvPr>
        </p:nvSpPr>
        <p:spPr>
          <a:xfrm>
            <a:off x="522442" y="404664"/>
            <a:ext cx="10857725" cy="831600"/>
          </a:xfrm>
        </p:spPr>
        <p:txBody>
          <a:bodyPr/>
          <a:lstStyle/>
          <a:p>
            <a:r>
              <a:rPr lang="sv-SE">
                <a:solidFill>
                  <a:schemeClr val="bg1"/>
                </a:solidFill>
                <a:latin typeface="Arial"/>
                <a:cs typeface="Arial"/>
              </a:rPr>
              <a:t>Du hittar mer information och stödmaterial på ÖDIS hemsida</a:t>
            </a:r>
            <a:endParaRPr lang="sv-SE" sz="1800">
              <a:solidFill>
                <a:schemeClr val="bg1"/>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D348EA43-4FC6-4262-A55D-6FD20ABDD2E0}"/>
              </a:ext>
            </a:extLst>
          </p:cNvPr>
          <p:cNvSpPr txBox="1"/>
          <p:nvPr/>
        </p:nvSpPr>
        <p:spPr>
          <a:xfrm>
            <a:off x="522442" y="1984108"/>
            <a:ext cx="989785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srgbClr val="FFFFFF"/>
                </a:solidFill>
                <a:effectLst/>
                <a:uLnTx/>
                <a:uFillTx/>
                <a:latin typeface="Arial"/>
                <a:ea typeface="+mn-ea"/>
                <a:cs typeface="+mn-cs"/>
              </a:rPr>
              <a:t>Detta material är framtaget av projektet Ökad användning av öppna data i Stockholmsregionen (ÖDIS), som var </a:t>
            </a:r>
            <a:r>
              <a:rPr kumimoji="0" lang="sv" sz="1800" b="0" i="0" u="none" strike="noStrike" kern="1200" cap="none" spc="0" normalizeH="0" baseline="0" noProof="0">
                <a:ln>
                  <a:noFill/>
                </a:ln>
                <a:solidFill>
                  <a:srgbClr val="FFFFFF"/>
                </a:solidFill>
                <a:effectLst/>
                <a:uLnTx/>
                <a:uFillTx/>
                <a:latin typeface="Arial"/>
                <a:ea typeface="+mn-ea"/>
                <a:cs typeface="+mn-cs"/>
              </a:rPr>
              <a:t>en gemensam satsning av samtliga 26 kommuner i kommunsamarbetet Storsthlm. Projektet pågick april 2018 – december 2020. </a:t>
            </a:r>
            <a:endParaRPr kumimoji="0" lang="sv-SE" sz="1800" b="0" i="0" u="none" strike="noStrike" kern="1200" cap="none" spc="0" normalizeH="0" baseline="0" noProof="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a:ln>
                  <a:noFill/>
                </a:ln>
                <a:solidFill>
                  <a:srgbClr val="FFFFFF"/>
                </a:solidFill>
                <a:effectLst/>
                <a:uLnTx/>
                <a:uFillTx/>
                <a:latin typeface="Arial"/>
                <a:ea typeface="+mn-ea"/>
                <a:cs typeface="+mn-cs"/>
              </a:rPr>
              <a:t>Läs mer om projektet och hitta mer stödmaterial likt detta på </a:t>
            </a:r>
            <a:r>
              <a:rPr kumimoji="0" lang="sv-SE" sz="1800" b="1" i="0" u="none" strike="noStrike" kern="1200" cap="none" spc="0" normalizeH="0" baseline="0" noProof="0" err="1">
                <a:ln>
                  <a:noFill/>
                </a:ln>
                <a:solidFill>
                  <a:srgbClr val="FFFFFF"/>
                </a:solidFill>
                <a:effectLst/>
                <a:uLnTx/>
                <a:uFillTx/>
                <a:latin typeface="Arial"/>
                <a:ea typeface="+mn-ea"/>
                <a:cs typeface="+mn-cs"/>
                <a:hlinkClick r:id="rId7">
                  <a:extLst>
                    <a:ext uri="{A12FA001-AC4F-418D-AE19-62706E023703}">
                      <ahyp:hlinkClr xmlns:ahyp="http://schemas.microsoft.com/office/drawing/2018/hyperlinkcolor" val="tx"/>
                    </a:ext>
                  </a:extLst>
                </a:hlinkClick>
              </a:rPr>
              <a:t>smartstad.stockholm</a:t>
            </a:r>
            <a:r>
              <a:rPr kumimoji="0" lang="sv-SE" sz="1800" b="1" i="0" u="none" strike="noStrike" kern="1200" cap="none" spc="0" normalizeH="0" baseline="0" noProof="0">
                <a:ln>
                  <a:noFill/>
                </a:ln>
                <a:solidFill>
                  <a:srgbClr val="FFFFFF"/>
                </a:solidFill>
                <a:effectLst/>
                <a:uLnTx/>
                <a:uFillTx/>
                <a:latin typeface="Arial"/>
                <a:ea typeface="+mn-ea"/>
                <a:cs typeface="+mn-cs"/>
                <a:hlinkClick r:id="rId7">
                  <a:extLst>
                    <a:ext uri="{A12FA001-AC4F-418D-AE19-62706E023703}">
                      <ahyp:hlinkClr xmlns:ahyp="http://schemas.microsoft.com/office/drawing/2018/hyperlinkcolor" val="tx"/>
                    </a:ext>
                  </a:extLst>
                </a:hlinkClick>
              </a:rPr>
              <a:t>/</a:t>
            </a:r>
            <a:r>
              <a:rPr kumimoji="0" lang="sv-SE" sz="1800" b="1" i="0" u="none" strike="noStrike" kern="1200" cap="none" spc="0" normalizeH="0" baseline="0" noProof="0" err="1">
                <a:ln>
                  <a:noFill/>
                </a:ln>
                <a:solidFill>
                  <a:srgbClr val="FFFFFF"/>
                </a:solidFill>
                <a:effectLst/>
                <a:uLnTx/>
                <a:uFillTx/>
                <a:latin typeface="Arial"/>
                <a:ea typeface="+mn-ea"/>
                <a:cs typeface="+mn-cs"/>
                <a:hlinkClick r:id="rId7">
                  <a:extLst>
                    <a:ext uri="{A12FA001-AC4F-418D-AE19-62706E023703}">
                      <ahyp:hlinkClr xmlns:ahyp="http://schemas.microsoft.com/office/drawing/2018/hyperlinkcolor" val="tx"/>
                    </a:ext>
                  </a:extLst>
                </a:hlinkClick>
              </a:rPr>
              <a:t>odis</a:t>
            </a:r>
            <a:endParaRPr kumimoji="0" lang="sv-SE" sz="1800" b="1"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072055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998F09-C454-944E-AA99-06C8FBCF81B6}"/>
              </a:ext>
            </a:extLst>
          </p:cNvPr>
          <p:cNvSpPr>
            <a:spLocks noGrp="1"/>
          </p:cNvSpPr>
          <p:nvPr>
            <p:ph type="title"/>
          </p:nvPr>
        </p:nvSpPr>
        <p:spPr/>
        <p:txBody>
          <a:bodyPr/>
          <a:lstStyle/>
          <a:p>
            <a:r>
              <a:rPr lang="sv-SE">
                <a:latin typeface="Arial"/>
                <a:cs typeface="Arial"/>
              </a:rPr>
              <a:t>Det är viktigare att komma igång, än att fundera för länge på vilken datamängd som är bäst att börja med</a:t>
            </a:r>
          </a:p>
        </p:txBody>
      </p:sp>
      <p:sp>
        <p:nvSpPr>
          <p:cNvPr id="3" name="textruta 2">
            <a:extLst>
              <a:ext uri="{FF2B5EF4-FFF2-40B4-BE49-F238E27FC236}">
                <a16:creationId xmlns:a16="http://schemas.microsoft.com/office/drawing/2014/main" id="{A37A8F4A-E787-6B4A-91E2-C86BD0B0F6BC}"/>
              </a:ext>
            </a:extLst>
          </p:cNvPr>
          <p:cNvSpPr txBox="1"/>
          <p:nvPr/>
        </p:nvSpPr>
        <p:spPr>
          <a:xfrm>
            <a:off x="609600" y="1502693"/>
            <a:ext cx="10972800" cy="4431983"/>
          </a:xfrm>
          <a:prstGeom prst="rect">
            <a:avLst/>
          </a:prstGeom>
          <a:noFill/>
        </p:spPr>
        <p:txBody>
          <a:bodyPr wrap="square" rtlCol="0">
            <a:spAutoFit/>
          </a:bodyPr>
          <a:lstStyle/>
          <a:p>
            <a:pPr marL="285750" indent="-285750">
              <a:spcBef>
                <a:spcPts val="1200"/>
              </a:spcBef>
              <a:buClr>
                <a:schemeClr val="tx2"/>
              </a:buClr>
              <a:buFont typeface="Wingdings" panose="05000000000000000000" pitchFamily="2" charset="2"/>
              <a:buChar char="v"/>
            </a:pPr>
            <a:r>
              <a:rPr lang="sv-SE"/>
              <a:t>Flera kommuner vittnar om att det viktigaste för en kommun som vill komma igång att arbeta med öppna data är att snabbt komma igång med publiceringen av ett antal datamängder som är lätta att tillgängliggöra </a:t>
            </a:r>
          </a:p>
          <a:p>
            <a:pPr marL="285750" indent="-285750">
              <a:spcBef>
                <a:spcPts val="1200"/>
              </a:spcBef>
              <a:buClr>
                <a:schemeClr val="tx2"/>
              </a:buClr>
              <a:buFont typeface="Wingdings" panose="05000000000000000000" pitchFamily="2" charset="2"/>
              <a:buChar char="v"/>
            </a:pPr>
            <a:r>
              <a:rPr lang="sv-SE"/>
              <a:t>Det kan alltså vara en god idé att i början arbeta med tillgångsdriven publicering. I ett senare skede av arbetet kan det bli aktuellt med behovsdriven publicering, dvs publicera datamängder som efterfrågats av externa användare. Detta kan ibland innebära en större arbetsinsats, men ger stort värde till näringslivet (och interna behovsägare). Genom att inventera sina datamängder och tillgängliggöra resultatet av inventeringen får organisationen en bra grund för att arbeta med en mer efterfrågestyrd publicering framåt </a:t>
            </a:r>
          </a:p>
          <a:p>
            <a:pPr marL="285750" indent="-285750">
              <a:spcBef>
                <a:spcPts val="1200"/>
              </a:spcBef>
              <a:buClr>
                <a:schemeClr val="tx2"/>
              </a:buClr>
              <a:buFont typeface="Wingdings" panose="05000000000000000000" pitchFamily="2" charset="2"/>
              <a:buChar char="v"/>
            </a:pPr>
            <a:r>
              <a:rPr lang="sv-SE"/>
              <a:t>Oavsett om publiceringen av datamängder är i sitt initiala skede och mer tillgångsdriven eller om arbetet har kommit en bit på vägen och har en mer behovsorienterad karaktär, så ställer sig många frågan: </a:t>
            </a:r>
            <a:r>
              <a:rPr lang="sv-SE" b="1">
                <a:solidFill>
                  <a:schemeClr val="tx2"/>
                </a:solidFill>
              </a:rPr>
              <a:t>”Hur ska vi prioritera publiceringen? I vilken ände börjar vi?” </a:t>
            </a:r>
            <a:endParaRPr lang="sv-SE"/>
          </a:p>
          <a:p>
            <a:pPr marL="285750" indent="-285750">
              <a:spcBef>
                <a:spcPts val="1200"/>
              </a:spcBef>
              <a:buClr>
                <a:schemeClr val="tx2"/>
              </a:buClr>
              <a:buFont typeface="Wingdings" panose="05000000000000000000" pitchFamily="2" charset="2"/>
              <a:buChar char="v"/>
            </a:pPr>
            <a:r>
              <a:rPr lang="sv-SE" b="1">
                <a:solidFill>
                  <a:schemeClr val="tx2"/>
                </a:solidFill>
              </a:rPr>
              <a:t>I det här materialet </a:t>
            </a:r>
            <a:r>
              <a:rPr lang="sv-SE"/>
              <a:t>finns ett förslag till struktur att följa som </a:t>
            </a:r>
            <a:r>
              <a:rPr lang="sv-SE" b="1">
                <a:solidFill>
                  <a:schemeClr val="tx2"/>
                </a:solidFill>
              </a:rPr>
              <a:t>stöd i prioriteringen mellan datamängder</a:t>
            </a:r>
          </a:p>
        </p:txBody>
      </p:sp>
    </p:spTree>
    <p:extLst>
      <p:ext uri="{BB962C8B-B14F-4D97-AF65-F5344CB8AC3E}">
        <p14:creationId xmlns:p14="http://schemas.microsoft.com/office/powerpoint/2010/main" val="1164012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B10342-63B6-F741-93E8-C61A7987D020}"/>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Strukturen för att välja ut och prioritera mellan datamängder görs i tre steg </a:t>
            </a:r>
          </a:p>
        </p:txBody>
      </p:sp>
      <p:grpSp>
        <p:nvGrpSpPr>
          <p:cNvPr id="3" name="Group 2">
            <a:extLst>
              <a:ext uri="{FF2B5EF4-FFF2-40B4-BE49-F238E27FC236}">
                <a16:creationId xmlns:a16="http://schemas.microsoft.com/office/drawing/2014/main" id="{C8CDC27B-6705-4EBD-A09A-11A0A7F44FF3}"/>
              </a:ext>
            </a:extLst>
          </p:cNvPr>
          <p:cNvGrpSpPr/>
          <p:nvPr/>
        </p:nvGrpSpPr>
        <p:grpSpPr>
          <a:xfrm>
            <a:off x="3835193" y="2051324"/>
            <a:ext cx="4522817" cy="3688051"/>
            <a:chOff x="3835193" y="2051324"/>
            <a:chExt cx="4522817" cy="3688051"/>
          </a:xfrm>
        </p:grpSpPr>
        <p:sp>
          <p:nvSpPr>
            <p:cNvPr id="4" name="Shape 345">
              <a:extLst>
                <a:ext uri="{FF2B5EF4-FFF2-40B4-BE49-F238E27FC236}">
                  <a16:creationId xmlns:a16="http://schemas.microsoft.com/office/drawing/2014/main" id="{3FA29CA0-886C-1A4F-A45B-3384D31EF847}"/>
                </a:ext>
              </a:extLst>
            </p:cNvPr>
            <p:cNvSpPr/>
            <p:nvPr/>
          </p:nvSpPr>
          <p:spPr>
            <a:xfrm>
              <a:off x="3835193" y="3432536"/>
              <a:ext cx="4522817" cy="2306839"/>
            </a:xfrm>
            <a:custGeom>
              <a:avLst/>
              <a:gdLst/>
              <a:ahLst/>
              <a:cxnLst>
                <a:cxn ang="0">
                  <a:pos x="wd2" y="hd2"/>
                </a:cxn>
                <a:cxn ang="5400000">
                  <a:pos x="wd2" y="hd2"/>
                </a:cxn>
                <a:cxn ang="10800000">
                  <a:pos x="wd2" y="hd2"/>
                </a:cxn>
                <a:cxn ang="16200000">
                  <a:pos x="wd2" y="hd2"/>
                </a:cxn>
              </a:cxnLst>
              <a:rect l="0" t="0" r="r" b="b"/>
              <a:pathLst>
                <a:path w="21600" h="21600" extrusionOk="0">
                  <a:moveTo>
                    <a:pt x="0" y="12797"/>
                  </a:moveTo>
                  <a:lnTo>
                    <a:pt x="21600" y="0"/>
                  </a:lnTo>
                  <a:lnTo>
                    <a:pt x="21600" y="8803"/>
                  </a:lnTo>
                  <a:lnTo>
                    <a:pt x="0" y="21600"/>
                  </a:lnTo>
                  <a:lnTo>
                    <a:pt x="0" y="12797"/>
                  </a:lnTo>
                  <a:close/>
                </a:path>
              </a:pathLst>
            </a:custGeom>
            <a:solidFill>
              <a:srgbClr val="ADA9A9"/>
            </a:solidFill>
            <a:ln w="12700" cap="flat">
              <a:noFill/>
              <a:miter lim="400000"/>
            </a:ln>
            <a:effectLst/>
          </p:spPr>
          <p:txBody>
            <a:bodyPr wrap="square" lIns="0" tIns="0" rIns="0" bIns="0" numCol="1" anchor="t">
              <a:noAutofit/>
            </a:bodyPr>
            <a:lstStyle/>
            <a:p>
              <a:endParaRPr lang="en-US" sz="2000"/>
            </a:p>
          </p:txBody>
        </p:sp>
        <p:sp>
          <p:nvSpPr>
            <p:cNvPr id="5" name="Shape 346">
              <a:extLst>
                <a:ext uri="{FF2B5EF4-FFF2-40B4-BE49-F238E27FC236}">
                  <a16:creationId xmlns:a16="http://schemas.microsoft.com/office/drawing/2014/main" id="{8A746428-C33C-DC42-989D-1D05919D4031}"/>
                </a:ext>
              </a:extLst>
            </p:cNvPr>
            <p:cNvSpPr/>
            <p:nvPr/>
          </p:nvSpPr>
          <p:spPr>
            <a:xfrm>
              <a:off x="3835193" y="2051324"/>
              <a:ext cx="4522817" cy="2306839"/>
            </a:xfrm>
            <a:custGeom>
              <a:avLst/>
              <a:gdLst/>
              <a:ahLst/>
              <a:cxnLst>
                <a:cxn ang="0">
                  <a:pos x="wd2" y="hd2"/>
                </a:cxn>
                <a:cxn ang="5400000">
                  <a:pos x="wd2" y="hd2"/>
                </a:cxn>
                <a:cxn ang="10800000">
                  <a:pos x="wd2" y="hd2"/>
                </a:cxn>
                <a:cxn ang="16200000">
                  <a:pos x="wd2" y="hd2"/>
                </a:cxn>
              </a:cxnLst>
              <a:rect l="0" t="0" r="r" b="b"/>
              <a:pathLst>
                <a:path w="21600" h="21600" extrusionOk="0">
                  <a:moveTo>
                    <a:pt x="0" y="12797"/>
                  </a:moveTo>
                  <a:lnTo>
                    <a:pt x="21600" y="0"/>
                  </a:lnTo>
                  <a:lnTo>
                    <a:pt x="21600" y="8803"/>
                  </a:lnTo>
                  <a:lnTo>
                    <a:pt x="0" y="21600"/>
                  </a:lnTo>
                  <a:lnTo>
                    <a:pt x="0" y="12797"/>
                  </a:lnTo>
                  <a:close/>
                </a:path>
              </a:pathLst>
            </a:custGeom>
            <a:solidFill>
              <a:srgbClr val="ADA9A9"/>
            </a:solidFill>
            <a:ln w="12700" cap="flat">
              <a:noFill/>
              <a:miter lim="400000"/>
            </a:ln>
            <a:effectLst/>
          </p:spPr>
          <p:txBody>
            <a:bodyPr wrap="square" lIns="0" tIns="0" rIns="0" bIns="0" numCol="1" anchor="t">
              <a:noAutofit/>
            </a:bodyPr>
            <a:lstStyle/>
            <a:p>
              <a:endParaRPr lang="en-US" sz="2000"/>
            </a:p>
          </p:txBody>
        </p:sp>
        <p:sp>
          <p:nvSpPr>
            <p:cNvPr id="6" name="Shape 348">
              <a:extLst>
                <a:ext uri="{FF2B5EF4-FFF2-40B4-BE49-F238E27FC236}">
                  <a16:creationId xmlns:a16="http://schemas.microsoft.com/office/drawing/2014/main" id="{BEA3F9C5-BDD3-1E48-9391-21505BE74B46}"/>
                </a:ext>
              </a:extLst>
            </p:cNvPr>
            <p:cNvSpPr/>
            <p:nvPr/>
          </p:nvSpPr>
          <p:spPr>
            <a:xfrm>
              <a:off x="3835193" y="4799284"/>
              <a:ext cx="4522816" cy="940091"/>
            </a:xfrm>
            <a:prstGeom prst="rect">
              <a:avLst/>
            </a:prstGeom>
            <a:solidFill>
              <a:schemeClr val="tx2">
                <a:lumMod val="40000"/>
                <a:lumOff val="60000"/>
              </a:schemeClr>
            </a:solidFill>
            <a:ln w="12700" cap="flat">
              <a:noFill/>
              <a:miter lim="400000"/>
            </a:ln>
            <a:effectLst/>
          </p:spPr>
          <p:txBody>
            <a:bodyPr wrap="square" lIns="360000" tIns="90000" rIns="90000" bIns="90000" numCol="1" anchor="ctr" anchorCtr="0">
              <a:noAutofit/>
            </a:bodyPr>
            <a:lstStyle/>
            <a:p>
              <a:r>
                <a:rPr lang="sv-SE" sz="2000">
                  <a:solidFill>
                    <a:schemeClr val="bg1"/>
                  </a:solidFill>
                </a:rPr>
                <a:t>3. Jämför datamängderna i prioriteringsmatrisen </a:t>
              </a:r>
              <a:endParaRPr lang="sv-SE" sz="2000" b="1">
                <a:solidFill>
                  <a:schemeClr val="bg1"/>
                </a:solidFill>
              </a:endParaRPr>
            </a:p>
          </p:txBody>
        </p:sp>
        <p:sp>
          <p:nvSpPr>
            <p:cNvPr id="8" name="Shape 352">
              <a:extLst>
                <a:ext uri="{FF2B5EF4-FFF2-40B4-BE49-F238E27FC236}">
                  <a16:creationId xmlns:a16="http://schemas.microsoft.com/office/drawing/2014/main" id="{ADCDB65C-BAE3-FC4D-81EE-166446F703E5}"/>
                </a:ext>
              </a:extLst>
            </p:cNvPr>
            <p:cNvSpPr/>
            <p:nvPr/>
          </p:nvSpPr>
          <p:spPr>
            <a:xfrm>
              <a:off x="3835193" y="2051324"/>
              <a:ext cx="4522816" cy="940091"/>
            </a:xfrm>
            <a:prstGeom prst="rect">
              <a:avLst/>
            </a:prstGeom>
            <a:solidFill>
              <a:schemeClr val="bg2">
                <a:lumMod val="25000"/>
              </a:schemeClr>
            </a:solidFill>
            <a:ln w="12700" cap="flat">
              <a:noFill/>
              <a:miter lim="400000"/>
            </a:ln>
            <a:effectLst/>
          </p:spPr>
          <p:txBody>
            <a:bodyPr wrap="square" lIns="360000" tIns="90000" rIns="90000" bIns="90000" numCol="1" anchor="ctr" anchorCtr="0">
              <a:noAutofit/>
            </a:bodyPr>
            <a:lstStyle/>
            <a:p>
              <a:r>
                <a:rPr lang="sv-SE" sz="2000">
                  <a:solidFill>
                    <a:schemeClr val="bg1"/>
                  </a:solidFill>
                </a:rPr>
                <a:t>1. Gör en grov sortering av datamängder i ett första steg</a:t>
              </a:r>
            </a:p>
          </p:txBody>
        </p:sp>
        <p:sp>
          <p:nvSpPr>
            <p:cNvPr id="10" name="Shape 356">
              <a:extLst>
                <a:ext uri="{FF2B5EF4-FFF2-40B4-BE49-F238E27FC236}">
                  <a16:creationId xmlns:a16="http://schemas.microsoft.com/office/drawing/2014/main" id="{DC7193DE-7090-6F47-ACAE-37EF8CCA2691}"/>
                </a:ext>
              </a:extLst>
            </p:cNvPr>
            <p:cNvSpPr/>
            <p:nvPr/>
          </p:nvSpPr>
          <p:spPr>
            <a:xfrm>
              <a:off x="3835193" y="3425303"/>
              <a:ext cx="4522816" cy="940091"/>
            </a:xfrm>
            <a:prstGeom prst="rect">
              <a:avLst/>
            </a:prstGeom>
            <a:solidFill>
              <a:srgbClr val="C40064"/>
            </a:solidFill>
            <a:ln w="12700" cap="flat">
              <a:noFill/>
              <a:miter lim="400000"/>
            </a:ln>
            <a:effectLst/>
          </p:spPr>
          <p:txBody>
            <a:bodyPr wrap="square" lIns="360000" tIns="90000" rIns="90000" bIns="90000" numCol="1" anchor="ctr" anchorCtr="0">
              <a:noAutofit/>
            </a:bodyPr>
            <a:lstStyle/>
            <a:p>
              <a:r>
                <a:rPr lang="sv-SE" sz="2000">
                  <a:solidFill>
                    <a:schemeClr val="bg1"/>
                  </a:solidFill>
                </a:rPr>
                <a:t>2. Värdera behov, nytta, kostnad och risker </a:t>
              </a:r>
            </a:p>
          </p:txBody>
        </p:sp>
      </p:grpSp>
      <p:pic>
        <p:nvPicPr>
          <p:cNvPr id="12" name="Bildobjekt 11">
            <a:extLst>
              <a:ext uri="{FF2B5EF4-FFF2-40B4-BE49-F238E27FC236}">
                <a16:creationId xmlns:a16="http://schemas.microsoft.com/office/drawing/2014/main" id="{1A08D84F-4AFE-2E42-9627-037C7E558492}"/>
              </a:ext>
            </a:extLst>
          </p:cNvPr>
          <p:cNvPicPr>
            <a:picLocks noChangeAspect="1"/>
          </p:cNvPicPr>
          <p:nvPr/>
        </p:nvPicPr>
        <p:blipFill rotWithShape="1">
          <a:blip r:embed="rId2"/>
          <a:srcRect l="14242" t="9146" r="8653" b="21288"/>
          <a:stretch/>
        </p:blipFill>
        <p:spPr>
          <a:xfrm>
            <a:off x="8486227" y="4770207"/>
            <a:ext cx="927750" cy="837030"/>
          </a:xfrm>
          <a:prstGeom prst="rect">
            <a:avLst/>
          </a:prstGeom>
        </p:spPr>
      </p:pic>
      <p:pic>
        <p:nvPicPr>
          <p:cNvPr id="14" name="Bildobjekt 13">
            <a:extLst>
              <a:ext uri="{FF2B5EF4-FFF2-40B4-BE49-F238E27FC236}">
                <a16:creationId xmlns:a16="http://schemas.microsoft.com/office/drawing/2014/main" id="{C61642EF-5D50-1E47-BC59-4AEAC1895997}"/>
              </a:ext>
            </a:extLst>
          </p:cNvPr>
          <p:cNvPicPr>
            <a:picLocks noChangeAspect="1"/>
          </p:cNvPicPr>
          <p:nvPr/>
        </p:nvPicPr>
        <p:blipFill rotWithShape="1">
          <a:blip r:embed="rId3"/>
          <a:srcRect l="12140" t="3921" r="8949" b="15508"/>
          <a:stretch/>
        </p:blipFill>
        <p:spPr>
          <a:xfrm>
            <a:off x="9542194" y="4654689"/>
            <a:ext cx="1541258" cy="1573670"/>
          </a:xfrm>
          <a:prstGeom prst="rect">
            <a:avLst/>
          </a:prstGeom>
        </p:spPr>
      </p:pic>
      <p:grpSp>
        <p:nvGrpSpPr>
          <p:cNvPr id="41" name="Grupp 40">
            <a:extLst>
              <a:ext uri="{FF2B5EF4-FFF2-40B4-BE49-F238E27FC236}">
                <a16:creationId xmlns:a16="http://schemas.microsoft.com/office/drawing/2014/main" id="{C5C16EB1-B551-BE40-95CF-B13BE7086F3A}"/>
              </a:ext>
            </a:extLst>
          </p:cNvPr>
          <p:cNvGrpSpPr/>
          <p:nvPr/>
        </p:nvGrpSpPr>
        <p:grpSpPr>
          <a:xfrm>
            <a:off x="432326" y="1714324"/>
            <a:ext cx="2211080" cy="1641101"/>
            <a:chOff x="916550" y="5181670"/>
            <a:chExt cx="2211080" cy="1641101"/>
          </a:xfrm>
        </p:grpSpPr>
        <p:grpSp>
          <p:nvGrpSpPr>
            <p:cNvPr id="16" name="Grupp 15">
              <a:extLst>
                <a:ext uri="{FF2B5EF4-FFF2-40B4-BE49-F238E27FC236}">
                  <a16:creationId xmlns:a16="http://schemas.microsoft.com/office/drawing/2014/main" id="{71B990C5-979C-1549-A3A2-7BC821952858}"/>
                </a:ext>
              </a:extLst>
            </p:cNvPr>
            <p:cNvGrpSpPr/>
            <p:nvPr/>
          </p:nvGrpSpPr>
          <p:grpSpPr>
            <a:xfrm>
              <a:off x="916550" y="5181670"/>
              <a:ext cx="1575350" cy="1072357"/>
              <a:chOff x="2308671" y="1916831"/>
              <a:chExt cx="4147369" cy="2823159"/>
            </a:xfrm>
          </p:grpSpPr>
          <p:pic>
            <p:nvPicPr>
              <p:cNvPr id="17" name="Bildobjekt 16">
                <a:extLst>
                  <a:ext uri="{FF2B5EF4-FFF2-40B4-BE49-F238E27FC236}">
                    <a16:creationId xmlns:a16="http://schemas.microsoft.com/office/drawing/2014/main" id="{843CDDA8-AAC4-564D-BE0F-AB450CB22876}"/>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2312591" y="1916831"/>
                <a:ext cx="2055217" cy="1474185"/>
              </a:xfrm>
              <a:prstGeom prst="rect">
                <a:avLst/>
              </a:prstGeom>
            </p:spPr>
          </p:pic>
          <p:pic>
            <p:nvPicPr>
              <p:cNvPr id="18" name="Bildobjekt 17">
                <a:extLst>
                  <a:ext uri="{FF2B5EF4-FFF2-40B4-BE49-F238E27FC236}">
                    <a16:creationId xmlns:a16="http://schemas.microsoft.com/office/drawing/2014/main" id="{7615E2DD-4624-8946-B5A8-8CBD1BB93917}"/>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2308671" y="3265805"/>
                <a:ext cx="2055217" cy="1474185"/>
              </a:xfrm>
              <a:prstGeom prst="rect">
                <a:avLst/>
              </a:prstGeom>
            </p:spPr>
          </p:pic>
          <p:pic>
            <p:nvPicPr>
              <p:cNvPr id="19" name="Bildobjekt 18">
                <a:extLst>
                  <a:ext uri="{FF2B5EF4-FFF2-40B4-BE49-F238E27FC236}">
                    <a16:creationId xmlns:a16="http://schemas.microsoft.com/office/drawing/2014/main" id="{7CD8240F-BC09-9D49-BD70-FFFD6779EDAF}"/>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4400823" y="1927671"/>
                <a:ext cx="2055217" cy="1474185"/>
              </a:xfrm>
              <a:prstGeom prst="rect">
                <a:avLst/>
              </a:prstGeom>
            </p:spPr>
          </p:pic>
          <p:pic>
            <p:nvPicPr>
              <p:cNvPr id="20" name="Bildobjekt 19">
                <a:extLst>
                  <a:ext uri="{FF2B5EF4-FFF2-40B4-BE49-F238E27FC236}">
                    <a16:creationId xmlns:a16="http://schemas.microsoft.com/office/drawing/2014/main" id="{FE82F35F-9F21-614E-AA70-A42C26AEBC82}"/>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4367808" y="3265805"/>
                <a:ext cx="2055217" cy="1474185"/>
              </a:xfrm>
              <a:prstGeom prst="rect">
                <a:avLst/>
              </a:prstGeom>
            </p:spPr>
          </p:pic>
          <p:sp>
            <p:nvSpPr>
              <p:cNvPr id="21" name="Rektangel 20">
                <a:extLst>
                  <a:ext uri="{FF2B5EF4-FFF2-40B4-BE49-F238E27FC236}">
                    <a16:creationId xmlns:a16="http://schemas.microsoft.com/office/drawing/2014/main" id="{943679D5-3988-AE4E-BC0B-2229F89AA879}"/>
                  </a:ext>
                </a:extLst>
              </p:cNvPr>
              <p:cNvSpPr/>
              <p:nvPr/>
            </p:nvSpPr>
            <p:spPr>
              <a:xfrm>
                <a:off x="2308671" y="1927671"/>
                <a:ext cx="4147369" cy="274843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22" name="Grupp 21">
              <a:extLst>
                <a:ext uri="{FF2B5EF4-FFF2-40B4-BE49-F238E27FC236}">
                  <a16:creationId xmlns:a16="http://schemas.microsoft.com/office/drawing/2014/main" id="{28B65D3C-6CF2-DF47-8A24-F8D0CDF21FAA}"/>
                </a:ext>
              </a:extLst>
            </p:cNvPr>
            <p:cNvGrpSpPr/>
            <p:nvPr/>
          </p:nvGrpSpPr>
          <p:grpSpPr>
            <a:xfrm>
              <a:off x="1068950" y="5334070"/>
              <a:ext cx="1575350" cy="1072357"/>
              <a:chOff x="2308671" y="1916831"/>
              <a:chExt cx="4147369" cy="2823159"/>
            </a:xfrm>
          </p:grpSpPr>
          <p:pic>
            <p:nvPicPr>
              <p:cNvPr id="23" name="Bildobjekt 22">
                <a:extLst>
                  <a:ext uri="{FF2B5EF4-FFF2-40B4-BE49-F238E27FC236}">
                    <a16:creationId xmlns:a16="http://schemas.microsoft.com/office/drawing/2014/main" id="{2F218A8F-6D0B-1B4C-B215-89028B2538B7}"/>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2312591" y="1916831"/>
                <a:ext cx="2055217" cy="1474185"/>
              </a:xfrm>
              <a:prstGeom prst="rect">
                <a:avLst/>
              </a:prstGeom>
            </p:spPr>
          </p:pic>
          <p:pic>
            <p:nvPicPr>
              <p:cNvPr id="24" name="Bildobjekt 23">
                <a:extLst>
                  <a:ext uri="{FF2B5EF4-FFF2-40B4-BE49-F238E27FC236}">
                    <a16:creationId xmlns:a16="http://schemas.microsoft.com/office/drawing/2014/main" id="{65B00C3C-584F-5649-BBDE-32C976697826}"/>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2308671" y="3265805"/>
                <a:ext cx="2055217" cy="1474185"/>
              </a:xfrm>
              <a:prstGeom prst="rect">
                <a:avLst/>
              </a:prstGeom>
            </p:spPr>
          </p:pic>
          <p:pic>
            <p:nvPicPr>
              <p:cNvPr id="25" name="Bildobjekt 24">
                <a:extLst>
                  <a:ext uri="{FF2B5EF4-FFF2-40B4-BE49-F238E27FC236}">
                    <a16:creationId xmlns:a16="http://schemas.microsoft.com/office/drawing/2014/main" id="{C7EB7B04-0A34-944E-A4C4-AE7325526D61}"/>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4400823" y="1927671"/>
                <a:ext cx="2055217" cy="1474185"/>
              </a:xfrm>
              <a:prstGeom prst="rect">
                <a:avLst/>
              </a:prstGeom>
            </p:spPr>
          </p:pic>
          <p:pic>
            <p:nvPicPr>
              <p:cNvPr id="26" name="Bildobjekt 25">
                <a:extLst>
                  <a:ext uri="{FF2B5EF4-FFF2-40B4-BE49-F238E27FC236}">
                    <a16:creationId xmlns:a16="http://schemas.microsoft.com/office/drawing/2014/main" id="{80B5A58A-5750-D742-A955-FFFB987B1589}"/>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4367808" y="3265805"/>
                <a:ext cx="2055217" cy="1474185"/>
              </a:xfrm>
              <a:prstGeom prst="rect">
                <a:avLst/>
              </a:prstGeom>
            </p:spPr>
          </p:pic>
          <p:sp>
            <p:nvSpPr>
              <p:cNvPr id="27" name="Rektangel 26">
                <a:extLst>
                  <a:ext uri="{FF2B5EF4-FFF2-40B4-BE49-F238E27FC236}">
                    <a16:creationId xmlns:a16="http://schemas.microsoft.com/office/drawing/2014/main" id="{CBB84738-C5DE-8542-B5C3-73FD95C3E213}"/>
                  </a:ext>
                </a:extLst>
              </p:cNvPr>
              <p:cNvSpPr/>
              <p:nvPr/>
            </p:nvSpPr>
            <p:spPr>
              <a:xfrm>
                <a:off x="2308671" y="1927671"/>
                <a:ext cx="4147369" cy="274843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28" name="Grupp 27">
              <a:extLst>
                <a:ext uri="{FF2B5EF4-FFF2-40B4-BE49-F238E27FC236}">
                  <a16:creationId xmlns:a16="http://schemas.microsoft.com/office/drawing/2014/main" id="{AA7D8594-4093-C54F-B53C-6AA0D370EC52}"/>
                </a:ext>
              </a:extLst>
            </p:cNvPr>
            <p:cNvGrpSpPr/>
            <p:nvPr/>
          </p:nvGrpSpPr>
          <p:grpSpPr>
            <a:xfrm>
              <a:off x="1221350" y="5486470"/>
              <a:ext cx="1575350" cy="1072357"/>
              <a:chOff x="2308671" y="1916831"/>
              <a:chExt cx="4147369" cy="2823159"/>
            </a:xfrm>
          </p:grpSpPr>
          <p:pic>
            <p:nvPicPr>
              <p:cNvPr id="29" name="Bildobjekt 28">
                <a:extLst>
                  <a:ext uri="{FF2B5EF4-FFF2-40B4-BE49-F238E27FC236}">
                    <a16:creationId xmlns:a16="http://schemas.microsoft.com/office/drawing/2014/main" id="{28959795-4C6B-FA42-95F1-DECBA84CA16E}"/>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2312591" y="1916831"/>
                <a:ext cx="2055217" cy="1474185"/>
              </a:xfrm>
              <a:prstGeom prst="rect">
                <a:avLst/>
              </a:prstGeom>
            </p:spPr>
          </p:pic>
          <p:pic>
            <p:nvPicPr>
              <p:cNvPr id="30" name="Bildobjekt 29">
                <a:extLst>
                  <a:ext uri="{FF2B5EF4-FFF2-40B4-BE49-F238E27FC236}">
                    <a16:creationId xmlns:a16="http://schemas.microsoft.com/office/drawing/2014/main" id="{6A030F17-C2C7-4D47-9CB1-0315F77A943B}"/>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2308671" y="3265805"/>
                <a:ext cx="2055217" cy="1474185"/>
              </a:xfrm>
              <a:prstGeom prst="rect">
                <a:avLst/>
              </a:prstGeom>
            </p:spPr>
          </p:pic>
          <p:pic>
            <p:nvPicPr>
              <p:cNvPr id="31" name="Bildobjekt 30">
                <a:extLst>
                  <a:ext uri="{FF2B5EF4-FFF2-40B4-BE49-F238E27FC236}">
                    <a16:creationId xmlns:a16="http://schemas.microsoft.com/office/drawing/2014/main" id="{04B3521D-1DFF-8849-AD6C-01DBC71651CE}"/>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4400823" y="1927671"/>
                <a:ext cx="2055217" cy="1474185"/>
              </a:xfrm>
              <a:prstGeom prst="rect">
                <a:avLst/>
              </a:prstGeom>
            </p:spPr>
          </p:pic>
          <p:pic>
            <p:nvPicPr>
              <p:cNvPr id="32" name="Bildobjekt 31">
                <a:extLst>
                  <a:ext uri="{FF2B5EF4-FFF2-40B4-BE49-F238E27FC236}">
                    <a16:creationId xmlns:a16="http://schemas.microsoft.com/office/drawing/2014/main" id="{7539C618-7588-EE4F-8DC5-8DFBE8563D29}"/>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4367808" y="3265805"/>
                <a:ext cx="2055217" cy="1474185"/>
              </a:xfrm>
              <a:prstGeom prst="rect">
                <a:avLst/>
              </a:prstGeom>
            </p:spPr>
          </p:pic>
          <p:sp>
            <p:nvSpPr>
              <p:cNvPr id="33" name="Rektangel 32">
                <a:extLst>
                  <a:ext uri="{FF2B5EF4-FFF2-40B4-BE49-F238E27FC236}">
                    <a16:creationId xmlns:a16="http://schemas.microsoft.com/office/drawing/2014/main" id="{CAD5DC16-DACE-B848-9F36-60AF33F2F5EF}"/>
                  </a:ext>
                </a:extLst>
              </p:cNvPr>
              <p:cNvSpPr/>
              <p:nvPr/>
            </p:nvSpPr>
            <p:spPr>
              <a:xfrm>
                <a:off x="2308671" y="1927671"/>
                <a:ext cx="4147369" cy="274843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40" name="Rektangel 39">
              <a:extLst>
                <a:ext uri="{FF2B5EF4-FFF2-40B4-BE49-F238E27FC236}">
                  <a16:creationId xmlns:a16="http://schemas.microsoft.com/office/drawing/2014/main" id="{3FFADA1C-1E33-9944-B843-C1827A3CEA01}"/>
                </a:ext>
              </a:extLst>
            </p:cNvPr>
            <p:cNvSpPr/>
            <p:nvPr/>
          </p:nvSpPr>
          <p:spPr>
            <a:xfrm>
              <a:off x="1411831" y="5610396"/>
              <a:ext cx="1715799" cy="1212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34" name="Grupp 33">
              <a:extLst>
                <a:ext uri="{FF2B5EF4-FFF2-40B4-BE49-F238E27FC236}">
                  <a16:creationId xmlns:a16="http://schemas.microsoft.com/office/drawing/2014/main" id="{2E3D1132-AAE8-3E4E-A27A-874795625404}"/>
                </a:ext>
              </a:extLst>
            </p:cNvPr>
            <p:cNvGrpSpPr/>
            <p:nvPr/>
          </p:nvGrpSpPr>
          <p:grpSpPr>
            <a:xfrm>
              <a:off x="1373750" y="5638870"/>
              <a:ext cx="1575350" cy="1072357"/>
              <a:chOff x="2308671" y="1916831"/>
              <a:chExt cx="4147369" cy="2823159"/>
            </a:xfrm>
          </p:grpSpPr>
          <p:pic>
            <p:nvPicPr>
              <p:cNvPr id="35" name="Bildobjekt 34">
                <a:extLst>
                  <a:ext uri="{FF2B5EF4-FFF2-40B4-BE49-F238E27FC236}">
                    <a16:creationId xmlns:a16="http://schemas.microsoft.com/office/drawing/2014/main" id="{FDBB061E-7FBF-9D4B-8562-0B761FD84C87}"/>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2312591" y="1916831"/>
                <a:ext cx="2055217" cy="1474185"/>
              </a:xfrm>
              <a:prstGeom prst="rect">
                <a:avLst/>
              </a:prstGeom>
            </p:spPr>
          </p:pic>
          <p:pic>
            <p:nvPicPr>
              <p:cNvPr id="36" name="Bildobjekt 35">
                <a:extLst>
                  <a:ext uri="{FF2B5EF4-FFF2-40B4-BE49-F238E27FC236}">
                    <a16:creationId xmlns:a16="http://schemas.microsoft.com/office/drawing/2014/main" id="{1C4EE6CC-737E-904D-8A3C-999866436B25}"/>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2308671" y="3265805"/>
                <a:ext cx="2055217" cy="1474185"/>
              </a:xfrm>
              <a:prstGeom prst="rect">
                <a:avLst/>
              </a:prstGeom>
            </p:spPr>
          </p:pic>
          <p:pic>
            <p:nvPicPr>
              <p:cNvPr id="37" name="Bildobjekt 36">
                <a:extLst>
                  <a:ext uri="{FF2B5EF4-FFF2-40B4-BE49-F238E27FC236}">
                    <a16:creationId xmlns:a16="http://schemas.microsoft.com/office/drawing/2014/main" id="{C878506A-3DE0-4545-A612-F1C9ECC215B8}"/>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4400823" y="1927671"/>
                <a:ext cx="2055217" cy="1474185"/>
              </a:xfrm>
              <a:prstGeom prst="rect">
                <a:avLst/>
              </a:prstGeom>
            </p:spPr>
          </p:pic>
          <p:pic>
            <p:nvPicPr>
              <p:cNvPr id="38" name="Bildobjekt 37">
                <a:extLst>
                  <a:ext uri="{FF2B5EF4-FFF2-40B4-BE49-F238E27FC236}">
                    <a16:creationId xmlns:a16="http://schemas.microsoft.com/office/drawing/2014/main" id="{43642CE2-8A84-CC42-AB12-E1371B0C25AF}"/>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4367808" y="3265805"/>
                <a:ext cx="2055217" cy="1474185"/>
              </a:xfrm>
              <a:prstGeom prst="rect">
                <a:avLst/>
              </a:prstGeom>
            </p:spPr>
          </p:pic>
          <p:sp>
            <p:nvSpPr>
              <p:cNvPr id="39" name="Rektangel 38">
                <a:extLst>
                  <a:ext uri="{FF2B5EF4-FFF2-40B4-BE49-F238E27FC236}">
                    <a16:creationId xmlns:a16="http://schemas.microsoft.com/office/drawing/2014/main" id="{06FD3FE0-267E-104F-9F06-47C516E45846}"/>
                  </a:ext>
                </a:extLst>
              </p:cNvPr>
              <p:cNvSpPr/>
              <p:nvPr/>
            </p:nvSpPr>
            <p:spPr>
              <a:xfrm>
                <a:off x="2308671" y="1927671"/>
                <a:ext cx="4147369" cy="274843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pic>
        <p:nvPicPr>
          <p:cNvPr id="13" name="Bildobjekt 12">
            <a:extLst>
              <a:ext uri="{FF2B5EF4-FFF2-40B4-BE49-F238E27FC236}">
                <a16:creationId xmlns:a16="http://schemas.microsoft.com/office/drawing/2014/main" id="{B21AAA5A-F26E-144D-83B5-39FDB4826684}"/>
              </a:ext>
            </a:extLst>
          </p:cNvPr>
          <p:cNvPicPr>
            <a:picLocks noChangeAspect="1"/>
          </p:cNvPicPr>
          <p:nvPr/>
        </p:nvPicPr>
        <p:blipFill rotWithShape="1">
          <a:blip r:embed="rId5"/>
          <a:srcRect l="6298" t="11521" r="4368" b="25626"/>
          <a:stretch/>
        </p:blipFill>
        <p:spPr>
          <a:xfrm rot="10800000">
            <a:off x="2790849" y="2150523"/>
            <a:ext cx="941711" cy="662563"/>
          </a:xfrm>
          <a:prstGeom prst="rect">
            <a:avLst/>
          </a:prstGeom>
        </p:spPr>
      </p:pic>
      <p:sp>
        <p:nvSpPr>
          <p:cNvPr id="42" name="textruta 41">
            <a:extLst>
              <a:ext uri="{FF2B5EF4-FFF2-40B4-BE49-F238E27FC236}">
                <a16:creationId xmlns:a16="http://schemas.microsoft.com/office/drawing/2014/main" id="{69C3507B-ADA6-6441-8A37-12A068A940D2}"/>
              </a:ext>
            </a:extLst>
          </p:cNvPr>
          <p:cNvSpPr txBox="1"/>
          <p:nvPr/>
        </p:nvSpPr>
        <p:spPr>
          <a:xfrm>
            <a:off x="9542194" y="4285357"/>
            <a:ext cx="2274668" cy="369332"/>
          </a:xfrm>
          <a:prstGeom prst="rect">
            <a:avLst/>
          </a:prstGeom>
          <a:noFill/>
        </p:spPr>
        <p:txBody>
          <a:bodyPr wrap="square" rtlCol="0">
            <a:spAutoFit/>
          </a:bodyPr>
          <a:lstStyle/>
          <a:p>
            <a:r>
              <a:rPr lang="sv-SE"/>
              <a:t>Prioriteringsordning</a:t>
            </a:r>
          </a:p>
        </p:txBody>
      </p:sp>
      <p:sp>
        <p:nvSpPr>
          <p:cNvPr id="45" name="textruta 44">
            <a:extLst>
              <a:ext uri="{FF2B5EF4-FFF2-40B4-BE49-F238E27FC236}">
                <a16:creationId xmlns:a16="http://schemas.microsoft.com/office/drawing/2014/main" id="{3AF1780F-931E-8641-9F02-E96693695B44}"/>
              </a:ext>
            </a:extLst>
          </p:cNvPr>
          <p:cNvSpPr txBox="1"/>
          <p:nvPr/>
        </p:nvSpPr>
        <p:spPr>
          <a:xfrm>
            <a:off x="368738" y="3294962"/>
            <a:ext cx="2810560" cy="369332"/>
          </a:xfrm>
          <a:prstGeom prst="rect">
            <a:avLst/>
          </a:prstGeom>
          <a:noFill/>
        </p:spPr>
        <p:txBody>
          <a:bodyPr wrap="square" rtlCol="0">
            <a:spAutoFit/>
          </a:bodyPr>
          <a:lstStyle/>
          <a:p>
            <a:r>
              <a:rPr lang="sv-SE"/>
              <a:t>Olika data gås igenom </a:t>
            </a:r>
          </a:p>
        </p:txBody>
      </p:sp>
    </p:spTree>
    <p:extLst>
      <p:ext uri="{BB962C8B-B14F-4D97-AF65-F5344CB8AC3E}">
        <p14:creationId xmlns:p14="http://schemas.microsoft.com/office/powerpoint/2010/main" val="3754055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Object 18" hidden="1">
            <a:extLst>
              <a:ext uri="{FF2B5EF4-FFF2-40B4-BE49-F238E27FC236}">
                <a16:creationId xmlns:a16="http://schemas.microsoft.com/office/drawing/2014/main" id="{28D6C4DE-CEB5-4F3F-8E2C-2951DCABFA72}"/>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2770" name="think-cell Slide" r:id="rId5" imgW="451" imgH="450" progId="TCLayout.ActiveDocument.1">
                  <p:embed/>
                </p:oleObj>
              </mc:Choice>
              <mc:Fallback>
                <p:oleObj name="think-cell Slide" r:id="rId5" imgW="451" imgH="450" progId="TCLayout.ActiveDocument.1">
                  <p:embed/>
                  <p:pic>
                    <p:nvPicPr>
                      <p:cNvPr id="19" name="Object 18" hidden="1">
                        <a:extLst>
                          <a:ext uri="{FF2B5EF4-FFF2-40B4-BE49-F238E27FC236}">
                            <a16:creationId xmlns:a16="http://schemas.microsoft.com/office/drawing/2014/main" id="{28D6C4DE-CEB5-4F3F-8E2C-2951DCABFA7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8" name="Rectangle 17" hidden="1">
            <a:extLst>
              <a:ext uri="{FF2B5EF4-FFF2-40B4-BE49-F238E27FC236}">
                <a16:creationId xmlns:a16="http://schemas.microsoft.com/office/drawing/2014/main" id="{0030343A-E031-4E5B-BFE5-8B992C53398C}"/>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mj-cs"/>
              <a:sym typeface="Arial" panose="020B0604020202020204" pitchFamily="34" charset="0"/>
            </a:endParaRPr>
          </a:p>
        </p:txBody>
      </p:sp>
      <p:sp>
        <p:nvSpPr>
          <p:cNvPr id="2" name="Rubrik 1">
            <a:extLst>
              <a:ext uri="{FF2B5EF4-FFF2-40B4-BE49-F238E27FC236}">
                <a16:creationId xmlns:a16="http://schemas.microsoft.com/office/drawing/2014/main" id="{8CFF31AA-B705-FC4B-B157-D175FFAAD9EB}"/>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Steg 1 – Första utgallringen</a:t>
            </a:r>
          </a:p>
        </p:txBody>
      </p:sp>
      <p:sp>
        <p:nvSpPr>
          <p:cNvPr id="5" name="textruta 4">
            <a:extLst>
              <a:ext uri="{FF2B5EF4-FFF2-40B4-BE49-F238E27FC236}">
                <a16:creationId xmlns:a16="http://schemas.microsoft.com/office/drawing/2014/main" id="{806BB5C1-1928-754F-8C08-B269D58B0E30}"/>
              </a:ext>
            </a:extLst>
          </p:cNvPr>
          <p:cNvSpPr txBox="1"/>
          <p:nvPr/>
        </p:nvSpPr>
        <p:spPr>
          <a:xfrm>
            <a:off x="1098958" y="1150079"/>
            <a:ext cx="4828015" cy="1892826"/>
          </a:xfrm>
          <a:prstGeom prst="rect">
            <a:avLst/>
          </a:prstGeom>
          <a:noFill/>
        </p:spPr>
        <p:txBody>
          <a:bodyPr wrap="square" rtlCol="0">
            <a:spAutoFit/>
          </a:bodyPr>
          <a:lstStyle/>
          <a:p>
            <a:pPr marL="342900" indent="-342900">
              <a:buFont typeface="+mj-lt"/>
              <a:buAutoNum type="arabicPeriod"/>
            </a:pPr>
            <a:r>
              <a:rPr lang="sv-SE" sz="1300" b="1">
                <a:solidFill>
                  <a:schemeClr val="tx2"/>
                </a:solidFill>
              </a:rPr>
              <a:t>”Lågt hängande frukter” </a:t>
            </a:r>
            <a:r>
              <a:rPr lang="sv-SE" sz="1300"/>
              <a:t> </a:t>
            </a:r>
          </a:p>
          <a:p>
            <a:pPr marL="800100" lvl="1" indent="-342900">
              <a:buClr>
                <a:schemeClr val="tx2"/>
              </a:buClr>
              <a:buFont typeface="Courier New" panose="02070309020205020404" pitchFamily="49" charset="0"/>
              <a:buChar char="o"/>
            </a:pPr>
            <a:r>
              <a:rPr lang="sv-SE" sz="1300"/>
              <a:t>Krångla inte till det, </a:t>
            </a:r>
            <a:r>
              <a:rPr lang="sv-SE" sz="1300" b="1"/>
              <a:t>gör det lättaste först! </a:t>
            </a:r>
            <a:r>
              <a:rPr lang="sv-SE" sz="1300"/>
              <a:t>Data som redan är publicerad t.ex. på hemsidan eller i verksamhetssystem, databaser eller Excel-ark är ofta strukturerade och enkla att publicera</a:t>
            </a:r>
          </a:p>
          <a:p>
            <a:pPr marL="800100" lvl="1" indent="-342900">
              <a:buClr>
                <a:schemeClr val="tx2"/>
              </a:buClr>
              <a:buFont typeface="Courier New" panose="02070309020205020404" pitchFamily="49" charset="0"/>
              <a:buChar char="o"/>
            </a:pPr>
            <a:r>
              <a:rPr lang="sv-SE" sz="1300"/>
              <a:t>Exportera data direkt från era </a:t>
            </a:r>
            <a:r>
              <a:rPr lang="sv-SE" sz="1300" b="1"/>
              <a:t>verksamhetssystem</a:t>
            </a:r>
            <a:r>
              <a:rPr lang="sv-SE" sz="1300"/>
              <a:t> till Excel. Ett billigt, snabbt och enkelt första steg</a:t>
            </a:r>
          </a:p>
          <a:p>
            <a:pPr marL="800100" lvl="1" indent="-342900">
              <a:buClr>
                <a:schemeClr val="tx2"/>
              </a:buClr>
              <a:buFont typeface="Courier New" panose="02070309020205020404" pitchFamily="49" charset="0"/>
              <a:buChar char="o"/>
            </a:pPr>
            <a:r>
              <a:rPr lang="sv-SE" sz="1300"/>
              <a:t>Publicera datamängder som ligger i linje med andra </a:t>
            </a:r>
            <a:r>
              <a:rPr lang="sv-SE" sz="1300" b="1"/>
              <a:t>pågående initiativ </a:t>
            </a:r>
            <a:r>
              <a:rPr lang="sv-SE" sz="1300"/>
              <a:t>inom kommunen</a:t>
            </a:r>
          </a:p>
        </p:txBody>
      </p:sp>
      <p:sp>
        <p:nvSpPr>
          <p:cNvPr id="21" name="Rectangle 20">
            <a:extLst>
              <a:ext uri="{FF2B5EF4-FFF2-40B4-BE49-F238E27FC236}">
                <a16:creationId xmlns:a16="http://schemas.microsoft.com/office/drawing/2014/main" id="{D8995A54-6807-4BBF-AF52-59AC8C92F617}"/>
              </a:ext>
            </a:extLst>
          </p:cNvPr>
          <p:cNvSpPr/>
          <p:nvPr/>
        </p:nvSpPr>
        <p:spPr>
          <a:xfrm>
            <a:off x="4951011" y="6102199"/>
            <a:ext cx="6839549" cy="577081"/>
          </a:xfrm>
          <a:prstGeom prst="rect">
            <a:avLst/>
          </a:prstGeom>
        </p:spPr>
        <p:txBody>
          <a:bodyPr wrap="square">
            <a:spAutoFit/>
          </a:bodyPr>
          <a:lstStyle/>
          <a:p>
            <a:r>
              <a:rPr lang="sv-SE" sz="1050" b="1" i="1"/>
              <a:t>Not</a:t>
            </a:r>
            <a:r>
              <a:rPr lang="sv-SE" sz="1050" i="1"/>
              <a:t>: Det finns egentligen ingen begränsning för hur många datamängder som man kan analysera och prioritera parallellt i följande steg. Dock kan kvantiteten ibland riskera att gå ut över kvaliteten i de steg man behöver göra djupdykningar. Därför rekommenderar vi att jämföra mellan 2-10 datamängder åt gången.</a:t>
            </a:r>
          </a:p>
        </p:txBody>
      </p:sp>
      <p:grpSp>
        <p:nvGrpSpPr>
          <p:cNvPr id="13" name="Grupp 12">
            <a:extLst>
              <a:ext uri="{FF2B5EF4-FFF2-40B4-BE49-F238E27FC236}">
                <a16:creationId xmlns:a16="http://schemas.microsoft.com/office/drawing/2014/main" id="{8859AF3D-732A-2849-9E17-012A7F7597F2}"/>
              </a:ext>
            </a:extLst>
          </p:cNvPr>
          <p:cNvGrpSpPr/>
          <p:nvPr/>
        </p:nvGrpSpPr>
        <p:grpSpPr>
          <a:xfrm>
            <a:off x="548118" y="1583521"/>
            <a:ext cx="868060" cy="1175043"/>
            <a:chOff x="5063302" y="4098493"/>
            <a:chExt cx="1440265" cy="1949603"/>
          </a:xfrm>
        </p:grpSpPr>
        <p:pic>
          <p:nvPicPr>
            <p:cNvPr id="14" name="Bildobjekt 13">
              <a:extLst>
                <a:ext uri="{FF2B5EF4-FFF2-40B4-BE49-F238E27FC236}">
                  <a16:creationId xmlns:a16="http://schemas.microsoft.com/office/drawing/2014/main" id="{4A46EC14-5506-0040-A94A-D14E22D86A13}"/>
                </a:ext>
              </a:extLst>
            </p:cNvPr>
            <p:cNvPicPr>
              <a:picLocks noChangeAspect="1"/>
            </p:cNvPicPr>
            <p:nvPr/>
          </p:nvPicPr>
          <p:blipFill rotWithShape="1">
            <a:blip r:embed="rId7">
              <a:extLst>
                <a:ext uri="{28A0092B-C50C-407E-A947-70E740481C1C}">
                  <a14:useLocalDpi xmlns:a14="http://schemas.microsoft.com/office/drawing/2010/main" val="0"/>
                </a:ext>
              </a:extLst>
            </a:blip>
            <a:srcRect/>
            <a:stretch/>
          </p:blipFill>
          <p:spPr>
            <a:xfrm>
              <a:off x="5063302" y="4098493"/>
              <a:ext cx="1440265" cy="1455514"/>
            </a:xfrm>
            <a:prstGeom prst="rect">
              <a:avLst/>
            </a:prstGeom>
          </p:spPr>
        </p:pic>
        <p:pic>
          <p:nvPicPr>
            <p:cNvPr id="15" name="Bildobjekt 14">
              <a:extLst>
                <a:ext uri="{FF2B5EF4-FFF2-40B4-BE49-F238E27FC236}">
                  <a16:creationId xmlns:a16="http://schemas.microsoft.com/office/drawing/2014/main" id="{FCFDE214-344B-AF4F-A814-9EE26FC4727B}"/>
                </a:ext>
              </a:extLst>
            </p:cNvPr>
            <p:cNvPicPr>
              <a:picLocks noChangeAspect="1"/>
            </p:cNvPicPr>
            <p:nvPr/>
          </p:nvPicPr>
          <p:blipFill rotWithShape="1">
            <a:blip r:embed="rId8">
              <a:extLst>
                <a:ext uri="{28A0092B-C50C-407E-A947-70E740481C1C}">
                  <a14:useLocalDpi xmlns:a14="http://schemas.microsoft.com/office/drawing/2010/main" val="0"/>
                </a:ext>
              </a:extLst>
            </a:blip>
            <a:srcRect/>
            <a:stretch/>
          </p:blipFill>
          <p:spPr>
            <a:xfrm>
              <a:off x="5063302" y="5385873"/>
              <a:ext cx="684275" cy="662223"/>
            </a:xfrm>
            <a:prstGeom prst="rect">
              <a:avLst/>
            </a:prstGeom>
          </p:spPr>
        </p:pic>
      </p:grpSp>
      <p:grpSp>
        <p:nvGrpSpPr>
          <p:cNvPr id="23" name="Grupp 22">
            <a:extLst>
              <a:ext uri="{FF2B5EF4-FFF2-40B4-BE49-F238E27FC236}">
                <a16:creationId xmlns:a16="http://schemas.microsoft.com/office/drawing/2014/main" id="{97EE9082-8D9A-2443-AB66-9DC32E5566C9}"/>
              </a:ext>
            </a:extLst>
          </p:cNvPr>
          <p:cNvGrpSpPr/>
          <p:nvPr/>
        </p:nvGrpSpPr>
        <p:grpSpPr>
          <a:xfrm flipH="1">
            <a:off x="276113" y="3534932"/>
            <a:ext cx="1326438" cy="906299"/>
            <a:chOff x="3584331" y="2569397"/>
            <a:chExt cx="3366281" cy="2434018"/>
          </a:xfrm>
        </p:grpSpPr>
        <p:pic>
          <p:nvPicPr>
            <p:cNvPr id="24" name="Bildobjekt 23">
              <a:extLst>
                <a:ext uri="{FF2B5EF4-FFF2-40B4-BE49-F238E27FC236}">
                  <a16:creationId xmlns:a16="http://schemas.microsoft.com/office/drawing/2014/main" id="{52F4E754-46EF-4A45-8BF9-FF37E3883BEB}"/>
                </a:ext>
              </a:extLst>
            </p:cNvPr>
            <p:cNvPicPr>
              <a:picLocks noChangeAspect="1"/>
            </p:cNvPicPr>
            <p:nvPr/>
          </p:nvPicPr>
          <p:blipFill>
            <a:blip r:embed="rId9"/>
            <a:stretch>
              <a:fillRect/>
            </a:stretch>
          </p:blipFill>
          <p:spPr>
            <a:xfrm>
              <a:off x="5605776" y="2821112"/>
              <a:ext cx="980446" cy="1147839"/>
            </a:xfrm>
            <a:prstGeom prst="rect">
              <a:avLst/>
            </a:prstGeom>
          </p:spPr>
        </p:pic>
        <p:pic>
          <p:nvPicPr>
            <p:cNvPr id="25" name="Bildobjekt 24">
              <a:extLst>
                <a:ext uri="{FF2B5EF4-FFF2-40B4-BE49-F238E27FC236}">
                  <a16:creationId xmlns:a16="http://schemas.microsoft.com/office/drawing/2014/main" id="{0F9E0BC3-414B-324A-802E-30543F4C747E}"/>
                </a:ext>
              </a:extLst>
            </p:cNvPr>
            <p:cNvPicPr>
              <a:picLocks noChangeAspect="1"/>
            </p:cNvPicPr>
            <p:nvPr/>
          </p:nvPicPr>
          <p:blipFill rotWithShape="1">
            <a:blip r:embed="rId10"/>
            <a:srcRect l="6872" r="6916" b="13806"/>
            <a:stretch/>
          </p:blipFill>
          <p:spPr>
            <a:xfrm>
              <a:off x="3584331" y="3530991"/>
              <a:ext cx="1472717" cy="1472424"/>
            </a:xfrm>
            <a:prstGeom prst="rect">
              <a:avLst/>
            </a:prstGeom>
          </p:spPr>
        </p:pic>
        <p:sp>
          <p:nvSpPr>
            <p:cNvPr id="26" name="Molnformad pratbubbla 25">
              <a:extLst>
                <a:ext uri="{FF2B5EF4-FFF2-40B4-BE49-F238E27FC236}">
                  <a16:creationId xmlns:a16="http://schemas.microsoft.com/office/drawing/2014/main" id="{75111503-71F5-F04D-BACD-6DD5CE05A206}"/>
                </a:ext>
              </a:extLst>
            </p:cNvPr>
            <p:cNvSpPr/>
            <p:nvPr/>
          </p:nvSpPr>
          <p:spPr>
            <a:xfrm>
              <a:off x="5241388" y="2569397"/>
              <a:ext cx="1709224" cy="1713403"/>
            </a:xfrm>
            <a:prstGeom prst="cloudCallout">
              <a:avLst>
                <a:gd name="adj1" fmla="val -70013"/>
                <a:gd name="adj2" fmla="val 7445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27" name="Grupp 26">
            <a:extLst>
              <a:ext uri="{FF2B5EF4-FFF2-40B4-BE49-F238E27FC236}">
                <a16:creationId xmlns:a16="http://schemas.microsoft.com/office/drawing/2014/main" id="{77C8ABCC-9020-6B4A-9F34-782627B8A488}"/>
              </a:ext>
            </a:extLst>
          </p:cNvPr>
          <p:cNvGrpSpPr/>
          <p:nvPr/>
        </p:nvGrpSpPr>
        <p:grpSpPr>
          <a:xfrm>
            <a:off x="5926973" y="3749871"/>
            <a:ext cx="1102860" cy="845550"/>
            <a:chOff x="7235265" y="2685441"/>
            <a:chExt cx="1102860" cy="845550"/>
          </a:xfrm>
        </p:grpSpPr>
        <p:pic>
          <p:nvPicPr>
            <p:cNvPr id="28" name="Picture 2" descr="Toy Icon 2571962">
              <a:extLst>
                <a:ext uri="{FF2B5EF4-FFF2-40B4-BE49-F238E27FC236}">
                  <a16:creationId xmlns:a16="http://schemas.microsoft.com/office/drawing/2014/main" id="{B6352955-E3CA-1347-B8A1-708493F202B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38357" y="2731223"/>
              <a:ext cx="799768" cy="799768"/>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4" descr="Toy Icon 2015792">
              <a:extLst>
                <a:ext uri="{FF2B5EF4-FFF2-40B4-BE49-F238E27FC236}">
                  <a16:creationId xmlns:a16="http://schemas.microsoft.com/office/drawing/2014/main" id="{4DBD5CBD-0933-4949-9471-BA28D51560CC}"/>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a:stretch/>
          </p:blipFill>
          <p:spPr bwMode="auto">
            <a:xfrm>
              <a:off x="7235265" y="2685441"/>
              <a:ext cx="445666" cy="445666"/>
            </a:xfrm>
            <a:prstGeom prst="rect">
              <a:avLst/>
            </a:prstGeom>
            <a:noFill/>
            <a:extLst>
              <a:ext uri="{909E8E84-426E-40DD-AFC4-6F175D3DCCD1}">
                <a14:hiddenFill xmlns:a14="http://schemas.microsoft.com/office/drawing/2010/main">
                  <a:solidFill>
                    <a:srgbClr val="FFFFFF"/>
                  </a:solidFill>
                </a14:hiddenFill>
              </a:ext>
            </a:extLst>
          </p:spPr>
        </p:pic>
      </p:grpSp>
      <p:sp>
        <p:nvSpPr>
          <p:cNvPr id="36" name="textruta 35">
            <a:extLst>
              <a:ext uri="{FF2B5EF4-FFF2-40B4-BE49-F238E27FC236}">
                <a16:creationId xmlns:a16="http://schemas.microsoft.com/office/drawing/2014/main" id="{082E04EC-0DD8-E048-8EE6-212B7ABA11B7}"/>
              </a:ext>
            </a:extLst>
          </p:cNvPr>
          <p:cNvSpPr txBox="1"/>
          <p:nvPr/>
        </p:nvSpPr>
        <p:spPr>
          <a:xfrm>
            <a:off x="1096978" y="3272474"/>
            <a:ext cx="4543189" cy="1692771"/>
          </a:xfrm>
          <a:prstGeom prst="rect">
            <a:avLst/>
          </a:prstGeom>
          <a:noFill/>
        </p:spPr>
        <p:txBody>
          <a:bodyPr wrap="square" rtlCol="0">
            <a:spAutoFit/>
          </a:bodyPr>
          <a:lstStyle/>
          <a:p>
            <a:r>
              <a:rPr lang="sv-SE" sz="1300" b="1">
                <a:solidFill>
                  <a:schemeClr val="tx2"/>
                </a:solidFill>
              </a:rPr>
              <a:t>2.      Kopiera det andra redan gjort</a:t>
            </a:r>
          </a:p>
          <a:p>
            <a:pPr marL="800100" lvl="1" indent="-342900">
              <a:buClr>
                <a:schemeClr val="tx2"/>
              </a:buClr>
              <a:buFont typeface="Courier New" panose="02070309020205020404" pitchFamily="49" charset="0"/>
              <a:buChar char="o"/>
            </a:pPr>
            <a:r>
              <a:rPr lang="sv-SE" sz="1300"/>
              <a:t>Publicera </a:t>
            </a:r>
            <a:r>
              <a:rPr lang="sv-SE" sz="1300" b="1"/>
              <a:t>datamängder som andra redan publicerat. </a:t>
            </a:r>
            <a:r>
              <a:rPr lang="sv-SE" sz="1300"/>
              <a:t>Öppna data når sin fulla potential när många aktörer publicerar samma datamängder. ”The </a:t>
            </a:r>
            <a:r>
              <a:rPr lang="sv-SE" sz="1300" err="1"/>
              <a:t>More</a:t>
            </a:r>
            <a:r>
              <a:rPr lang="sv-SE" sz="1300"/>
              <a:t> the </a:t>
            </a:r>
            <a:r>
              <a:rPr lang="sv-SE" sz="1300" err="1"/>
              <a:t>merrier</a:t>
            </a:r>
            <a:r>
              <a:rPr lang="sv-SE" sz="1300"/>
              <a:t>” gäller!</a:t>
            </a:r>
          </a:p>
          <a:p>
            <a:pPr marL="800100" lvl="1" indent="-342900">
              <a:buClr>
                <a:schemeClr val="tx2"/>
              </a:buClr>
              <a:buFont typeface="Courier New" panose="02070309020205020404" pitchFamily="49" charset="0"/>
              <a:buChar char="o"/>
            </a:pPr>
            <a:r>
              <a:rPr lang="sv-SE" sz="1300" b="1"/>
              <a:t>Återanvänd</a:t>
            </a:r>
            <a:r>
              <a:rPr lang="sv-SE" sz="1300"/>
              <a:t> om möjligt samma dataspecifikation och standarder för att nå full potential</a:t>
            </a:r>
          </a:p>
        </p:txBody>
      </p:sp>
      <p:sp>
        <p:nvSpPr>
          <p:cNvPr id="37" name="textruta 36">
            <a:extLst>
              <a:ext uri="{FF2B5EF4-FFF2-40B4-BE49-F238E27FC236}">
                <a16:creationId xmlns:a16="http://schemas.microsoft.com/office/drawing/2014/main" id="{398CA6CA-4F3F-A645-9333-107FF4E649EC}"/>
              </a:ext>
            </a:extLst>
          </p:cNvPr>
          <p:cNvSpPr txBox="1"/>
          <p:nvPr/>
        </p:nvSpPr>
        <p:spPr>
          <a:xfrm>
            <a:off x="6597316" y="3272731"/>
            <a:ext cx="4712138" cy="1492716"/>
          </a:xfrm>
          <a:prstGeom prst="rect">
            <a:avLst/>
          </a:prstGeom>
          <a:noFill/>
        </p:spPr>
        <p:txBody>
          <a:bodyPr wrap="square" rtlCol="0">
            <a:spAutoFit/>
          </a:bodyPr>
          <a:lstStyle/>
          <a:p>
            <a:r>
              <a:rPr lang="sv-SE" sz="1300" b="1">
                <a:solidFill>
                  <a:schemeClr val="tx2"/>
                </a:solidFill>
              </a:rPr>
              <a:t>4.      Bygg på och förfina</a:t>
            </a:r>
          </a:p>
          <a:p>
            <a:pPr marL="800100" lvl="1" indent="-342900">
              <a:buClr>
                <a:schemeClr val="tx2"/>
              </a:buClr>
              <a:buFont typeface="Courier New" panose="02070309020205020404" pitchFamily="49" charset="0"/>
              <a:buChar char="o"/>
            </a:pPr>
            <a:r>
              <a:rPr lang="sv-SE" sz="1300"/>
              <a:t>Redan publicerade datamängder kan ibland bli mer användbara om de </a:t>
            </a:r>
            <a:r>
              <a:rPr lang="sv-SE" sz="1300" b="1"/>
              <a:t>kompletteras</a:t>
            </a:r>
            <a:r>
              <a:rPr lang="sv-SE" sz="1300"/>
              <a:t> med mer detaljerad information</a:t>
            </a:r>
          </a:p>
          <a:p>
            <a:pPr marL="800100" lvl="1" indent="-342900">
              <a:buClr>
                <a:schemeClr val="tx2"/>
              </a:buClr>
              <a:buFont typeface="Courier New" panose="02070309020205020404" pitchFamily="49" charset="0"/>
              <a:buChar char="o"/>
            </a:pPr>
            <a:r>
              <a:rPr lang="sv-SE" sz="1300"/>
              <a:t>En datamängd kan ibland få fler användningsområden i </a:t>
            </a:r>
            <a:r>
              <a:rPr lang="sv-SE" sz="1300" b="1"/>
              <a:t>kombination</a:t>
            </a:r>
            <a:r>
              <a:rPr lang="sv-SE" sz="1300"/>
              <a:t> med en annan datamängd  </a:t>
            </a:r>
          </a:p>
        </p:txBody>
      </p:sp>
      <p:sp>
        <p:nvSpPr>
          <p:cNvPr id="38" name="textruta 37">
            <a:extLst>
              <a:ext uri="{FF2B5EF4-FFF2-40B4-BE49-F238E27FC236}">
                <a16:creationId xmlns:a16="http://schemas.microsoft.com/office/drawing/2014/main" id="{6E12DC10-915E-BE47-B887-B1508F5A1B87}"/>
              </a:ext>
            </a:extLst>
          </p:cNvPr>
          <p:cNvSpPr txBox="1"/>
          <p:nvPr/>
        </p:nvSpPr>
        <p:spPr>
          <a:xfrm>
            <a:off x="6597316" y="1171951"/>
            <a:ext cx="4843309" cy="2092881"/>
          </a:xfrm>
          <a:prstGeom prst="rect">
            <a:avLst/>
          </a:prstGeom>
          <a:noFill/>
        </p:spPr>
        <p:txBody>
          <a:bodyPr wrap="square" rtlCol="0">
            <a:spAutoFit/>
          </a:bodyPr>
          <a:lstStyle/>
          <a:p>
            <a:r>
              <a:rPr lang="sv-SE" sz="1300" b="1">
                <a:solidFill>
                  <a:schemeClr val="tx2"/>
                </a:solidFill>
              </a:rPr>
              <a:t>3.      </a:t>
            </a:r>
            <a:r>
              <a:rPr lang="sv-SE" sz="1300" b="1" err="1">
                <a:solidFill>
                  <a:schemeClr val="tx2"/>
                </a:solidFill>
              </a:rPr>
              <a:t>Wanted</a:t>
            </a:r>
            <a:r>
              <a:rPr lang="sv-SE" sz="1300" b="1">
                <a:solidFill>
                  <a:schemeClr val="tx2"/>
                </a:solidFill>
              </a:rPr>
              <a:t>! – Efterfrågade datamängder</a:t>
            </a:r>
          </a:p>
          <a:p>
            <a:pPr marL="800100" lvl="1" indent="-342900">
              <a:buClr>
                <a:schemeClr val="tx2"/>
              </a:buClr>
              <a:buFont typeface="Courier New" panose="02070309020205020404" pitchFamily="49" charset="0"/>
              <a:buChar char="o"/>
            </a:pPr>
            <a:r>
              <a:rPr lang="sv-SE" sz="1300" b="1"/>
              <a:t>Företag: </a:t>
            </a:r>
            <a:r>
              <a:rPr lang="sv-SE" sz="1300"/>
              <a:t>Välj med fördel datamängder som någon aktör har efterfrågat  (se t.ex. ÖDIS lista med efterfrågade datamängder från små och medelstora företag i regionen)</a:t>
            </a:r>
          </a:p>
          <a:p>
            <a:pPr marL="800100" lvl="1" indent="-342900">
              <a:buClr>
                <a:schemeClr val="tx2"/>
              </a:buClr>
              <a:buFont typeface="Courier New" panose="02070309020205020404" pitchFamily="49" charset="0"/>
              <a:buChar char="o"/>
            </a:pPr>
            <a:r>
              <a:rPr lang="sv-SE" sz="1300" b="1"/>
              <a:t>Medborgare: </a:t>
            </a:r>
            <a:r>
              <a:rPr lang="sv-SE" sz="1300"/>
              <a:t>Undersök vilka offentliga handlingar som efterfrågas oftast av er kommun, eller vilken information er hemsidas besökare är mest intresserade av. Kanske något av detta kan publiceras och frigöra arbetstid?</a:t>
            </a:r>
          </a:p>
        </p:txBody>
      </p:sp>
      <p:pic>
        <p:nvPicPr>
          <p:cNvPr id="39" name="Bildobjekt 38">
            <a:extLst>
              <a:ext uri="{FF2B5EF4-FFF2-40B4-BE49-F238E27FC236}">
                <a16:creationId xmlns:a16="http://schemas.microsoft.com/office/drawing/2014/main" id="{3E999EF1-D450-C344-B104-C8036CA87376}"/>
              </a:ext>
            </a:extLst>
          </p:cNvPr>
          <p:cNvPicPr>
            <a:picLocks noChangeAspect="1"/>
          </p:cNvPicPr>
          <p:nvPr/>
        </p:nvPicPr>
        <p:blipFill rotWithShape="1">
          <a:blip r:embed="rId13">
            <a:extLst>
              <a:ext uri="{28A0092B-C50C-407E-A947-70E740481C1C}">
                <a14:useLocalDpi xmlns:a14="http://schemas.microsoft.com/office/drawing/2010/main" val="0"/>
              </a:ext>
            </a:extLst>
          </a:blip>
          <a:srcRect/>
          <a:stretch/>
        </p:blipFill>
        <p:spPr>
          <a:xfrm>
            <a:off x="6160593" y="1681321"/>
            <a:ext cx="802741" cy="952336"/>
          </a:xfrm>
          <a:prstGeom prst="rect">
            <a:avLst/>
          </a:prstGeom>
        </p:spPr>
      </p:pic>
      <p:sp>
        <p:nvSpPr>
          <p:cNvPr id="34" name="textruta 33">
            <a:extLst>
              <a:ext uri="{FF2B5EF4-FFF2-40B4-BE49-F238E27FC236}">
                <a16:creationId xmlns:a16="http://schemas.microsoft.com/office/drawing/2014/main" id="{3797B752-3A5E-0348-9FA2-4983E90768B0}"/>
              </a:ext>
            </a:extLst>
          </p:cNvPr>
          <p:cNvSpPr txBox="1"/>
          <p:nvPr/>
        </p:nvSpPr>
        <p:spPr>
          <a:xfrm>
            <a:off x="482989" y="4863012"/>
            <a:ext cx="11352630" cy="1092607"/>
          </a:xfrm>
          <a:prstGeom prst="rect">
            <a:avLst/>
          </a:prstGeom>
          <a:noFill/>
        </p:spPr>
        <p:txBody>
          <a:bodyPr wrap="square" rtlCol="0">
            <a:spAutoFit/>
          </a:bodyPr>
          <a:lstStyle/>
          <a:p>
            <a:r>
              <a:rPr lang="sv-SE" sz="1300" b="1">
                <a:solidFill>
                  <a:srgbClr val="C40064"/>
                </a:solidFill>
                <a:latin typeface="Arial" panose="020B0604020202020204" pitchFamily="34" charset="0"/>
              </a:rPr>
              <a:t>Andra tips </a:t>
            </a:r>
          </a:p>
          <a:p>
            <a:pPr>
              <a:buSzPts val="1400"/>
              <a:buFont typeface="Wingdings" pitchFamily="2" charset="2"/>
              <a:buChar char="§"/>
            </a:pPr>
            <a:r>
              <a:rPr lang="sv-SE" sz="1300">
                <a:solidFill>
                  <a:srgbClr val="000000"/>
                </a:solidFill>
                <a:latin typeface="Arial" panose="020B0604020202020204" pitchFamily="34" charset="0"/>
              </a:rPr>
              <a:t>Välj data som är fri från sekretessreglerade uppgifter och tillåtet att publicera enligt </a:t>
            </a:r>
            <a:r>
              <a:rPr lang="sv-SE" sz="1300" b="1">
                <a:solidFill>
                  <a:srgbClr val="000000"/>
                </a:solidFill>
                <a:latin typeface="Arial" panose="020B0604020202020204" pitchFamily="34" charset="0"/>
              </a:rPr>
              <a:t>dataskyddsförordningen och andra upphovsrättsliga skydd </a:t>
            </a:r>
            <a:r>
              <a:rPr lang="sv-SE" sz="1300">
                <a:solidFill>
                  <a:srgbClr val="000000"/>
                </a:solidFill>
                <a:latin typeface="Arial" panose="020B0604020202020204" pitchFamily="34" charset="0"/>
              </a:rPr>
              <a:t>(även data som innehåller dessa uppgifter kan vara fria att publicera men här måste man göra en mindre juridisk analys av </a:t>
            </a:r>
            <a:r>
              <a:rPr lang="sv-SE" sz="1300" err="1">
                <a:solidFill>
                  <a:srgbClr val="000000"/>
                </a:solidFill>
                <a:latin typeface="Arial" panose="020B0604020202020204" pitchFamily="34" charset="0"/>
              </a:rPr>
              <a:t>datan</a:t>
            </a:r>
            <a:r>
              <a:rPr lang="sv-SE" sz="1300">
                <a:solidFill>
                  <a:srgbClr val="000000"/>
                </a:solidFill>
                <a:latin typeface="Arial" panose="020B0604020202020204" pitchFamily="34" charset="0"/>
              </a:rPr>
              <a:t> först)</a:t>
            </a:r>
          </a:p>
          <a:p>
            <a:pPr>
              <a:buSzPts val="1400"/>
              <a:buFont typeface="Wingdings" pitchFamily="2" charset="2"/>
              <a:buChar char="§"/>
            </a:pPr>
            <a:r>
              <a:rPr lang="sv-SE" sz="1300">
                <a:solidFill>
                  <a:srgbClr val="000000"/>
                </a:solidFill>
                <a:latin typeface="Arial" panose="020B0604020202020204" pitchFamily="34" charset="0"/>
              </a:rPr>
              <a:t>Se till att datamängden är fri från krav på </a:t>
            </a:r>
            <a:r>
              <a:rPr lang="sv-SE" sz="1300" b="1">
                <a:solidFill>
                  <a:srgbClr val="000000"/>
                </a:solidFill>
                <a:latin typeface="Arial" panose="020B0604020202020204" pitchFamily="34" charset="0"/>
              </a:rPr>
              <a:t>avgifter</a:t>
            </a:r>
          </a:p>
          <a:p>
            <a:pPr>
              <a:buSzPts val="1400"/>
              <a:buFont typeface="Wingdings" pitchFamily="2" charset="2"/>
              <a:buChar char="§"/>
            </a:pPr>
            <a:r>
              <a:rPr lang="sv-SE" sz="1300">
                <a:solidFill>
                  <a:srgbClr val="000000"/>
                </a:solidFill>
                <a:latin typeface="Arial" panose="020B0604020202020204" pitchFamily="34" charset="0"/>
              </a:rPr>
              <a:t>Se till att </a:t>
            </a:r>
            <a:r>
              <a:rPr lang="sv-SE" sz="1300" b="1">
                <a:solidFill>
                  <a:srgbClr val="000000"/>
                </a:solidFill>
                <a:latin typeface="Arial" panose="020B0604020202020204" pitchFamily="34" charset="0"/>
              </a:rPr>
              <a:t>informationsägaren ger sitt godkännande </a:t>
            </a:r>
            <a:r>
              <a:rPr lang="sv-SE" sz="1300">
                <a:solidFill>
                  <a:srgbClr val="000000"/>
                </a:solidFill>
                <a:latin typeface="Arial" panose="020B0604020202020204" pitchFamily="34" charset="0"/>
              </a:rPr>
              <a:t>(och erkänner sitt ägande) av datamängden </a:t>
            </a:r>
          </a:p>
        </p:txBody>
      </p:sp>
      <p:grpSp>
        <p:nvGrpSpPr>
          <p:cNvPr id="41" name="Grupp 40">
            <a:extLst>
              <a:ext uri="{FF2B5EF4-FFF2-40B4-BE49-F238E27FC236}">
                <a16:creationId xmlns:a16="http://schemas.microsoft.com/office/drawing/2014/main" id="{03E9729D-44CD-6042-B0A0-93421F1B5D67}"/>
              </a:ext>
            </a:extLst>
          </p:cNvPr>
          <p:cNvGrpSpPr/>
          <p:nvPr/>
        </p:nvGrpSpPr>
        <p:grpSpPr>
          <a:xfrm>
            <a:off x="10769107" y="365684"/>
            <a:ext cx="1261382" cy="985200"/>
            <a:chOff x="10406675" y="281172"/>
            <a:chExt cx="1450989" cy="1133292"/>
          </a:xfrm>
        </p:grpSpPr>
        <p:pic>
          <p:nvPicPr>
            <p:cNvPr id="42" name="Picture 16">
              <a:extLst>
                <a:ext uri="{FF2B5EF4-FFF2-40B4-BE49-F238E27FC236}">
                  <a16:creationId xmlns:a16="http://schemas.microsoft.com/office/drawing/2014/main" id="{7EA137E4-01D1-A843-BB26-F393FD18AE00}"/>
                </a:ext>
              </a:extLst>
            </p:cNvPr>
            <p:cNvPicPr>
              <a:picLocks noChangeAspect="1"/>
            </p:cNvPicPr>
            <p:nvPr/>
          </p:nvPicPr>
          <p:blipFill>
            <a:blip r:embed="rId14"/>
            <a:stretch>
              <a:fillRect/>
            </a:stretch>
          </p:blipFill>
          <p:spPr>
            <a:xfrm>
              <a:off x="10451956" y="281172"/>
              <a:ext cx="1360429" cy="1133292"/>
            </a:xfrm>
            <a:prstGeom prst="rect">
              <a:avLst/>
            </a:prstGeom>
          </p:spPr>
        </p:pic>
        <p:sp>
          <p:nvSpPr>
            <p:cNvPr id="43" name="Rektangel 42">
              <a:extLst>
                <a:ext uri="{FF2B5EF4-FFF2-40B4-BE49-F238E27FC236}">
                  <a16:creationId xmlns:a16="http://schemas.microsoft.com/office/drawing/2014/main" id="{84D63D26-0926-B946-B17B-B1637190E697}"/>
                </a:ext>
              </a:extLst>
            </p:cNvPr>
            <p:cNvSpPr/>
            <p:nvPr/>
          </p:nvSpPr>
          <p:spPr>
            <a:xfrm>
              <a:off x="10406675" y="609583"/>
              <a:ext cx="1450989" cy="804881"/>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3148636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409425763"/>
              </p:ext>
            </p:extLst>
          </p:nvPr>
        </p:nvGraphicFramePr>
        <p:xfrm>
          <a:off x="2072980" y="644230"/>
          <a:ext cx="1289" cy="1289"/>
        </p:xfrm>
        <a:graphic>
          <a:graphicData uri="http://schemas.openxmlformats.org/presentationml/2006/ole">
            <mc:AlternateContent xmlns:mc="http://schemas.openxmlformats.org/markup-compatibility/2006">
              <mc:Choice xmlns:v="urn:schemas-microsoft-com:vml" Requires="v">
                <p:oleObj spid="_x0000_s33794" name="think-cell Slide" r:id="rId6" imgW="524" imgH="526" progId="TCLayout.ActiveDocument.1">
                  <p:embed/>
                </p:oleObj>
              </mc:Choice>
              <mc:Fallback>
                <p:oleObj name="think-cell Slide" r:id="rId6" imgW="524" imgH="526" progId="TCLayout.ActiveDocument.1">
                  <p:embed/>
                  <p:pic>
                    <p:nvPicPr>
                      <p:cNvPr id="2" name="Object 1" hidden="1"/>
                      <p:cNvPicPr/>
                      <p:nvPr/>
                    </p:nvPicPr>
                    <p:blipFill>
                      <a:blip r:embed="rId7"/>
                      <a:stretch>
                        <a:fillRect/>
                      </a:stretch>
                    </p:blipFill>
                    <p:spPr>
                      <a:xfrm>
                        <a:off x="2072980" y="644230"/>
                        <a:ext cx="1289" cy="1289"/>
                      </a:xfrm>
                      <a:prstGeom prst="rect">
                        <a:avLst/>
                      </a:prstGeom>
                    </p:spPr>
                  </p:pic>
                </p:oleObj>
              </mc:Fallback>
            </mc:AlternateContent>
          </a:graphicData>
        </a:graphic>
      </p:graphicFrame>
      <p:sp>
        <p:nvSpPr>
          <p:cNvPr id="3" name="Rectangle 2" hidden="1"/>
          <p:cNvSpPr/>
          <p:nvPr>
            <p:custDataLst>
              <p:tags r:id="rId3"/>
            </p:custDataLst>
          </p:nvPr>
        </p:nvSpPr>
        <p:spPr>
          <a:xfrm>
            <a:off x="1143000" y="642938"/>
            <a:ext cx="128984" cy="1289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defTabSz="742950">
              <a:spcBef>
                <a:spcPct val="0"/>
              </a:spcBef>
              <a:spcAft>
                <a:spcPct val="0"/>
              </a:spcAft>
            </a:pPr>
            <a:endParaRPr lang="sv-SE" sz="3000" b="1">
              <a:solidFill>
                <a:srgbClr val="FFFFFF"/>
              </a:solidFill>
              <a:latin typeface="Arial" panose="020B0604020202020204" pitchFamily="34" charset="0"/>
              <a:ea typeface="+mj-ea"/>
              <a:cs typeface="Arial" panose="020B0604020202020204" pitchFamily="34" charset="0"/>
              <a:sym typeface="Arial" panose="020B0604020202020204" pitchFamily="34" charset="0"/>
            </a:endParaRPr>
          </a:p>
        </p:txBody>
      </p:sp>
      <p:sp>
        <p:nvSpPr>
          <p:cNvPr id="20" name="Title 2"/>
          <p:cNvSpPr>
            <a:spLocks noGrp="1"/>
          </p:cNvSpPr>
          <p:nvPr>
            <p:ph type="title"/>
          </p:nvPr>
        </p:nvSpPr>
        <p:spPr>
          <a:xfrm>
            <a:off x="535672" y="458791"/>
            <a:ext cx="10562630" cy="831600"/>
          </a:xfrm>
        </p:spPr>
        <p:txBody>
          <a:bodyPr>
            <a:noAutofit/>
          </a:bodyPr>
          <a:lstStyle/>
          <a:p>
            <a:r>
              <a:rPr lang="sv-SE">
                <a:solidFill>
                  <a:schemeClr val="tx2"/>
                </a:solidFill>
                <a:latin typeface="Arial" panose="020B0604020202020204" pitchFamily="34" charset="0"/>
                <a:cs typeface="Arial" panose="020B0604020202020204" pitchFamily="34" charset="0"/>
              </a:rPr>
              <a:t>ÖDIS-projektet har intervjuat över 100 företag och har sammanställt de mest efterfrågade datamängderna</a:t>
            </a:r>
          </a:p>
        </p:txBody>
      </p:sp>
      <p:graphicFrame>
        <p:nvGraphicFramePr>
          <p:cNvPr id="7" name="Table 6"/>
          <p:cNvGraphicFramePr>
            <a:graphicFrameLocks noGrp="1"/>
          </p:cNvGraphicFramePr>
          <p:nvPr>
            <p:extLst>
              <p:ext uri="{D42A27DB-BD31-4B8C-83A1-F6EECF244321}">
                <p14:modId xmlns:p14="http://schemas.microsoft.com/office/powerpoint/2010/main" val="24791216"/>
              </p:ext>
            </p:extLst>
          </p:nvPr>
        </p:nvGraphicFramePr>
        <p:xfrm>
          <a:off x="407368" y="1564956"/>
          <a:ext cx="11521280" cy="4426477"/>
        </p:xfrm>
        <a:graphic>
          <a:graphicData uri="http://schemas.openxmlformats.org/drawingml/2006/table">
            <a:tbl>
              <a:tblPr firstRow="1" bandRow="1">
                <a:tableStyleId>{5C22544A-7EE6-4342-B048-85BDC9FD1C3A}</a:tableStyleId>
              </a:tblPr>
              <a:tblGrid>
                <a:gridCol w="1516649">
                  <a:extLst>
                    <a:ext uri="{9D8B030D-6E8A-4147-A177-3AD203B41FA5}">
                      <a16:colId xmlns:a16="http://schemas.microsoft.com/office/drawing/2014/main" val="950240427"/>
                    </a:ext>
                  </a:extLst>
                </a:gridCol>
                <a:gridCol w="1659568">
                  <a:extLst>
                    <a:ext uri="{9D8B030D-6E8A-4147-A177-3AD203B41FA5}">
                      <a16:colId xmlns:a16="http://schemas.microsoft.com/office/drawing/2014/main" val="3620767270"/>
                    </a:ext>
                  </a:extLst>
                </a:gridCol>
                <a:gridCol w="1659568">
                  <a:extLst>
                    <a:ext uri="{9D8B030D-6E8A-4147-A177-3AD203B41FA5}">
                      <a16:colId xmlns:a16="http://schemas.microsoft.com/office/drawing/2014/main" val="1500906774"/>
                    </a:ext>
                  </a:extLst>
                </a:gridCol>
                <a:gridCol w="1817622">
                  <a:extLst>
                    <a:ext uri="{9D8B030D-6E8A-4147-A177-3AD203B41FA5}">
                      <a16:colId xmlns:a16="http://schemas.microsoft.com/office/drawing/2014/main" val="888472894"/>
                    </a:ext>
                  </a:extLst>
                </a:gridCol>
                <a:gridCol w="1738595">
                  <a:extLst>
                    <a:ext uri="{9D8B030D-6E8A-4147-A177-3AD203B41FA5}">
                      <a16:colId xmlns:a16="http://schemas.microsoft.com/office/drawing/2014/main" val="611509396"/>
                    </a:ext>
                  </a:extLst>
                </a:gridCol>
                <a:gridCol w="1739199">
                  <a:extLst>
                    <a:ext uri="{9D8B030D-6E8A-4147-A177-3AD203B41FA5}">
                      <a16:colId xmlns:a16="http://schemas.microsoft.com/office/drawing/2014/main" val="1363405904"/>
                    </a:ext>
                  </a:extLst>
                </a:gridCol>
                <a:gridCol w="1390079">
                  <a:extLst>
                    <a:ext uri="{9D8B030D-6E8A-4147-A177-3AD203B41FA5}">
                      <a16:colId xmlns:a16="http://schemas.microsoft.com/office/drawing/2014/main" val="1889669920"/>
                    </a:ext>
                  </a:extLst>
                </a:gridCol>
              </a:tblGrid>
              <a:tr h="244818">
                <a:tc>
                  <a:txBody>
                    <a:bodyPr/>
                    <a:lstStyle/>
                    <a:p>
                      <a:pPr marL="0" marR="0" algn="ctr">
                        <a:lnSpc>
                          <a:spcPct val="107000"/>
                        </a:lnSpc>
                        <a:spcBef>
                          <a:spcPts val="0"/>
                        </a:spcBef>
                        <a:spcAft>
                          <a:spcPts val="0"/>
                        </a:spcAft>
                      </a:pPr>
                      <a:r>
                        <a:rPr lang="sv-SE" sz="1100" b="1" kern="1200" noProof="0">
                          <a:solidFill>
                            <a:srgbClr val="FFFFFF"/>
                          </a:solidFill>
                          <a:effectLst/>
                          <a:latin typeface="Arial"/>
                          <a:ea typeface="Times New Roman" panose="02020603050405020304" pitchFamily="18" charset="0"/>
                          <a:cs typeface="Arial"/>
                        </a:rPr>
                        <a:t>Kultur / Fritid</a:t>
                      </a:r>
                      <a:endParaRPr lang="sv-SE" sz="1100" b="1" kern="1200" noProof="0">
                        <a:solidFill>
                          <a:srgbClr val="FFFFFF"/>
                        </a:solidFill>
                        <a:effectLst/>
                        <a:latin typeface="Times New Roman"/>
                        <a:ea typeface="Arial" panose="020B0604020202020204" pitchFamily="34" charset="0"/>
                        <a:cs typeface="Arial"/>
                      </a:endParaRPr>
                    </a:p>
                  </a:txBody>
                  <a:tcPr anchor="ctr">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solidFill>
                  </a:tcPr>
                </a:tc>
                <a:tc>
                  <a:txBody>
                    <a:bodyPr/>
                    <a:lstStyle/>
                    <a:p>
                      <a:pPr marL="0" marR="0" algn="ctr">
                        <a:lnSpc>
                          <a:spcPct val="107000"/>
                        </a:lnSpc>
                        <a:spcBef>
                          <a:spcPts val="0"/>
                        </a:spcBef>
                        <a:spcAft>
                          <a:spcPts val="0"/>
                        </a:spcAft>
                      </a:pPr>
                      <a:r>
                        <a:rPr lang="sv-SE" sz="1100" b="1" kern="1200" noProof="0">
                          <a:solidFill>
                            <a:srgbClr val="FFFFFF"/>
                          </a:solidFill>
                          <a:effectLst/>
                          <a:latin typeface="Arial"/>
                          <a:ea typeface="Arial" panose="020B0604020202020204" pitchFamily="34" charset="0"/>
                          <a:cs typeface="Arial"/>
                        </a:rPr>
                        <a:t>Miljö</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solidFill>
                  </a:tcPr>
                </a:tc>
                <a:tc>
                  <a:txBody>
                    <a:bodyPr/>
                    <a:lstStyle/>
                    <a:p>
                      <a:pPr marL="0" marR="0" algn="ctr">
                        <a:lnSpc>
                          <a:spcPct val="107000"/>
                        </a:lnSpc>
                        <a:spcBef>
                          <a:spcPts val="0"/>
                        </a:spcBef>
                        <a:spcAft>
                          <a:spcPts val="0"/>
                        </a:spcAft>
                      </a:pPr>
                      <a:r>
                        <a:rPr lang="sv-SE" sz="1100" b="1" kern="1200" noProof="0">
                          <a:solidFill>
                            <a:srgbClr val="FFFFFF"/>
                          </a:solidFill>
                          <a:effectLst/>
                          <a:latin typeface="Arial"/>
                          <a:ea typeface="Arial" panose="020B0604020202020204" pitchFamily="34" charset="0"/>
                          <a:cs typeface="Arial"/>
                        </a:rPr>
                        <a:t>Utbildning</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solidFill>
                  </a:tcPr>
                </a:tc>
                <a:tc>
                  <a:txBody>
                    <a:bodyPr/>
                    <a:lstStyle/>
                    <a:p>
                      <a:pPr marL="0" marR="0" algn="ctr">
                        <a:lnSpc>
                          <a:spcPct val="107000"/>
                        </a:lnSpc>
                        <a:spcBef>
                          <a:spcPts val="0"/>
                        </a:spcBef>
                        <a:spcAft>
                          <a:spcPts val="0"/>
                        </a:spcAft>
                      </a:pPr>
                      <a:r>
                        <a:rPr lang="sv-SE" sz="1100" b="1" kern="1200" noProof="0">
                          <a:solidFill>
                            <a:srgbClr val="FFFFFF"/>
                          </a:solidFill>
                          <a:effectLst/>
                          <a:latin typeface="Arial"/>
                          <a:ea typeface="Arial" panose="020B0604020202020204" pitchFamily="34" charset="0"/>
                          <a:cs typeface="Arial"/>
                        </a:rPr>
                        <a:t>Stadsbyggnad</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solidFill>
                  </a:tcPr>
                </a:tc>
                <a:tc>
                  <a:txBody>
                    <a:bodyPr/>
                    <a:lstStyle/>
                    <a:p>
                      <a:pPr marL="0" marR="0" algn="ctr">
                        <a:lnSpc>
                          <a:spcPct val="107000"/>
                        </a:lnSpc>
                        <a:spcBef>
                          <a:spcPts val="0"/>
                        </a:spcBef>
                        <a:spcAft>
                          <a:spcPts val="0"/>
                        </a:spcAft>
                      </a:pPr>
                      <a:r>
                        <a:rPr lang="sv-SE" sz="1100" b="1" kern="1200" noProof="0">
                          <a:solidFill>
                            <a:srgbClr val="FFFFFF"/>
                          </a:solidFill>
                          <a:effectLst/>
                          <a:latin typeface="Arial"/>
                          <a:ea typeface="Arial" panose="020B0604020202020204" pitchFamily="34" charset="0"/>
                          <a:cs typeface="Arial"/>
                        </a:rPr>
                        <a:t>Transport</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solidFill>
                  </a:tcPr>
                </a:tc>
                <a:tc>
                  <a:txBody>
                    <a:bodyPr/>
                    <a:lstStyle/>
                    <a:p>
                      <a:pPr marL="0" marR="0" algn="ctr">
                        <a:lnSpc>
                          <a:spcPct val="107000"/>
                        </a:lnSpc>
                        <a:spcBef>
                          <a:spcPts val="0"/>
                        </a:spcBef>
                        <a:spcAft>
                          <a:spcPts val="0"/>
                        </a:spcAft>
                      </a:pPr>
                      <a:r>
                        <a:rPr lang="sv-SE" sz="1100" b="1" kern="1200" noProof="0">
                          <a:solidFill>
                            <a:srgbClr val="FFFFFF"/>
                          </a:solidFill>
                          <a:effectLst/>
                          <a:latin typeface="Arial"/>
                          <a:ea typeface="Times New Roman" panose="02020603050405020304" pitchFamily="18" charset="0"/>
                          <a:cs typeface="Arial"/>
                        </a:rPr>
                        <a:t>Ekonomi / Övrigt</a:t>
                      </a:r>
                      <a:endParaRPr lang="sv-SE" sz="1100" b="1" kern="1200" noProof="0">
                        <a:solidFill>
                          <a:srgbClr val="FFFFFF"/>
                        </a:solidFill>
                        <a:effectLst/>
                        <a:latin typeface="Times New Roman"/>
                        <a:ea typeface="Arial" panose="020B0604020202020204" pitchFamily="34" charset="0"/>
                        <a:cs typeface="Aria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solidFill>
                  </a:tcPr>
                </a:tc>
                <a:tc>
                  <a:txBody>
                    <a:bodyPr/>
                    <a:lstStyle/>
                    <a:p>
                      <a:pPr marL="0" marR="0" algn="ctr">
                        <a:lnSpc>
                          <a:spcPct val="107000"/>
                        </a:lnSpc>
                        <a:spcBef>
                          <a:spcPts val="0"/>
                        </a:spcBef>
                        <a:spcAft>
                          <a:spcPts val="0"/>
                        </a:spcAft>
                      </a:pPr>
                      <a:r>
                        <a:rPr lang="sv-SE" sz="1100" b="1" kern="1200" noProof="0">
                          <a:solidFill>
                            <a:srgbClr val="FFFFFF"/>
                          </a:solidFill>
                          <a:effectLst/>
                          <a:latin typeface="Arial"/>
                          <a:ea typeface="Arial" panose="020B0604020202020204" pitchFamily="34" charset="0"/>
                          <a:cs typeface="Arial"/>
                        </a:rPr>
                        <a:t>Samhälle</a:t>
                      </a:r>
                      <a:endParaRPr lang="sv-SE" sz="1100" b="1" kern="1200" noProof="0">
                        <a:solidFill>
                          <a:srgbClr val="FFFFFF"/>
                        </a:solidFill>
                        <a:effectLst/>
                        <a:latin typeface="Arial"/>
                        <a:ea typeface="Arial" panose="020B0604020202020204" pitchFamily="34" charset="0"/>
                        <a:cs typeface="Arial" panose="020B0604020202020204" pitchFamily="34" charset="0"/>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2606508827"/>
                  </a:ext>
                </a:extLst>
              </a:tr>
              <a:tr h="575928">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Idrotts- &amp; fritidsanläggningar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Returstationer &amp;  återvinningscentraler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Grundläggande info, skolor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Stadsbyggnadsprojekt &amp; nybyggnation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Position &amp; tillgänglighet  kommunala fordon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fontAlgn="b"/>
                      <a:r>
                        <a:rPr lang="sv-SE" sz="1100" kern="1200">
                          <a:solidFill>
                            <a:schemeClr val="dk1"/>
                          </a:solidFill>
                          <a:effectLst/>
                          <a:latin typeface="Arial"/>
                          <a:cs typeface="Arial"/>
                        </a:rPr>
                        <a:t>Företags ägarförhållanden</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fontAlgn="b"/>
                      <a:r>
                        <a:rPr lang="sv-SE" sz="1100" kern="1200">
                          <a:solidFill>
                            <a:schemeClr val="dk1"/>
                          </a:solidFill>
                          <a:effectLst/>
                          <a:latin typeface="Arial"/>
                          <a:cs typeface="Arial"/>
                        </a:rPr>
                        <a:t>Livsmedelskontroller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2945296778"/>
                  </a:ext>
                </a:extLst>
              </a:tr>
              <a:tr h="290206">
                <a:tc>
                  <a:txBody>
                    <a:bodyPr/>
                    <a:lstStyle/>
                    <a:p>
                      <a:pPr marL="0" marR="0" algn="ctr">
                        <a:lnSpc>
                          <a:spcPct val="107000"/>
                        </a:lnSpc>
                        <a:spcBef>
                          <a:spcPts val="0"/>
                        </a:spcBef>
                        <a:spcAft>
                          <a:spcPts val="0"/>
                        </a:spcAft>
                      </a:pPr>
                      <a:r>
                        <a:rPr lang="sv-SE" sz="1100" noProof="0" err="1">
                          <a:effectLst/>
                          <a:latin typeface="Arial"/>
                          <a:ea typeface="Arial" panose="020B0604020202020204" pitchFamily="34" charset="0"/>
                          <a:cs typeface="Arial"/>
                        </a:rPr>
                        <a:t>Utegym</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Naturområden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sv-SE" sz="1100" noProof="0">
                          <a:effectLst/>
                          <a:latin typeface="Arial"/>
                          <a:ea typeface="Arial" panose="020B0604020202020204" pitchFamily="34" charset="0"/>
                          <a:cs typeface="Arial"/>
                        </a:rPr>
                        <a:t>Skolval</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Markanvisningar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Laddstationer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fontAlgn="b"/>
                      <a:r>
                        <a:rPr lang="sv-SE" sz="1100" kern="1200">
                          <a:solidFill>
                            <a:schemeClr val="dk1"/>
                          </a:solidFill>
                          <a:effectLst/>
                          <a:latin typeface="Arial"/>
                          <a:cs typeface="Arial"/>
                        </a:rPr>
                        <a:t>Upphandlingsdokument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fontAlgn="b"/>
                      <a:r>
                        <a:rPr lang="sv-SE" sz="1100" kern="1200">
                          <a:solidFill>
                            <a:schemeClr val="dk1"/>
                          </a:solidFill>
                          <a:effectLst/>
                          <a:latin typeface="Arial"/>
                          <a:cs typeface="Arial"/>
                        </a:rPr>
                        <a:t>Nämndhandlingar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1363895725"/>
                  </a:ext>
                </a:extLst>
              </a:tr>
              <a:tr h="269040">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Motionsspår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Snöröjning</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Kommande skolor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Bygglov &amp; detaljplaner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Bilavgifter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fontAlgn="b"/>
                      <a:r>
                        <a:rPr lang="sv-SE" sz="1100" kern="1200">
                          <a:solidFill>
                            <a:schemeClr val="dk1"/>
                          </a:solidFill>
                          <a:effectLst/>
                          <a:latin typeface="Arial"/>
                          <a:cs typeface="Arial"/>
                        </a:rPr>
                        <a:t>Försäljningsstatistik</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fontAlgn="b"/>
                      <a:r>
                        <a:rPr lang="sv-SE" sz="1100" kern="1200">
                          <a:solidFill>
                            <a:schemeClr val="dk1"/>
                          </a:solidFill>
                          <a:effectLst/>
                          <a:latin typeface="Arial"/>
                          <a:cs typeface="Arial"/>
                        </a:rPr>
                        <a:t>Vigslar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1730244167"/>
                  </a:ext>
                </a:extLst>
              </a:tr>
              <a:tr h="408370">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Lekplatser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Bullerkarta</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Skolor under avveckling</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Flygfoton &amp; satellitbilder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Avstängda &amp; nya vägar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fontAlgn="b"/>
                      <a:r>
                        <a:rPr lang="sv-SE" sz="1100" kern="1200">
                          <a:solidFill>
                            <a:schemeClr val="dk1"/>
                          </a:solidFill>
                          <a:effectLst/>
                          <a:latin typeface="Arial"/>
                          <a:cs typeface="Arial"/>
                        </a:rPr>
                        <a:t>Kommunala fakturor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fontAlgn="b"/>
                      <a:r>
                        <a:rPr lang="sv-SE" sz="1100" kern="1200">
                          <a:solidFill>
                            <a:schemeClr val="dk1"/>
                          </a:solidFill>
                          <a:effectLst/>
                          <a:latin typeface="Arial"/>
                          <a:cs typeface="Arial"/>
                        </a:rPr>
                        <a:t>Turiststatistik</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2437143521"/>
                  </a:ext>
                </a:extLst>
              </a:tr>
              <a:tr h="408370">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Badplatser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Sjökortsdata</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Kvalitetsmått förskolor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Stads- &amp; kommundelar (polygoner)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Färdtjänst, skolskjuts i realtid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algn="ctr" fontAlgn="b"/>
                      <a:r>
                        <a:rPr lang="sv-SE" sz="1100" kern="1200">
                          <a:solidFill>
                            <a:schemeClr val="dk1"/>
                          </a:solidFill>
                          <a:effectLst/>
                          <a:latin typeface="Arial"/>
                          <a:cs typeface="Arial"/>
                        </a:rPr>
                        <a:t>Nya/indragna tillstånd</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fontAlgn="b"/>
                      <a:r>
                        <a:rPr lang="sv-SE" sz="1100" kern="1200">
                          <a:solidFill>
                            <a:schemeClr val="dk1"/>
                          </a:solidFill>
                          <a:effectLst/>
                          <a:latin typeface="Arial"/>
                          <a:cs typeface="Arial"/>
                        </a:rPr>
                        <a:t>Begravningsplatser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386032827"/>
                  </a:ext>
                </a:extLst>
              </a:tr>
              <a:tr h="313172">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Evenemang</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Luftkvalité</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Kursprogram skolor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Arkitektskisser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Drivmedelsstationer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algn="ctr" fontAlgn="b"/>
                      <a:r>
                        <a:rPr lang="sv-SE" sz="1100" kern="1200">
                          <a:solidFill>
                            <a:schemeClr val="dk1"/>
                          </a:solidFill>
                          <a:effectLst/>
                          <a:latin typeface="Arial"/>
                          <a:cs typeface="Arial"/>
                        </a:rPr>
                        <a:t>Nyföretagande</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fontAlgn="b"/>
                      <a:r>
                        <a:rPr lang="sv-SE" sz="1100" kern="1200">
                          <a:solidFill>
                            <a:schemeClr val="dk1"/>
                          </a:solidFill>
                          <a:effectLst/>
                          <a:latin typeface="Arial"/>
                          <a:cs typeface="Arial"/>
                        </a:rPr>
                        <a:t>Grundstatistik kommuner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2883673738"/>
                  </a:ext>
                </a:extLst>
              </a:tr>
              <a:tr h="269040">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Offentlig konst</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Topografi</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Litteraturlistor skolor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Planlösningar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Drift kollektivtrafik</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b="1" kern="1200" noProof="0">
                          <a:solidFill>
                            <a:srgbClr val="FFFFFF"/>
                          </a:solidFill>
                          <a:effectLst/>
                          <a:latin typeface="Arial"/>
                          <a:ea typeface="Arial" panose="020B0604020202020204" pitchFamily="34" charset="0"/>
                          <a:cs typeface="Arial"/>
                        </a:rPr>
                        <a:t>Hälsa</a:t>
                      </a:r>
                      <a:endParaRPr lang="sv-SE" sz="1100" b="1" kern="1200" noProof="0">
                        <a:solidFill>
                          <a:srgbClr val="FFFFFF"/>
                        </a:solidFill>
                        <a:effectLst/>
                        <a:latin typeface="Arial"/>
                        <a:ea typeface="Arial" panose="020B0604020202020204" pitchFamily="34"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40064"/>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Hotellbeläggning</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1942251414"/>
                  </a:ext>
                </a:extLst>
              </a:tr>
              <a:tr h="408370">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sv-SE" sz="1100" noProof="0">
                          <a:effectLst/>
                          <a:latin typeface="Arial"/>
                          <a:ea typeface="Arial" panose="020B0604020202020204" pitchFamily="34" charset="0"/>
                          <a:cs typeface="Arial"/>
                        </a:rPr>
                        <a:t>Idrottsresultat</a:t>
                      </a:r>
                    </a:p>
                  </a:txBody>
                  <a:tcPr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Väder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Event inom skola/omsorg </a:t>
                      </a:r>
                      <a:endParaRPr lang="sv-SE" sz="1100" noProof="0">
                        <a:effectLst/>
                        <a:latin typeface="Arial" panose="020B0604020202020204" pitchFamily="34" charset="0"/>
                        <a:ea typeface="Arial" panose="020B0604020202020204" pitchFamily="34"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Fastighets- &amp; byggnadspolygoner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Drift eller-trafikstörningar</a:t>
                      </a:r>
                    </a:p>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 &amp; Trafikflöden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Information för funktionshindrade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Verksamhet med speciella tillstånd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2279785849"/>
                  </a:ext>
                </a:extLst>
              </a:tr>
              <a:tr h="269040">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Kulturklassade hus</a:t>
                      </a:r>
                    </a:p>
                  </a:txBody>
                  <a:tcPr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Vattenmiljö</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Kontaktinfo till lärare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Fastighetsdata</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(infart)parkeringar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Äldreboenden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kern="1200" noProof="0">
                          <a:solidFill>
                            <a:schemeClr val="dk1"/>
                          </a:solidFill>
                          <a:effectLst/>
                          <a:latin typeface="Arial"/>
                          <a:ea typeface="Arial" panose="020B0604020202020204" pitchFamily="34" charset="0"/>
                          <a:cs typeface="Arial"/>
                        </a:rPr>
                        <a:t>Servicepunkter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137351815"/>
                  </a:ext>
                </a:extLst>
              </a:tr>
              <a:tr h="269040">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Öppna </a:t>
                      </a:r>
                      <a:r>
                        <a:rPr lang="sv-SE" sz="1100" noProof="0" err="1">
                          <a:effectLst/>
                          <a:latin typeface="Arial"/>
                          <a:ea typeface="Arial" panose="020B0604020202020204" pitchFamily="34" charset="0"/>
                          <a:cs typeface="Arial"/>
                        </a:rPr>
                        <a:t>wifi</a:t>
                      </a:r>
                      <a:r>
                        <a:rPr lang="sv-SE" sz="1100" noProof="0">
                          <a:effectLst/>
                          <a:latin typeface="Arial"/>
                          <a:ea typeface="Arial" panose="020B0604020202020204" pitchFamily="34" charset="0"/>
                          <a:cs typeface="Arial"/>
                        </a:rPr>
                        <a:t>-nätverk</a:t>
                      </a:r>
                    </a:p>
                  </a:txBody>
                  <a:tcPr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Terrängmodeller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Skolmatsedel</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Översiktsplaner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Cykelvägar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Placering vårdboenden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Cykelpooler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173785334"/>
                  </a:ext>
                </a:extLst>
              </a:tr>
              <a:tr h="269040">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Historiska bilder</a:t>
                      </a:r>
                    </a:p>
                  </a:txBody>
                  <a:tcPr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Laserdata</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endParaRPr lang="sv-SE" sz="1100" noProof="0">
                        <a:effectLst/>
                        <a:latin typeface="Arial" panose="020B0604020202020204" pitchFamily="34" charset="0"/>
                        <a:ea typeface="Arial" panose="020B0604020202020204" pitchFamily="34"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Markanvändning</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Cykelparkeringar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Sängplatser i vården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Gator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283921854"/>
                  </a:ext>
                </a:extLst>
              </a:tr>
              <a:tr h="269040">
                <a:tc>
                  <a:txBody>
                    <a:bodyPr/>
                    <a:lstStyle/>
                    <a:p>
                      <a:pPr marL="0" marR="0" algn="ctr">
                        <a:lnSpc>
                          <a:spcPct val="107000"/>
                        </a:lnSpc>
                        <a:spcBef>
                          <a:spcPts val="0"/>
                        </a:spcBef>
                        <a:spcAft>
                          <a:spcPts val="0"/>
                        </a:spcAft>
                      </a:pPr>
                      <a:endParaRPr lang="sv-SE" sz="1100" noProof="0">
                        <a:effectLst/>
                        <a:latin typeface="Arial" panose="020B0604020202020204" pitchFamily="34" charset="0"/>
                        <a:ea typeface="Arial" panose="020B0604020202020204" pitchFamily="34" charset="0"/>
                        <a:cs typeface="Arial" panose="020B0604020202020204" pitchFamily="34" charset="0"/>
                      </a:endParaRPr>
                    </a:p>
                  </a:txBody>
                  <a:tcPr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sv-SE" sz="1100" noProof="0">
                        <a:effectLst/>
                        <a:latin typeface="Arial" panose="020B0604020202020204" pitchFamily="34" charset="0"/>
                        <a:ea typeface="Arial" panose="020B0604020202020204" pitchFamily="34"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sv-SE" sz="1100" noProof="0">
                        <a:effectLst/>
                        <a:latin typeface="Arial" panose="020B0604020202020204" pitchFamily="34" charset="0"/>
                        <a:ea typeface="Arial" panose="020B0604020202020204" pitchFamily="34"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3D byggnader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Resmönster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DEED"/>
                    </a:solidFill>
                  </a:tcPr>
                </a:tc>
                <a:tc>
                  <a:txBody>
                    <a:bodyPr/>
                    <a:lstStyle/>
                    <a:p>
                      <a:pPr marL="0" marR="0" algn="ctr">
                        <a:lnSpc>
                          <a:spcPct val="107000"/>
                        </a:lnSpc>
                        <a:spcBef>
                          <a:spcPts val="0"/>
                        </a:spcBef>
                        <a:spcAft>
                          <a:spcPts val="0"/>
                        </a:spcAft>
                      </a:pPr>
                      <a:r>
                        <a:rPr lang="sv-SE" sz="1100" noProof="0">
                          <a:effectLst/>
                          <a:latin typeface="Arial"/>
                          <a:ea typeface="Arial" panose="020B0604020202020204" pitchFamily="34" charset="0"/>
                          <a:cs typeface="Arial"/>
                        </a:rPr>
                        <a:t>LSS boenden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endParaRPr lang="sv-SE" sz="1100" noProof="0" dirty="0">
                        <a:effectLst/>
                        <a:latin typeface="Arial" panose="020B0604020202020204" pitchFamily="34" charset="0"/>
                        <a:ea typeface="Arial" panose="020B0604020202020204" pitchFamily="34"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952439276"/>
                  </a:ext>
                </a:extLst>
              </a:tr>
            </a:tbl>
          </a:graphicData>
        </a:graphic>
      </p:graphicFrame>
      <p:grpSp>
        <p:nvGrpSpPr>
          <p:cNvPr id="10" name="Grupp 9">
            <a:extLst>
              <a:ext uri="{FF2B5EF4-FFF2-40B4-BE49-F238E27FC236}">
                <a16:creationId xmlns:a16="http://schemas.microsoft.com/office/drawing/2014/main" id="{946C6F08-0670-C343-BFD8-C942B3DCCCF7}"/>
              </a:ext>
            </a:extLst>
          </p:cNvPr>
          <p:cNvGrpSpPr/>
          <p:nvPr/>
        </p:nvGrpSpPr>
        <p:grpSpPr>
          <a:xfrm>
            <a:off x="10769107" y="365684"/>
            <a:ext cx="1261382" cy="985200"/>
            <a:chOff x="10406675" y="281172"/>
            <a:chExt cx="1450989" cy="1133292"/>
          </a:xfrm>
        </p:grpSpPr>
        <p:pic>
          <p:nvPicPr>
            <p:cNvPr id="11" name="Picture 16">
              <a:extLst>
                <a:ext uri="{FF2B5EF4-FFF2-40B4-BE49-F238E27FC236}">
                  <a16:creationId xmlns:a16="http://schemas.microsoft.com/office/drawing/2014/main" id="{16D1575D-00C7-EE4A-897E-B30A3C2BFA3A}"/>
                </a:ext>
              </a:extLst>
            </p:cNvPr>
            <p:cNvPicPr>
              <a:picLocks noChangeAspect="1"/>
            </p:cNvPicPr>
            <p:nvPr/>
          </p:nvPicPr>
          <p:blipFill>
            <a:blip r:embed="rId8"/>
            <a:stretch>
              <a:fillRect/>
            </a:stretch>
          </p:blipFill>
          <p:spPr>
            <a:xfrm>
              <a:off x="10451956" y="281172"/>
              <a:ext cx="1360429" cy="1133292"/>
            </a:xfrm>
            <a:prstGeom prst="rect">
              <a:avLst/>
            </a:prstGeom>
          </p:spPr>
        </p:pic>
        <p:sp>
          <p:nvSpPr>
            <p:cNvPr id="12" name="Rektangel 11">
              <a:extLst>
                <a:ext uri="{FF2B5EF4-FFF2-40B4-BE49-F238E27FC236}">
                  <a16:creationId xmlns:a16="http://schemas.microsoft.com/office/drawing/2014/main" id="{D614C6F8-881D-4D45-8B37-AE2075EF2596}"/>
                </a:ext>
              </a:extLst>
            </p:cNvPr>
            <p:cNvSpPr/>
            <p:nvPr/>
          </p:nvSpPr>
          <p:spPr>
            <a:xfrm>
              <a:off x="10406675" y="609583"/>
              <a:ext cx="1450989" cy="804881"/>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3048826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303768929"/>
              </p:ext>
            </p:extLst>
          </p:nvPr>
        </p:nvGraphicFramePr>
        <p:xfrm>
          <a:off x="2072980" y="644230"/>
          <a:ext cx="1289" cy="1289"/>
        </p:xfrm>
        <a:graphic>
          <a:graphicData uri="http://schemas.openxmlformats.org/presentationml/2006/ole">
            <mc:AlternateContent xmlns:mc="http://schemas.openxmlformats.org/markup-compatibility/2006">
              <mc:Choice xmlns:v="urn:schemas-microsoft-com:vml" Requires="v">
                <p:oleObj spid="_x0000_s34818" name="think-cell Slide" r:id="rId6" imgW="524" imgH="526" progId="TCLayout.ActiveDocument.1">
                  <p:embed/>
                </p:oleObj>
              </mc:Choice>
              <mc:Fallback>
                <p:oleObj name="think-cell Slide" r:id="rId6" imgW="524" imgH="526" progId="TCLayout.ActiveDocument.1">
                  <p:embed/>
                  <p:pic>
                    <p:nvPicPr>
                      <p:cNvPr id="2" name="Object 1" hidden="1"/>
                      <p:cNvPicPr/>
                      <p:nvPr/>
                    </p:nvPicPr>
                    <p:blipFill>
                      <a:blip r:embed="rId7"/>
                      <a:stretch>
                        <a:fillRect/>
                      </a:stretch>
                    </p:blipFill>
                    <p:spPr>
                      <a:xfrm>
                        <a:off x="2072980" y="644230"/>
                        <a:ext cx="1289" cy="1289"/>
                      </a:xfrm>
                      <a:prstGeom prst="rect">
                        <a:avLst/>
                      </a:prstGeom>
                    </p:spPr>
                  </p:pic>
                </p:oleObj>
              </mc:Fallback>
            </mc:AlternateContent>
          </a:graphicData>
        </a:graphic>
      </p:graphicFrame>
      <p:sp>
        <p:nvSpPr>
          <p:cNvPr id="3" name="Rectangle 2" hidden="1"/>
          <p:cNvSpPr/>
          <p:nvPr>
            <p:custDataLst>
              <p:tags r:id="rId3"/>
            </p:custDataLst>
          </p:nvPr>
        </p:nvSpPr>
        <p:spPr>
          <a:xfrm>
            <a:off x="1143000" y="642938"/>
            <a:ext cx="128984" cy="1289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defTabSz="742950">
              <a:spcBef>
                <a:spcPct val="0"/>
              </a:spcBef>
              <a:spcAft>
                <a:spcPct val="0"/>
              </a:spcAft>
            </a:pPr>
            <a:endParaRPr lang="sv-SE" sz="3000" b="1">
              <a:solidFill>
                <a:srgbClr val="FFFFFF"/>
              </a:solidFill>
              <a:latin typeface="Arial" panose="020B0604020202020204" pitchFamily="34" charset="0"/>
              <a:ea typeface="+mj-ea"/>
              <a:cs typeface="Arial" panose="020B0604020202020204" pitchFamily="34" charset="0"/>
              <a:sym typeface="Arial" panose="020B0604020202020204" pitchFamily="34" charset="0"/>
            </a:endParaRPr>
          </a:p>
        </p:txBody>
      </p:sp>
      <p:sp>
        <p:nvSpPr>
          <p:cNvPr id="20" name="Title 2"/>
          <p:cNvSpPr>
            <a:spLocks noGrp="1"/>
          </p:cNvSpPr>
          <p:nvPr>
            <p:ph type="title"/>
          </p:nvPr>
        </p:nvSpPr>
        <p:spPr>
          <a:xfrm>
            <a:off x="535672" y="458791"/>
            <a:ext cx="10562630" cy="831600"/>
          </a:xfrm>
        </p:spPr>
        <p:txBody>
          <a:bodyPr vert="horz" lIns="0" tIns="0" rIns="0" bIns="0" rtlCol="0" anchor="t" anchorCtr="0">
            <a:noAutofit/>
          </a:bodyPr>
          <a:lstStyle/>
          <a:p>
            <a:r>
              <a:rPr lang="sv-SE">
                <a:solidFill>
                  <a:schemeClr val="tx2"/>
                </a:solidFill>
                <a:latin typeface="Arial" panose="020B0604020202020204" pitchFamily="34" charset="0"/>
                <a:cs typeface="Arial" panose="020B0604020202020204" pitchFamily="34" charset="0"/>
              </a:rPr>
              <a:t>Nedan finns ett urval av vad andra kommuner har publicerat för inspiration</a:t>
            </a:r>
          </a:p>
        </p:txBody>
      </p:sp>
      <p:graphicFrame>
        <p:nvGraphicFramePr>
          <p:cNvPr id="7" name="Table 6"/>
          <p:cNvGraphicFramePr>
            <a:graphicFrameLocks noGrp="1"/>
          </p:cNvGraphicFramePr>
          <p:nvPr>
            <p:extLst>
              <p:ext uri="{D42A27DB-BD31-4B8C-83A1-F6EECF244321}">
                <p14:modId xmlns:p14="http://schemas.microsoft.com/office/powerpoint/2010/main" val="3281489119"/>
              </p:ext>
            </p:extLst>
          </p:nvPr>
        </p:nvGraphicFramePr>
        <p:xfrm>
          <a:off x="167527" y="1355556"/>
          <a:ext cx="11839594" cy="4730878"/>
        </p:xfrm>
        <a:graphic>
          <a:graphicData uri="http://schemas.openxmlformats.org/drawingml/2006/table">
            <a:tbl>
              <a:tblPr firstRow="1" bandRow="1">
                <a:tableStyleId>{5C22544A-7EE6-4342-B048-85BDC9FD1C3A}</a:tableStyleId>
              </a:tblPr>
              <a:tblGrid>
                <a:gridCol w="1558551">
                  <a:extLst>
                    <a:ext uri="{9D8B030D-6E8A-4147-A177-3AD203B41FA5}">
                      <a16:colId xmlns:a16="http://schemas.microsoft.com/office/drawing/2014/main" val="950240427"/>
                    </a:ext>
                  </a:extLst>
                </a:gridCol>
                <a:gridCol w="1705419">
                  <a:extLst>
                    <a:ext uri="{9D8B030D-6E8A-4147-A177-3AD203B41FA5}">
                      <a16:colId xmlns:a16="http://schemas.microsoft.com/office/drawing/2014/main" val="3620767270"/>
                    </a:ext>
                  </a:extLst>
                </a:gridCol>
                <a:gridCol w="1705419">
                  <a:extLst>
                    <a:ext uri="{9D8B030D-6E8A-4147-A177-3AD203B41FA5}">
                      <a16:colId xmlns:a16="http://schemas.microsoft.com/office/drawing/2014/main" val="1500906774"/>
                    </a:ext>
                  </a:extLst>
                </a:gridCol>
                <a:gridCol w="1867840">
                  <a:extLst>
                    <a:ext uri="{9D8B030D-6E8A-4147-A177-3AD203B41FA5}">
                      <a16:colId xmlns:a16="http://schemas.microsoft.com/office/drawing/2014/main" val="888472894"/>
                    </a:ext>
                  </a:extLst>
                </a:gridCol>
                <a:gridCol w="1786629">
                  <a:extLst>
                    <a:ext uri="{9D8B030D-6E8A-4147-A177-3AD203B41FA5}">
                      <a16:colId xmlns:a16="http://schemas.microsoft.com/office/drawing/2014/main" val="611509396"/>
                    </a:ext>
                  </a:extLst>
                </a:gridCol>
                <a:gridCol w="1686740">
                  <a:extLst>
                    <a:ext uri="{9D8B030D-6E8A-4147-A177-3AD203B41FA5}">
                      <a16:colId xmlns:a16="http://schemas.microsoft.com/office/drawing/2014/main" val="1363405904"/>
                    </a:ext>
                  </a:extLst>
                </a:gridCol>
                <a:gridCol w="1528996">
                  <a:extLst>
                    <a:ext uri="{9D8B030D-6E8A-4147-A177-3AD203B41FA5}">
                      <a16:colId xmlns:a16="http://schemas.microsoft.com/office/drawing/2014/main" val="1889669920"/>
                    </a:ext>
                  </a:extLst>
                </a:gridCol>
              </a:tblGrid>
              <a:tr h="355842">
                <a:tc>
                  <a:txBody>
                    <a:bodyPr/>
                    <a:lstStyle/>
                    <a:p>
                      <a:pPr marL="0" marR="0" algn="ctr">
                        <a:lnSpc>
                          <a:spcPct val="107000"/>
                        </a:lnSpc>
                        <a:spcBef>
                          <a:spcPts val="0"/>
                        </a:spcBef>
                        <a:spcAft>
                          <a:spcPts val="0"/>
                        </a:spcAft>
                      </a:pPr>
                      <a:r>
                        <a:rPr lang="sv-SE" sz="1100" b="1" noProof="0">
                          <a:solidFill>
                            <a:srgbClr val="FFFFFF"/>
                          </a:solidFill>
                          <a:effectLst/>
                          <a:latin typeface="Arial"/>
                          <a:ea typeface="Times New Roman" panose="02020603050405020304" pitchFamily="18" charset="0"/>
                          <a:cs typeface="Arial"/>
                        </a:rPr>
                        <a:t>Befolkning &amp; samhälle</a:t>
                      </a:r>
                      <a:endParaRPr lang="sv-SE" sz="1600" b="1" noProof="0">
                        <a:effectLst/>
                        <a:latin typeface="Times New Roman"/>
                        <a:ea typeface="Arial" panose="020B0604020202020204" pitchFamily="34" charset="0"/>
                        <a:cs typeface="Arial"/>
                      </a:endParaRPr>
                    </a:p>
                  </a:txBody>
                  <a:tcPr anchor="ctr">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algn="ctr">
                        <a:lnSpc>
                          <a:spcPct val="107000"/>
                        </a:lnSpc>
                        <a:spcBef>
                          <a:spcPts val="0"/>
                        </a:spcBef>
                        <a:spcAft>
                          <a:spcPts val="0"/>
                        </a:spcAft>
                      </a:pPr>
                      <a:r>
                        <a:rPr lang="sv-SE" sz="1100" b="1" noProof="0">
                          <a:solidFill>
                            <a:srgbClr val="FFFFFF"/>
                          </a:solidFill>
                          <a:effectLst/>
                          <a:latin typeface="Times New Roman"/>
                          <a:ea typeface="Arial" panose="020B0604020202020204" pitchFamily="34" charset="0"/>
                          <a:cs typeface="Arial"/>
                        </a:rPr>
                        <a:t>Miljö</a:t>
                      </a:r>
                      <a:endParaRPr lang="sv-SE" sz="1600" b="1" noProof="0">
                        <a:effectLst/>
                        <a:latin typeface="Arial"/>
                        <a:ea typeface="Arial" panose="020B0604020202020204" pitchFamily="34" charset="0"/>
                        <a:cs typeface="Arial" panose="020B0604020202020204" pitchFamily="34" charset="0"/>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algn="ctr">
                        <a:lnSpc>
                          <a:spcPct val="107000"/>
                        </a:lnSpc>
                        <a:spcBef>
                          <a:spcPts val="0"/>
                        </a:spcBef>
                        <a:spcAft>
                          <a:spcPts val="0"/>
                        </a:spcAft>
                      </a:pPr>
                      <a:r>
                        <a:rPr lang="sv-SE" sz="1100" b="1" noProof="0">
                          <a:solidFill>
                            <a:srgbClr val="FFFFFF"/>
                          </a:solidFill>
                          <a:effectLst/>
                          <a:latin typeface="Arial"/>
                          <a:ea typeface="Times New Roman" panose="02020603050405020304" pitchFamily="18" charset="0"/>
                          <a:cs typeface="Arial"/>
                        </a:rPr>
                        <a:t>Utbildning, kultur sport</a:t>
                      </a:r>
                      <a:endParaRPr lang="sv-SE" sz="1600" b="1" noProof="0">
                        <a:effectLst/>
                        <a:latin typeface="Times New Roman"/>
                        <a:ea typeface="Arial" panose="020B0604020202020204" pitchFamily="34" charset="0"/>
                        <a:cs typeface="Aria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algn="ctr">
                        <a:lnSpc>
                          <a:spcPct val="107000"/>
                        </a:lnSpc>
                        <a:spcBef>
                          <a:spcPts val="0"/>
                        </a:spcBef>
                        <a:spcAft>
                          <a:spcPts val="0"/>
                        </a:spcAft>
                      </a:pPr>
                      <a:r>
                        <a:rPr lang="sv-SE" sz="1100" b="1" noProof="0">
                          <a:solidFill>
                            <a:srgbClr val="FFFFFF"/>
                          </a:solidFill>
                          <a:effectLst/>
                          <a:latin typeface="Arial"/>
                          <a:ea typeface="Times New Roman" panose="02020603050405020304" pitchFamily="18" charset="0"/>
                          <a:cs typeface="Arial"/>
                        </a:rPr>
                        <a:t>Region, Städer</a:t>
                      </a:r>
                      <a:endParaRPr lang="sv-SE" sz="1600" b="1" noProof="0">
                        <a:effectLst/>
                        <a:latin typeface="Times New Roman"/>
                        <a:ea typeface="Arial" panose="020B0604020202020204" pitchFamily="34" charset="0"/>
                        <a:cs typeface="Aria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algn="ctr">
                        <a:lnSpc>
                          <a:spcPct val="107000"/>
                        </a:lnSpc>
                        <a:spcBef>
                          <a:spcPts val="0"/>
                        </a:spcBef>
                        <a:spcAft>
                          <a:spcPts val="0"/>
                        </a:spcAft>
                      </a:pPr>
                      <a:r>
                        <a:rPr lang="sv-SE" sz="1100" b="1" noProof="0">
                          <a:solidFill>
                            <a:srgbClr val="FFFFFF"/>
                          </a:solidFill>
                          <a:effectLst/>
                          <a:latin typeface="Times New Roman"/>
                          <a:ea typeface="Arial" panose="020B0604020202020204" pitchFamily="34" charset="0"/>
                          <a:cs typeface="Arial"/>
                        </a:rPr>
                        <a:t>Transport</a:t>
                      </a:r>
                      <a:endParaRPr lang="sv-SE" sz="1600" b="1" noProof="0">
                        <a:effectLst/>
                        <a:latin typeface="Arial"/>
                        <a:ea typeface="Arial" panose="020B0604020202020204" pitchFamily="34" charset="0"/>
                        <a:cs typeface="Arial" panose="020B0604020202020204" pitchFamily="34" charset="0"/>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algn="ctr">
                        <a:lnSpc>
                          <a:spcPct val="107000"/>
                        </a:lnSpc>
                        <a:spcBef>
                          <a:spcPts val="0"/>
                        </a:spcBef>
                        <a:spcAft>
                          <a:spcPts val="0"/>
                        </a:spcAft>
                      </a:pPr>
                      <a:r>
                        <a:rPr lang="sv-SE" sz="1100" b="1" noProof="0">
                          <a:solidFill>
                            <a:srgbClr val="FFFFFF"/>
                          </a:solidFill>
                          <a:effectLst/>
                          <a:latin typeface="Arial"/>
                          <a:ea typeface="Times New Roman" panose="02020603050405020304" pitchFamily="18" charset="0"/>
                          <a:cs typeface="Arial"/>
                        </a:rPr>
                        <a:t>Regeringen &amp; off. sektorn</a:t>
                      </a:r>
                      <a:endParaRPr lang="sv-SE" sz="1600" b="1" noProof="0">
                        <a:effectLst/>
                        <a:latin typeface="Times New Roman"/>
                        <a:ea typeface="Arial" panose="020B0604020202020204" pitchFamily="34" charset="0"/>
                        <a:cs typeface="Arial" panose="020B0604020202020204" pitchFamily="34" charset="0"/>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algn="ctr">
                        <a:lnSpc>
                          <a:spcPct val="107000"/>
                        </a:lnSpc>
                        <a:spcBef>
                          <a:spcPts val="0"/>
                        </a:spcBef>
                        <a:spcAft>
                          <a:spcPts val="0"/>
                        </a:spcAft>
                      </a:pPr>
                      <a:r>
                        <a:rPr lang="sv-SE" sz="1100" b="1" kern="1200" noProof="0">
                          <a:solidFill>
                            <a:srgbClr val="FFFFFF"/>
                          </a:solidFill>
                          <a:effectLst/>
                          <a:latin typeface="Arial"/>
                          <a:ea typeface="Arial" panose="020B0604020202020204" pitchFamily="34" charset="0"/>
                          <a:cs typeface="Arial"/>
                        </a:rPr>
                        <a:t>Vetenskap &amp; Teknik</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2606508827"/>
                  </a:ext>
                </a:extLst>
              </a:tr>
              <a:tr h="315128">
                <a:tc>
                  <a:txBody>
                    <a:bodyPr/>
                    <a:lstStyle/>
                    <a:p>
                      <a:pPr algn="ctr" fontAlgn="t"/>
                      <a:r>
                        <a:rPr lang="sv-SE" sz="1100" kern="1200">
                          <a:solidFill>
                            <a:schemeClr val="dk1"/>
                          </a:solidFill>
                          <a:effectLst/>
                          <a:latin typeface="Arial"/>
                          <a:cs typeface="Arial"/>
                        </a:rPr>
                        <a:t>Bergvärmepumpar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cs typeface="Arial"/>
                        </a:rPr>
                        <a:t>Ekologisk odlad åkermark, andel (%)</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sv-SE" sz="1100" kern="1200">
                          <a:solidFill>
                            <a:schemeClr val="dk1"/>
                          </a:solidFill>
                          <a:effectLst/>
                          <a:latin typeface="Arial"/>
                          <a:ea typeface="+mn-ea"/>
                          <a:cs typeface="Arial"/>
                        </a:rPr>
                        <a:t>Bibliotekens besöks- och </a:t>
                      </a:r>
                      <a:r>
                        <a:rPr lang="sv-SE" sz="1100" kern="1200" err="1">
                          <a:solidFill>
                            <a:schemeClr val="dk1"/>
                          </a:solidFill>
                          <a:effectLst/>
                          <a:latin typeface="Arial"/>
                          <a:ea typeface="+mn-ea"/>
                          <a:cs typeface="Arial"/>
                        </a:rPr>
                        <a:t>lånestatistik</a:t>
                      </a:r>
                      <a:endParaRPr lang="sv-SE" sz="1100" kern="1200">
                        <a:solidFill>
                          <a:schemeClr val="dk1"/>
                        </a:solidFill>
                        <a:effectLst/>
                        <a:latin typeface="Arial"/>
                        <a:ea typeface="+mn-ea"/>
                        <a:cs typeface="Arial"/>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360 graders panoramabilder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err="1">
                          <a:solidFill>
                            <a:schemeClr val="dk1"/>
                          </a:solidFill>
                          <a:effectLst/>
                          <a:latin typeface="Arial"/>
                          <a:ea typeface="+mn-ea"/>
                          <a:cs typeface="Arial"/>
                        </a:rPr>
                        <a:t>Bilflöden</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E-tjänster användningsstatistik</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E-tjänster användningsstatistik</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45296778"/>
                  </a:ext>
                </a:extLst>
              </a:tr>
              <a:tr h="272414">
                <a:tc>
                  <a:txBody>
                    <a:bodyPr/>
                    <a:lstStyle/>
                    <a:p>
                      <a:pPr algn="ctr" fontAlgn="t"/>
                      <a:r>
                        <a:rPr lang="sv-SE" sz="1100" kern="1200">
                          <a:solidFill>
                            <a:schemeClr val="dk1"/>
                          </a:solidFill>
                          <a:effectLst/>
                          <a:latin typeface="Arial"/>
                          <a:cs typeface="Arial"/>
                        </a:rPr>
                        <a:t>Bygglov beslut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cs typeface="Arial"/>
                        </a:rPr>
                        <a:t>Fiskevårdsområden</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sv-SE" sz="1100" kern="1200">
                          <a:solidFill>
                            <a:schemeClr val="dk1"/>
                          </a:solidFill>
                          <a:effectLst/>
                          <a:latin typeface="Arial"/>
                          <a:ea typeface="+mn-ea"/>
                          <a:cs typeface="Arial"/>
                        </a:rPr>
                        <a:t>Historiska</a:t>
                      </a:r>
                      <a:r>
                        <a:rPr lang="sv-SE"/>
                        <a:t> </a:t>
                      </a:r>
                      <a:r>
                        <a:rPr lang="sv-SE" sz="1100" kern="1200">
                          <a:solidFill>
                            <a:schemeClr val="dk1"/>
                          </a:solidFill>
                          <a:effectLst/>
                          <a:latin typeface="Arial"/>
                          <a:ea typeface="+mn-ea"/>
                          <a:cs typeface="Arial"/>
                        </a:rPr>
                        <a:t>objekt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Badplatser med Livräddningsutrustning</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err="1">
                          <a:solidFill>
                            <a:schemeClr val="dk1"/>
                          </a:solidFill>
                          <a:effectLst/>
                          <a:latin typeface="Arial"/>
                          <a:ea typeface="+mn-ea"/>
                          <a:cs typeface="Arial"/>
                        </a:rPr>
                        <a:t>Bilpool</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Informationssäkerhetskrav vid upphandling</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Informationssäkerhetskrav vid upphandling</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63895725"/>
                  </a:ext>
                </a:extLst>
              </a:tr>
              <a:tr h="272414">
                <a:tc>
                  <a:txBody>
                    <a:bodyPr/>
                    <a:lstStyle/>
                    <a:p>
                      <a:pPr algn="ctr" fontAlgn="t"/>
                      <a:r>
                        <a:rPr lang="sv-SE" sz="1100" kern="1200">
                          <a:solidFill>
                            <a:schemeClr val="dk1"/>
                          </a:solidFill>
                          <a:effectLst/>
                          <a:latin typeface="Arial"/>
                          <a:cs typeface="Arial"/>
                        </a:rPr>
                        <a:t>Bygglov handläggningstid </a:t>
                      </a:r>
                      <a:endParaRPr lang="sv-SE" sz="1100" kern="1200">
                        <a:solidFill>
                          <a:schemeClr val="dk1"/>
                        </a:solidFill>
                        <a:effectLst/>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cs typeface="Arial"/>
                        </a:rPr>
                        <a:t>Fågeltorn</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Skolmat </a:t>
                      </a:r>
                      <a:endParaRPr lang="sv-SE" sz="1100" kern="1200">
                        <a:solidFill>
                          <a:schemeClr val="dk1"/>
                        </a:solidFill>
                        <a:effectLst/>
                        <a:latin typeface="Arial" panose="020B0604020202020204" pitchFamily="34" charset="0"/>
                        <a:ea typeface="+mn-ea"/>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sv-SE" sz="1100" kern="1200" noProof="0">
                          <a:solidFill>
                            <a:schemeClr val="dk1"/>
                          </a:solidFill>
                          <a:effectLst/>
                          <a:latin typeface="Arial"/>
                          <a:ea typeface="+mn-ea"/>
                          <a:cs typeface="Arial"/>
                        </a:rPr>
                        <a:t>Skyddade byggnader</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Boendeparkeringszoner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err="1">
                          <a:solidFill>
                            <a:schemeClr val="dk1"/>
                          </a:solidFill>
                          <a:effectLst/>
                          <a:latin typeface="Arial"/>
                          <a:ea typeface="+mn-ea"/>
                          <a:cs typeface="Arial"/>
                        </a:rPr>
                        <a:t>Kolada</a:t>
                      </a:r>
                      <a:r>
                        <a:rPr lang="sv-SE" sz="1100" kern="1200">
                          <a:solidFill>
                            <a:schemeClr val="dk1"/>
                          </a:solidFill>
                          <a:effectLst/>
                          <a:latin typeface="Arial"/>
                          <a:ea typeface="+mn-ea"/>
                          <a:cs typeface="Arial"/>
                        </a:rPr>
                        <a:t> kommunstatistik </a:t>
                      </a:r>
                      <a:endParaRPr lang="sv-SE" sz="1100" kern="1200">
                        <a:solidFill>
                          <a:schemeClr val="dk1"/>
                        </a:solidFill>
                        <a:effectLst/>
                        <a:latin typeface="Arial" panose="020B0604020202020204" pitchFamily="34" charset="0"/>
                        <a:ea typeface="+mn-ea"/>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Mobilens täckningsgrad</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30244167"/>
                  </a:ext>
                </a:extLst>
              </a:tr>
              <a:tr h="272414">
                <a:tc>
                  <a:txBody>
                    <a:bodyPr/>
                    <a:lstStyle/>
                    <a:p>
                      <a:pPr algn="ctr" fontAlgn="t"/>
                      <a:r>
                        <a:rPr lang="sv-SE" sz="1100" kern="1200">
                          <a:solidFill>
                            <a:schemeClr val="dk1"/>
                          </a:solidFill>
                          <a:effectLst/>
                          <a:latin typeface="Arial"/>
                          <a:cs typeface="Arial"/>
                        </a:rPr>
                        <a:t>Bygglovsansökningar </a:t>
                      </a:r>
                      <a:endParaRPr lang="sv-SE" sz="1100" kern="1200">
                        <a:solidFill>
                          <a:schemeClr val="dk1"/>
                        </a:solidFill>
                        <a:effectLst/>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cs typeface="Arial"/>
                        </a:rPr>
                        <a:t>Genomsnittlig körsträcka med personbil</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Spolade isbanor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Befolkningsstatistik</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Bullerutredning eller trafikbuller via karttjänst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Kommunens kvalitetsredovisning</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Sensordata</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37143521"/>
                  </a:ext>
                </a:extLst>
              </a:tr>
              <a:tr h="355223">
                <a:tc>
                  <a:txBody>
                    <a:bodyPr/>
                    <a:lstStyle/>
                    <a:p>
                      <a:pPr algn="ctr" fontAlgn="t"/>
                      <a:r>
                        <a:rPr lang="sv-SE" sz="1100" kern="1200">
                          <a:solidFill>
                            <a:schemeClr val="dk1"/>
                          </a:solidFill>
                          <a:effectLst/>
                          <a:latin typeface="Arial"/>
                          <a:cs typeface="Arial"/>
                        </a:rPr>
                        <a:t>Latrintömning</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cs typeface="Arial"/>
                        </a:rPr>
                        <a:t>Miljöbilar andel av tot. Antal bilar (%) </a:t>
                      </a:r>
                      <a:endParaRPr lang="sv-SE" sz="1100" kern="1200">
                        <a:solidFill>
                          <a:schemeClr val="dk1"/>
                        </a:solidFill>
                        <a:effectLst/>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Stadskartor i </a:t>
                      </a:r>
                      <a:r>
                        <a:rPr lang="sv-SE" sz="1100" kern="1200" err="1">
                          <a:solidFill>
                            <a:schemeClr val="dk1"/>
                          </a:solidFill>
                          <a:effectLst/>
                          <a:latin typeface="Arial"/>
                          <a:ea typeface="+mn-ea"/>
                          <a:cs typeface="Arial"/>
                        </a:rPr>
                        <a:t>Minecraft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Detaljplaner </a:t>
                      </a:r>
                      <a:endParaRPr lang="sv-SE" sz="1100" kern="1200">
                        <a:solidFill>
                          <a:schemeClr val="dk1"/>
                        </a:solidFill>
                        <a:effectLst/>
                        <a:latin typeface="Arial" panose="020B0604020202020204" pitchFamily="34" charset="0"/>
                        <a:ea typeface="+mn-ea"/>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sv-SE" sz="1100" kern="1200" noProof="0">
                          <a:solidFill>
                            <a:schemeClr val="dk1"/>
                          </a:solidFill>
                          <a:effectLst/>
                          <a:latin typeface="Arial"/>
                          <a:ea typeface="+mn-ea"/>
                          <a:cs typeface="Arial"/>
                        </a:rPr>
                        <a:t>Cykel - Lånecyklar positionering &amp; cykelställ</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Leverantörsfakturor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Tillgång bredband  min. 100 Mbit/s, andel (%) </a:t>
                      </a:r>
                      <a:endParaRPr lang="sv-SE" sz="1100" kern="1200">
                        <a:solidFill>
                          <a:schemeClr val="dk1"/>
                        </a:solidFill>
                        <a:effectLst/>
                        <a:latin typeface="Arial" panose="020B0604020202020204" pitchFamily="34" charset="0"/>
                        <a:ea typeface="+mn-ea"/>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86032827"/>
                  </a:ext>
                </a:extLst>
              </a:tr>
              <a:tr h="272414">
                <a:tc>
                  <a:txBody>
                    <a:bodyPr/>
                    <a:lstStyle/>
                    <a:p>
                      <a:pPr algn="ctr" fontAlgn="t"/>
                      <a:r>
                        <a:rPr lang="sv-SE" sz="1100" kern="1200">
                          <a:solidFill>
                            <a:schemeClr val="dk1"/>
                          </a:solidFill>
                          <a:effectLst/>
                          <a:latin typeface="Arial"/>
                          <a:cs typeface="Arial"/>
                        </a:rPr>
                        <a:t>Lediga jobb</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cs typeface="Arial"/>
                        </a:rPr>
                        <a:t>Miljömålsuppfyllnad</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Terrängkarta, </a:t>
                      </a:r>
                      <a:r>
                        <a:rPr lang="sv-SE" sz="1100" kern="1200" err="1">
                          <a:solidFill>
                            <a:schemeClr val="dk1"/>
                          </a:solidFill>
                          <a:effectLst/>
                          <a:latin typeface="Arial"/>
                          <a:ea typeface="+mn-ea"/>
                          <a:cs typeface="Arial"/>
                        </a:rPr>
                        <a:t>Minecraft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Drönarbilder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Cykelpumpar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Livsmedelsanläggningar, Livsmedelsverksamheter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Trafikkameror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83673738"/>
                  </a:ext>
                </a:extLst>
              </a:tr>
              <a:tr h="272414">
                <a:tc>
                  <a:txBody>
                    <a:bodyPr/>
                    <a:lstStyle/>
                    <a:p>
                      <a:pPr algn="ctr" fontAlgn="t"/>
                      <a:r>
                        <a:rPr lang="sv-SE" sz="1100" kern="1200">
                          <a:solidFill>
                            <a:schemeClr val="dk1"/>
                          </a:solidFill>
                          <a:effectLst/>
                          <a:latin typeface="Arial"/>
                          <a:cs typeface="Arial"/>
                        </a:rPr>
                        <a:t>Lediga tomter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sv-SE" sz="1100" kern="1200">
                          <a:solidFill>
                            <a:schemeClr val="dk1"/>
                          </a:solidFill>
                          <a:effectLst/>
                          <a:latin typeface="Arial"/>
                          <a:cs typeface="Arial"/>
                        </a:rPr>
                        <a:t>Naturreservat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Vandringsleder startpunkter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Flygbilder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Cykelvägar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sv-SE" sz="1100" b="1" kern="1200" noProof="0">
                          <a:solidFill>
                            <a:srgbClr val="FFFFFF"/>
                          </a:solidFill>
                          <a:effectLst/>
                          <a:latin typeface="Arial"/>
                          <a:ea typeface="+mn-ea"/>
                          <a:cs typeface="Arial"/>
                        </a:rPr>
                        <a:t>Hälsa</a:t>
                      </a:r>
                      <a:endParaRPr lang="sv-SE" sz="1100" b="1" kern="1200" noProof="0">
                        <a:solidFill>
                          <a:srgbClr val="FFFFFF"/>
                        </a:solidFill>
                        <a:effectLst/>
                        <a:latin typeface="Arial" panose="020B0604020202020204" pitchFamily="34" charset="0"/>
                        <a:ea typeface="+mn-ea"/>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75000"/>
                      </a:schemeClr>
                    </a:solidFill>
                  </a:tcPr>
                </a:tc>
                <a:tc>
                  <a:txBody>
                    <a:bodyPr/>
                    <a:lstStyle/>
                    <a:p>
                      <a:pPr algn="ctr" fontAlgn="t"/>
                      <a:r>
                        <a:rPr lang="sv-SE" sz="1100" kern="1200">
                          <a:solidFill>
                            <a:schemeClr val="dk1"/>
                          </a:solidFill>
                          <a:effectLst/>
                          <a:latin typeface="Arial"/>
                          <a:ea typeface="+mn-ea"/>
                          <a:cs typeface="Arial"/>
                        </a:rPr>
                        <a:t>Trafikmätningar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42251414"/>
                  </a:ext>
                </a:extLst>
              </a:tr>
              <a:tr h="272414">
                <a:tc>
                  <a:txBody>
                    <a:bodyPr/>
                    <a:lstStyle/>
                    <a:p>
                      <a:pPr algn="ctr" fontAlgn="t"/>
                      <a:r>
                        <a:rPr lang="sv-SE" sz="1100" kern="1200">
                          <a:solidFill>
                            <a:schemeClr val="dk1"/>
                          </a:solidFill>
                          <a:effectLst/>
                          <a:latin typeface="Arial"/>
                          <a:cs typeface="Arial"/>
                        </a:rPr>
                        <a:t>Offentliga toaletter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sv-SE" sz="1100" kern="1200">
                          <a:solidFill>
                            <a:schemeClr val="dk1"/>
                          </a:solidFill>
                          <a:effectLst/>
                          <a:latin typeface="Arial"/>
                          <a:cs typeface="Arial"/>
                        </a:rPr>
                        <a:t>Radon hushållsmätningar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Vandringsleder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Kartor, höjdinformation</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Fotgängarmätning</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Godkända Vård- och omsorgsboenden </a:t>
                      </a:r>
                      <a:endParaRPr lang="sv-SE" sz="1100" kern="1200">
                        <a:solidFill>
                          <a:schemeClr val="dk1"/>
                        </a:solidFill>
                        <a:effectLst/>
                        <a:latin typeface="Arial" panose="020B0604020202020204" pitchFamily="34" charset="0"/>
                        <a:ea typeface="+mn-ea"/>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Verksamhetskritiska system </a:t>
                      </a:r>
                      <a:endParaRPr lang="sv-SE" sz="1100" kern="1200">
                        <a:solidFill>
                          <a:schemeClr val="dk1"/>
                        </a:solidFill>
                        <a:effectLst/>
                        <a:latin typeface="Arial" panose="020B0604020202020204" pitchFamily="34" charset="0"/>
                        <a:ea typeface="+mn-ea"/>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79785849"/>
                  </a:ext>
                </a:extLst>
              </a:tr>
              <a:tr h="272414">
                <a:tc>
                  <a:txBody>
                    <a:bodyPr/>
                    <a:lstStyle/>
                    <a:p>
                      <a:pPr algn="ctr" fontAlgn="t"/>
                      <a:r>
                        <a:rPr lang="sv-SE" sz="1100" kern="1200">
                          <a:solidFill>
                            <a:schemeClr val="dk1"/>
                          </a:solidFill>
                          <a:effectLst/>
                          <a:latin typeface="Arial"/>
                          <a:cs typeface="Arial"/>
                        </a:rPr>
                        <a:t>Pulkabackar </a:t>
                      </a:r>
                      <a:endParaRPr lang="sv-SE" sz="1100" kern="1200">
                        <a:solidFill>
                          <a:schemeClr val="dk1"/>
                        </a:solidFill>
                        <a:effectLst/>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sv-SE" sz="1100" kern="1200">
                          <a:solidFill>
                            <a:schemeClr val="dk1"/>
                          </a:solidFill>
                          <a:effectLst/>
                          <a:latin typeface="Arial"/>
                          <a:cs typeface="Arial"/>
                        </a:rPr>
                        <a:t>Solkarta för placering av solceller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Vintersportanläggningar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Naturreservat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Vägarbeten</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Hemtjänst, godkända utförare</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err="1">
                          <a:solidFill>
                            <a:schemeClr val="dk1"/>
                          </a:solidFill>
                          <a:effectLst/>
                          <a:latin typeface="Arial"/>
                          <a:ea typeface="+mn-ea"/>
                          <a:cs typeface="Arial"/>
                        </a:rPr>
                        <a:t>Wifi</a:t>
                      </a:r>
                      <a:r>
                        <a:rPr lang="sv-SE" sz="1100" kern="1200">
                          <a:solidFill>
                            <a:schemeClr val="dk1"/>
                          </a:solidFill>
                          <a:effectLst/>
                          <a:latin typeface="Arial"/>
                          <a:ea typeface="+mn-ea"/>
                          <a:cs typeface="Arial"/>
                        </a:rPr>
                        <a:t> GPS positioner där </a:t>
                      </a:r>
                      <a:r>
                        <a:rPr lang="sv-SE" sz="1100" kern="1200" err="1">
                          <a:solidFill>
                            <a:schemeClr val="dk1"/>
                          </a:solidFill>
                          <a:effectLst/>
                          <a:latin typeface="Arial"/>
                          <a:ea typeface="+mn-ea"/>
                          <a:cs typeface="Arial"/>
                        </a:rPr>
                        <a:t>openwifi</a:t>
                      </a:r>
                      <a:r>
                        <a:rPr lang="sv-SE" sz="1100" kern="1200">
                          <a:solidFill>
                            <a:schemeClr val="dk1"/>
                          </a:solidFill>
                          <a:effectLst/>
                          <a:latin typeface="Arial"/>
                          <a:ea typeface="+mn-ea"/>
                          <a:cs typeface="Arial"/>
                        </a:rPr>
                        <a:t> finns</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7351815"/>
                  </a:ext>
                </a:extLst>
              </a:tr>
              <a:tr h="408622">
                <a:tc>
                  <a:txBody>
                    <a:bodyPr/>
                    <a:lstStyle/>
                    <a:p>
                      <a:pPr algn="ctr" fontAlgn="t"/>
                      <a:r>
                        <a:rPr lang="sv-SE" sz="1100" kern="1200" err="1">
                          <a:solidFill>
                            <a:schemeClr val="dk1"/>
                          </a:solidFill>
                          <a:effectLst/>
                          <a:latin typeface="Arial"/>
                          <a:cs typeface="Arial"/>
                        </a:rPr>
                        <a:t>Wifi</a:t>
                      </a:r>
                      <a:r>
                        <a:rPr lang="sv-SE" sz="1100" kern="1200">
                          <a:solidFill>
                            <a:schemeClr val="dk1"/>
                          </a:solidFill>
                          <a:effectLst/>
                          <a:latin typeface="Arial"/>
                          <a:cs typeface="Arial"/>
                        </a:rPr>
                        <a:t> på offentliga platser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sv-SE" sz="1100" kern="1200">
                          <a:solidFill>
                            <a:schemeClr val="dk1"/>
                          </a:solidFill>
                          <a:effectLst/>
                          <a:latin typeface="Arial"/>
                          <a:cs typeface="Arial"/>
                        </a:rPr>
                        <a:t>Strandskydd - gällande</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Värdefulla kulturmiljöer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Offentliga bryggor </a:t>
                      </a:r>
                      <a:endParaRPr lang="sv-SE" sz="1100" kern="1200">
                        <a:solidFill>
                          <a:schemeClr val="dk1"/>
                        </a:solidFill>
                        <a:effectLst/>
                        <a:latin typeface="Arial" panose="020B0604020202020204" pitchFamily="34" charset="0"/>
                        <a:ea typeface="+mn-ea"/>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Parkering för husvagn och husbilar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Butiker som erbjuder hemleverans till riskgrupper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err="1">
                          <a:solidFill>
                            <a:schemeClr val="dk1"/>
                          </a:solidFill>
                          <a:effectLst/>
                          <a:latin typeface="Arial"/>
                          <a:ea typeface="+mn-ea"/>
                          <a:cs typeface="Arial"/>
                        </a:rPr>
                        <a:t>Wifi</a:t>
                      </a:r>
                      <a:r>
                        <a:rPr lang="sv-SE" sz="1100" kern="1200">
                          <a:solidFill>
                            <a:schemeClr val="dk1"/>
                          </a:solidFill>
                          <a:effectLst/>
                          <a:latin typeface="Arial"/>
                          <a:ea typeface="+mn-ea"/>
                          <a:cs typeface="Arial"/>
                        </a:rPr>
                        <a:t> offentlig statistik</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3785334"/>
                  </a:ext>
                </a:extLst>
              </a:tr>
              <a:tr h="272414">
                <a:tc>
                  <a:txBody>
                    <a:bodyPr/>
                    <a:lstStyle/>
                    <a:p>
                      <a:pPr algn="ctr" fontAlgn="t"/>
                      <a:r>
                        <a:rPr lang="sv-SE" sz="1100" kern="1200">
                          <a:solidFill>
                            <a:schemeClr val="dk1"/>
                          </a:solidFill>
                          <a:effectLst/>
                          <a:latin typeface="Arial"/>
                          <a:cs typeface="Arial"/>
                        </a:rPr>
                        <a:t>Återvinningscentraler och -stationer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sv-SE" sz="1100" kern="1200">
                          <a:solidFill>
                            <a:schemeClr val="dk1"/>
                          </a:solidFill>
                          <a:effectLst/>
                          <a:latin typeface="Arial"/>
                          <a:cs typeface="Arial"/>
                        </a:rPr>
                        <a:t>Vattennivå, grundvattennivåer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Motionsspår och motionsytor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Polisstationer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Parkering, betalzoner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Jämförelsedata Servicehus</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endParaRPr lang="sv-SE" sz="1100" kern="1200">
                        <a:solidFill>
                          <a:schemeClr val="dk1"/>
                        </a:solidFill>
                        <a:effectLst/>
                        <a:latin typeface="Arial" panose="020B0604020202020204" pitchFamily="34" charset="0"/>
                        <a:ea typeface="+mn-ea"/>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83921854"/>
                  </a:ext>
                </a:extLst>
              </a:tr>
              <a:tr h="272414">
                <a:tc>
                  <a:txBody>
                    <a:bodyPr/>
                    <a:lstStyle/>
                    <a:p>
                      <a:pPr marL="0" marR="0" algn="ctr">
                        <a:lnSpc>
                          <a:spcPct val="107000"/>
                        </a:lnSpc>
                        <a:spcBef>
                          <a:spcPts val="0"/>
                        </a:spcBef>
                        <a:spcAft>
                          <a:spcPts val="0"/>
                        </a:spcAft>
                      </a:pPr>
                      <a:endParaRPr lang="sv-SE" sz="1100" noProof="0">
                        <a:effectLst/>
                        <a:latin typeface="Arial" panose="020B0604020202020204" pitchFamily="34" charset="0"/>
                        <a:ea typeface="Arial" panose="020B0604020202020204" pitchFamily="34" charset="0"/>
                        <a:cs typeface="Arial" panose="020B0604020202020204" pitchFamily="34" charset="0"/>
                      </a:endParaRPr>
                    </a:p>
                  </a:txBody>
                  <a:tcPr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sv-SE" sz="1100" noProof="0">
                        <a:effectLst/>
                        <a:latin typeface="Arial" panose="020B0604020202020204" pitchFamily="34" charset="0"/>
                        <a:ea typeface="Arial" panose="020B0604020202020204" pitchFamily="34"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sv-SE" sz="1100" kern="1200" noProof="0">
                        <a:solidFill>
                          <a:schemeClr val="dk1"/>
                        </a:solidFill>
                        <a:effectLst/>
                        <a:latin typeface="Arial" panose="020B0604020202020204" pitchFamily="34" charset="0"/>
                        <a:ea typeface="+mn-ea"/>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algn="ctr" fontAlgn="t"/>
                      <a:r>
                        <a:rPr lang="sv-SE" sz="1100" kern="1200">
                          <a:solidFill>
                            <a:schemeClr val="dk1"/>
                          </a:solidFill>
                          <a:effectLst/>
                          <a:latin typeface="Arial"/>
                          <a:ea typeface="+mn-ea"/>
                          <a:cs typeface="Arial"/>
                        </a:rPr>
                        <a:t>Hotell och vandrarhem</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Parkering, Infartsparkeringar</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t"/>
                      <a:r>
                        <a:rPr lang="sv-SE" sz="1100" kern="1200">
                          <a:solidFill>
                            <a:schemeClr val="dk1"/>
                          </a:solidFill>
                          <a:effectLst/>
                          <a:latin typeface="Arial"/>
                          <a:ea typeface="+mn-ea"/>
                          <a:cs typeface="Arial"/>
                        </a:rPr>
                        <a:t>Jämförelsedata Äldreboenden</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endParaRPr lang="sv-SE" sz="1100" kern="1200" noProof="0" dirty="0">
                        <a:solidFill>
                          <a:schemeClr val="dk1"/>
                        </a:solidFill>
                        <a:effectLst/>
                        <a:latin typeface="Arial" panose="020B0604020202020204" pitchFamily="34" charset="0"/>
                        <a:ea typeface="+mn-ea"/>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952439276"/>
                  </a:ext>
                </a:extLst>
              </a:tr>
            </a:tbl>
          </a:graphicData>
        </a:graphic>
      </p:graphicFrame>
      <p:grpSp>
        <p:nvGrpSpPr>
          <p:cNvPr id="10" name="Grupp 9">
            <a:extLst>
              <a:ext uri="{FF2B5EF4-FFF2-40B4-BE49-F238E27FC236}">
                <a16:creationId xmlns:a16="http://schemas.microsoft.com/office/drawing/2014/main" id="{798B9073-A2DF-CE44-AD85-D24914AF4D3F}"/>
              </a:ext>
            </a:extLst>
          </p:cNvPr>
          <p:cNvGrpSpPr/>
          <p:nvPr/>
        </p:nvGrpSpPr>
        <p:grpSpPr>
          <a:xfrm>
            <a:off x="10769107" y="365684"/>
            <a:ext cx="1261382" cy="1033210"/>
            <a:chOff x="10406675" y="281172"/>
            <a:chExt cx="1450989" cy="1133292"/>
          </a:xfrm>
        </p:grpSpPr>
        <p:pic>
          <p:nvPicPr>
            <p:cNvPr id="11" name="Picture 16">
              <a:extLst>
                <a:ext uri="{FF2B5EF4-FFF2-40B4-BE49-F238E27FC236}">
                  <a16:creationId xmlns:a16="http://schemas.microsoft.com/office/drawing/2014/main" id="{40921D00-FB65-1148-A422-3F877255D901}"/>
                </a:ext>
              </a:extLst>
            </p:cNvPr>
            <p:cNvPicPr>
              <a:picLocks noChangeAspect="1"/>
            </p:cNvPicPr>
            <p:nvPr/>
          </p:nvPicPr>
          <p:blipFill>
            <a:blip r:embed="rId8"/>
            <a:stretch>
              <a:fillRect/>
            </a:stretch>
          </p:blipFill>
          <p:spPr>
            <a:xfrm>
              <a:off x="10451956" y="281172"/>
              <a:ext cx="1360429" cy="1133292"/>
            </a:xfrm>
            <a:prstGeom prst="rect">
              <a:avLst/>
            </a:prstGeom>
          </p:spPr>
        </p:pic>
        <p:sp>
          <p:nvSpPr>
            <p:cNvPr id="12" name="Rektangel 11">
              <a:extLst>
                <a:ext uri="{FF2B5EF4-FFF2-40B4-BE49-F238E27FC236}">
                  <a16:creationId xmlns:a16="http://schemas.microsoft.com/office/drawing/2014/main" id="{BFD24A2C-72DF-5B42-9AC1-CEB1994F67D6}"/>
                </a:ext>
              </a:extLst>
            </p:cNvPr>
            <p:cNvSpPr/>
            <p:nvPr/>
          </p:nvSpPr>
          <p:spPr>
            <a:xfrm>
              <a:off x="10406675" y="609583"/>
              <a:ext cx="1450989" cy="771498"/>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74176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FF31AA-B705-FC4B-B157-D175FFAAD9EB}"/>
              </a:ext>
            </a:extLst>
          </p:cNvPr>
          <p:cNvSpPr>
            <a:spLocks noGrp="1"/>
          </p:cNvSpPr>
          <p:nvPr>
            <p:ph type="title"/>
          </p:nvPr>
        </p:nvSpPr>
        <p:spPr>
          <a:xfrm>
            <a:off x="509584" y="457200"/>
            <a:ext cx="10972800" cy="831600"/>
          </a:xfrm>
        </p:spPr>
        <p:txBody>
          <a:bodyPr/>
          <a:lstStyle/>
          <a:p>
            <a:r>
              <a:rPr lang="sv-SE">
                <a:latin typeface="Arial" panose="020B0604020202020204" pitchFamily="34" charset="0"/>
                <a:cs typeface="Arial" panose="020B0604020202020204" pitchFamily="34" charset="0"/>
              </a:rPr>
              <a:t>Steg 2 – Uppskatta behov &amp; nytta utifrån skalan 1- 5</a:t>
            </a:r>
          </a:p>
        </p:txBody>
      </p:sp>
      <p:graphicFrame>
        <p:nvGraphicFramePr>
          <p:cNvPr id="6" name="Tabell 6">
            <a:extLst>
              <a:ext uri="{FF2B5EF4-FFF2-40B4-BE49-F238E27FC236}">
                <a16:creationId xmlns:a16="http://schemas.microsoft.com/office/drawing/2014/main" id="{A1E84147-24C7-964D-AAA1-E63A89FC0962}"/>
              </a:ext>
            </a:extLst>
          </p:cNvPr>
          <p:cNvGraphicFramePr>
            <a:graphicFrameLocks noGrp="1"/>
          </p:cNvGraphicFramePr>
          <p:nvPr>
            <p:extLst>
              <p:ext uri="{D42A27DB-BD31-4B8C-83A1-F6EECF244321}">
                <p14:modId xmlns:p14="http://schemas.microsoft.com/office/powerpoint/2010/main" val="2298967392"/>
              </p:ext>
            </p:extLst>
          </p:nvPr>
        </p:nvGraphicFramePr>
        <p:xfrm>
          <a:off x="499872" y="2097229"/>
          <a:ext cx="10640782" cy="3415553"/>
        </p:xfrm>
        <a:graphic>
          <a:graphicData uri="http://schemas.openxmlformats.org/drawingml/2006/table">
            <a:tbl>
              <a:tblPr firstRow="1" bandRow="1">
                <a:tableStyleId>{D7AC3CCA-C797-4891-BE02-D94E43425B78}</a:tableStyleId>
              </a:tblPr>
              <a:tblGrid>
                <a:gridCol w="3338169">
                  <a:extLst>
                    <a:ext uri="{9D8B030D-6E8A-4147-A177-3AD203B41FA5}">
                      <a16:colId xmlns:a16="http://schemas.microsoft.com/office/drawing/2014/main" val="1501412489"/>
                    </a:ext>
                  </a:extLst>
                </a:gridCol>
                <a:gridCol w="1439851">
                  <a:extLst>
                    <a:ext uri="{9D8B030D-6E8A-4147-A177-3AD203B41FA5}">
                      <a16:colId xmlns:a16="http://schemas.microsoft.com/office/drawing/2014/main" val="2697452887"/>
                    </a:ext>
                  </a:extLst>
                </a:gridCol>
                <a:gridCol w="1515280">
                  <a:extLst>
                    <a:ext uri="{9D8B030D-6E8A-4147-A177-3AD203B41FA5}">
                      <a16:colId xmlns:a16="http://schemas.microsoft.com/office/drawing/2014/main" val="2599809810"/>
                    </a:ext>
                  </a:extLst>
                </a:gridCol>
                <a:gridCol w="1405300">
                  <a:extLst>
                    <a:ext uri="{9D8B030D-6E8A-4147-A177-3AD203B41FA5}">
                      <a16:colId xmlns:a16="http://schemas.microsoft.com/office/drawing/2014/main" val="4135051622"/>
                    </a:ext>
                  </a:extLst>
                </a:gridCol>
                <a:gridCol w="1503060">
                  <a:extLst>
                    <a:ext uri="{9D8B030D-6E8A-4147-A177-3AD203B41FA5}">
                      <a16:colId xmlns:a16="http://schemas.microsoft.com/office/drawing/2014/main" val="3781891481"/>
                    </a:ext>
                  </a:extLst>
                </a:gridCol>
                <a:gridCol w="1439122">
                  <a:extLst>
                    <a:ext uri="{9D8B030D-6E8A-4147-A177-3AD203B41FA5}">
                      <a16:colId xmlns:a16="http://schemas.microsoft.com/office/drawing/2014/main" val="4060079000"/>
                    </a:ext>
                  </a:extLst>
                </a:gridCol>
              </a:tblGrid>
              <a:tr h="428718">
                <a:tc>
                  <a:txBody>
                    <a:bodyPr/>
                    <a:lstStyle/>
                    <a:p>
                      <a:pPr marL="0" marR="0" lvl="0" indent="0" algn="l" rtl="0" eaLnBrk="1" fontAlgn="auto" latinLnBrk="0" hangingPunct="1">
                        <a:lnSpc>
                          <a:spcPct val="100000"/>
                        </a:lnSpc>
                        <a:spcBef>
                          <a:spcPts val="0"/>
                        </a:spcBef>
                        <a:spcAft>
                          <a:spcPts val="0"/>
                        </a:spcAft>
                        <a:buFontTx/>
                        <a:buNone/>
                      </a:pPr>
                      <a:r>
                        <a:rPr lang="sv-SE" sz="1200" b="0"/>
                        <a:t>1) Storlek på tänkbara målgrupper (interna, externa t.ex. medborgare och/eller företag) </a:t>
                      </a:r>
                    </a:p>
                  </a:txBody>
                  <a:tcPr/>
                </a:tc>
                <a:tc>
                  <a:txBody>
                    <a:bodyPr/>
                    <a:lstStyle/>
                    <a:p>
                      <a:pPr algn="ctr"/>
                      <a:r>
                        <a:rPr lang="sv-SE" sz="1600" b="0"/>
                        <a:t>Medel</a:t>
                      </a:r>
                    </a:p>
                  </a:txBody>
                  <a:tcPr anchor="ctr"/>
                </a:tc>
                <a:tc>
                  <a:txBody>
                    <a:bodyPr/>
                    <a:lstStyle/>
                    <a:p>
                      <a:pPr algn="ctr"/>
                      <a:r>
                        <a:rPr lang="sv-SE" sz="1600" b="0"/>
                        <a:t>Hög</a:t>
                      </a:r>
                    </a:p>
                  </a:txBody>
                  <a:tcPr anchor="ctr">
                    <a:lnR w="12700" cap="flat" cmpd="sng" algn="ctr">
                      <a:solidFill>
                        <a:schemeClr val="tx1"/>
                      </a:solidFill>
                      <a:prstDash val="solid"/>
                      <a:round/>
                      <a:headEnd type="none" w="med" len="med"/>
                      <a:tailEnd type="none" w="med" len="med"/>
                    </a:lnR>
                  </a:tcPr>
                </a:tc>
                <a:tc>
                  <a:txBody>
                    <a:bodyPr/>
                    <a:lstStyle/>
                    <a:p>
                      <a:endParaRPr lang="sv-SE"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0354535"/>
                  </a:ext>
                </a:extLst>
              </a:tr>
              <a:tr h="428718">
                <a:tc>
                  <a:txBody>
                    <a:bodyPr/>
                    <a:lstStyle/>
                    <a:p>
                      <a:pPr marL="0" marR="0" lvl="0" indent="0" algn="l" rtl="0" eaLnBrk="1" fontAlgn="auto" latinLnBrk="0" hangingPunct="1">
                        <a:lnSpc>
                          <a:spcPct val="100000"/>
                        </a:lnSpc>
                        <a:spcBef>
                          <a:spcPts val="0"/>
                        </a:spcBef>
                        <a:spcAft>
                          <a:spcPts val="0"/>
                        </a:spcAft>
                        <a:buFontTx/>
                        <a:buNone/>
                      </a:pPr>
                      <a:r>
                        <a:rPr lang="sv-SE" sz="1200" b="0"/>
                        <a:t>2) Förväntade positiva effekter för den egna organisationen (ekonomiska, demokratiska m.m.) </a:t>
                      </a:r>
                    </a:p>
                  </a:txBody>
                  <a:tcPr/>
                </a:tc>
                <a:tc>
                  <a:txBody>
                    <a:bodyPr/>
                    <a:lstStyle/>
                    <a:p>
                      <a:pPr algn="ctr"/>
                      <a:r>
                        <a:rPr lang="sv-SE" sz="1600" b="0"/>
                        <a:t>Medel</a:t>
                      </a:r>
                      <a:endParaRPr lang="sv-SE" sz="1600"/>
                    </a:p>
                  </a:txBody>
                  <a:tcPr anchor="ctr"/>
                </a:tc>
                <a:tc>
                  <a:txBody>
                    <a:bodyPr/>
                    <a:lstStyle/>
                    <a:p>
                      <a:pPr algn="ctr"/>
                      <a:r>
                        <a:rPr lang="sv-SE" sz="1600"/>
                        <a:t>Mycket hög</a:t>
                      </a:r>
                    </a:p>
                  </a:txBody>
                  <a:tcPr anchor="ctr">
                    <a:lnR w="12700" cap="flat" cmpd="sng" algn="ctr">
                      <a:solidFill>
                        <a:schemeClr val="tx1"/>
                      </a:solidFill>
                      <a:prstDash val="solid"/>
                      <a:round/>
                      <a:headEnd type="none" w="med" len="med"/>
                      <a:tailEnd type="none" w="med" len="med"/>
                    </a:lnR>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5365543"/>
                  </a:ext>
                </a:extLst>
              </a:tr>
              <a:tr h="428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a:t>3) Förväntade positiva effekter för tänkbara externa målgrupper</a:t>
                      </a:r>
                    </a:p>
                  </a:txBody>
                  <a:tcPr/>
                </a:tc>
                <a:tc>
                  <a:txBody>
                    <a:bodyPr/>
                    <a:lstStyle/>
                    <a:p>
                      <a:pPr algn="ctr"/>
                      <a:r>
                        <a:rPr lang="sv-SE" sz="1600"/>
                        <a:t>Hög</a:t>
                      </a:r>
                    </a:p>
                  </a:txBody>
                  <a:tcPr anchor="ctr"/>
                </a:tc>
                <a:tc>
                  <a:txBody>
                    <a:bodyPr/>
                    <a:lstStyle/>
                    <a:p>
                      <a:pPr algn="ctr"/>
                      <a:r>
                        <a:rPr lang="sv-SE" sz="1600"/>
                        <a:t>Mycket hög</a:t>
                      </a:r>
                    </a:p>
                  </a:txBody>
                  <a:tcPr anchor="ctr">
                    <a:lnR w="12700" cap="flat" cmpd="sng" algn="ctr">
                      <a:solidFill>
                        <a:schemeClr val="tx1"/>
                      </a:solidFill>
                      <a:prstDash val="solid"/>
                      <a:round/>
                      <a:headEnd type="none" w="med" len="med"/>
                      <a:tailEnd type="none" w="med" len="med"/>
                    </a:lnR>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1685566"/>
                  </a:ext>
                </a:extLst>
              </a:tr>
              <a:tr h="428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a:t>4) Förväntad kvalitet på publicerade data </a:t>
                      </a:r>
                    </a:p>
                  </a:txBody>
                  <a:tcPr/>
                </a:tc>
                <a:tc>
                  <a:txBody>
                    <a:bodyPr/>
                    <a:lstStyle/>
                    <a:p>
                      <a:pPr algn="ctr"/>
                      <a:r>
                        <a:rPr kumimoji="0" lang="sv-SE" sz="1600" b="0" i="0" u="none" strike="noStrike" kern="1200" cap="none" spc="0" normalizeH="0" baseline="0" noProof="0">
                          <a:ln>
                            <a:noFill/>
                          </a:ln>
                          <a:solidFill>
                            <a:srgbClr val="000000"/>
                          </a:solidFill>
                          <a:effectLst/>
                          <a:uLnTx/>
                          <a:uFillTx/>
                          <a:latin typeface="Arial"/>
                          <a:ea typeface="+mn-ea"/>
                          <a:cs typeface="+mn-cs"/>
                        </a:rPr>
                        <a:t>Medel</a:t>
                      </a:r>
                      <a:endParaRPr lang="sv-SE" sz="16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a:ln>
                            <a:noFill/>
                          </a:ln>
                          <a:solidFill>
                            <a:srgbClr val="000000"/>
                          </a:solidFill>
                          <a:effectLst/>
                          <a:uLnTx/>
                          <a:uFillTx/>
                          <a:latin typeface="Arial"/>
                          <a:ea typeface="+mn-ea"/>
                          <a:cs typeface="+mn-cs"/>
                        </a:rPr>
                        <a:t>Hög</a:t>
                      </a:r>
                    </a:p>
                  </a:txBody>
                  <a:tcPr anchor="ctr">
                    <a:lnR w="12700" cap="flat" cmpd="sng" algn="ctr">
                      <a:solidFill>
                        <a:schemeClr val="tx1"/>
                      </a:solidFill>
                      <a:prstDash val="solid"/>
                      <a:round/>
                      <a:headEnd type="none" w="med" len="med"/>
                      <a:tailEnd type="none" w="med" len="med"/>
                    </a:lnR>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4560130"/>
                  </a:ext>
                </a:extLst>
              </a:tr>
              <a:tr h="428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a:t>5) Förväntade positiva synergier med andra datamängder</a:t>
                      </a:r>
                    </a:p>
                  </a:txBody>
                  <a:tcPr/>
                </a:tc>
                <a:tc>
                  <a:txBody>
                    <a:bodyPr/>
                    <a:lstStyle/>
                    <a:p>
                      <a:pPr algn="ctr"/>
                      <a:r>
                        <a:rPr kumimoji="0" lang="sv-SE" sz="1600" b="0" i="0" u="none" strike="noStrike" kern="1200" cap="none" spc="0" normalizeH="0" baseline="0" noProof="0">
                          <a:ln>
                            <a:noFill/>
                          </a:ln>
                          <a:solidFill>
                            <a:srgbClr val="000000"/>
                          </a:solidFill>
                          <a:effectLst/>
                          <a:uLnTx/>
                          <a:uFillTx/>
                          <a:latin typeface="Arial"/>
                          <a:ea typeface="+mn-ea"/>
                          <a:cs typeface="+mn-cs"/>
                        </a:rPr>
                        <a:t>Medel</a:t>
                      </a:r>
                      <a:endParaRPr lang="sv-SE" sz="16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a:ln>
                            <a:noFill/>
                          </a:ln>
                          <a:solidFill>
                            <a:srgbClr val="000000"/>
                          </a:solidFill>
                          <a:effectLst/>
                          <a:uLnTx/>
                          <a:uFillTx/>
                          <a:latin typeface="Arial"/>
                          <a:ea typeface="+mn-ea"/>
                          <a:cs typeface="+mn-cs"/>
                        </a:rPr>
                        <a:t>Hög</a:t>
                      </a:r>
                    </a:p>
                  </a:txBody>
                  <a:tcPr anchor="ctr">
                    <a:lnR w="12700" cap="flat" cmpd="sng" algn="ctr">
                      <a:solidFill>
                        <a:schemeClr val="tx1"/>
                      </a:solidFill>
                      <a:prstDash val="solid"/>
                      <a:round/>
                      <a:headEnd type="none" w="med" len="med"/>
                      <a:tailEnd type="none" w="med" len="med"/>
                    </a:lnR>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4994468"/>
                  </a:ext>
                </a:extLst>
              </a:tr>
              <a:tr h="5464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a:t>6) Hur väl datamängden är i linje med strategi och pågående initiativ</a:t>
                      </a:r>
                    </a:p>
                  </a:txBody>
                  <a:tcPr/>
                </a:tc>
                <a:tc>
                  <a:txBody>
                    <a:bodyPr/>
                    <a:lstStyle/>
                    <a:p>
                      <a:pPr algn="ctr"/>
                      <a:r>
                        <a:rPr kumimoji="0" lang="sv-SE" sz="1600" b="0" i="0" u="none" strike="noStrike" kern="1200" cap="none" spc="0" normalizeH="0" baseline="0" noProof="0">
                          <a:ln>
                            <a:noFill/>
                          </a:ln>
                          <a:solidFill>
                            <a:srgbClr val="000000"/>
                          </a:solidFill>
                          <a:effectLst/>
                          <a:uLnTx/>
                          <a:uFillTx/>
                          <a:latin typeface="Arial"/>
                          <a:ea typeface="+mn-ea"/>
                          <a:cs typeface="+mn-cs"/>
                        </a:rPr>
                        <a:t>Medel</a:t>
                      </a:r>
                      <a:endParaRPr lang="sv-SE" sz="16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a:ln>
                            <a:noFill/>
                          </a:ln>
                          <a:solidFill>
                            <a:srgbClr val="000000"/>
                          </a:solidFill>
                          <a:effectLst/>
                          <a:uLnTx/>
                          <a:uFillTx/>
                          <a:latin typeface="Arial"/>
                          <a:ea typeface="+mn-ea"/>
                          <a:cs typeface="+mn-cs"/>
                        </a:rPr>
                        <a:t>Hög</a:t>
                      </a:r>
                    </a:p>
                  </a:txBody>
                  <a:tcPr anchor="ctr">
                    <a:lnR w="12700" cap="flat" cmpd="sng" algn="ctr">
                      <a:solidFill>
                        <a:schemeClr val="tx1"/>
                      </a:solidFill>
                      <a:prstDash val="solid"/>
                      <a:round/>
                      <a:headEnd type="none" w="med" len="med"/>
                      <a:tailEnd type="none" w="med" len="med"/>
                    </a:lnR>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7609022"/>
                  </a:ext>
                </a:extLst>
              </a:tr>
              <a:tr h="428718">
                <a:tc>
                  <a:txBody>
                    <a:bodyPr/>
                    <a:lstStyle/>
                    <a:p>
                      <a:r>
                        <a:rPr lang="sv-SE" sz="1600" b="1"/>
                        <a:t>SUMMA nyttovärde</a:t>
                      </a:r>
                    </a:p>
                  </a:txBody>
                  <a:tcPr/>
                </a:tc>
                <a:tc>
                  <a:txBody>
                    <a:bodyPr/>
                    <a:lstStyle/>
                    <a:p>
                      <a:pPr algn="ctr"/>
                      <a:r>
                        <a:rPr lang="sv-SE" b="1"/>
                        <a:t>19</a:t>
                      </a:r>
                    </a:p>
                  </a:txBody>
                  <a:tcPr/>
                </a:tc>
                <a:tc>
                  <a:txBody>
                    <a:bodyPr/>
                    <a:lstStyle/>
                    <a:p>
                      <a:pPr algn="ctr"/>
                      <a:r>
                        <a:rPr lang="sv-SE" b="1"/>
                        <a:t>26</a:t>
                      </a:r>
                    </a:p>
                  </a:txBody>
                  <a:tcPr>
                    <a:lnR w="12700" cap="flat" cmpd="sng" algn="ctr">
                      <a:solidFill>
                        <a:schemeClr val="tx1"/>
                      </a:solidFill>
                      <a:prstDash val="solid"/>
                      <a:round/>
                      <a:headEnd type="none" w="med" len="med"/>
                      <a:tailEnd type="none" w="med" len="med"/>
                    </a:lnR>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7933588"/>
                  </a:ext>
                </a:extLst>
              </a:tr>
            </a:tbl>
          </a:graphicData>
        </a:graphic>
      </p:graphicFrame>
      <p:sp>
        <p:nvSpPr>
          <p:cNvPr id="7" name="textruta 6">
            <a:extLst>
              <a:ext uri="{FF2B5EF4-FFF2-40B4-BE49-F238E27FC236}">
                <a16:creationId xmlns:a16="http://schemas.microsoft.com/office/drawing/2014/main" id="{D410F649-64C7-6C4B-A995-E27E5B905208}"/>
              </a:ext>
            </a:extLst>
          </p:cNvPr>
          <p:cNvSpPr txBox="1"/>
          <p:nvPr/>
        </p:nvSpPr>
        <p:spPr>
          <a:xfrm>
            <a:off x="3806113" y="1663178"/>
            <a:ext cx="1471941" cy="307777"/>
          </a:xfrm>
          <a:prstGeom prst="rect">
            <a:avLst/>
          </a:prstGeom>
          <a:noFill/>
        </p:spPr>
        <p:txBody>
          <a:bodyPr wrap="square" rtlCol="0">
            <a:spAutoFit/>
          </a:bodyPr>
          <a:lstStyle/>
          <a:p>
            <a:pPr algn="ctr"/>
            <a:r>
              <a:rPr lang="sv-SE" sz="1400"/>
              <a:t>Datamängd A</a:t>
            </a:r>
          </a:p>
        </p:txBody>
      </p:sp>
      <p:sp>
        <p:nvSpPr>
          <p:cNvPr id="8" name="textruta 7">
            <a:extLst>
              <a:ext uri="{FF2B5EF4-FFF2-40B4-BE49-F238E27FC236}">
                <a16:creationId xmlns:a16="http://schemas.microsoft.com/office/drawing/2014/main" id="{C6086556-DFAC-2349-A2D5-71F438DC1617}"/>
              </a:ext>
            </a:extLst>
          </p:cNvPr>
          <p:cNvSpPr txBox="1"/>
          <p:nvPr/>
        </p:nvSpPr>
        <p:spPr>
          <a:xfrm>
            <a:off x="5278054" y="1663177"/>
            <a:ext cx="1471941" cy="307777"/>
          </a:xfrm>
          <a:prstGeom prst="rect">
            <a:avLst/>
          </a:prstGeom>
          <a:noFill/>
        </p:spPr>
        <p:txBody>
          <a:bodyPr wrap="square" rtlCol="0">
            <a:spAutoFit/>
          </a:bodyPr>
          <a:lstStyle/>
          <a:p>
            <a:pPr algn="ctr"/>
            <a:r>
              <a:rPr lang="sv-SE" sz="1400"/>
              <a:t>Datamängd B</a:t>
            </a:r>
          </a:p>
        </p:txBody>
      </p:sp>
      <p:sp>
        <p:nvSpPr>
          <p:cNvPr id="9" name="textruta 8">
            <a:extLst>
              <a:ext uri="{FF2B5EF4-FFF2-40B4-BE49-F238E27FC236}">
                <a16:creationId xmlns:a16="http://schemas.microsoft.com/office/drawing/2014/main" id="{6E864009-8C13-464E-AAA6-FC20113135D6}"/>
              </a:ext>
            </a:extLst>
          </p:cNvPr>
          <p:cNvSpPr txBox="1"/>
          <p:nvPr/>
        </p:nvSpPr>
        <p:spPr>
          <a:xfrm>
            <a:off x="6749995" y="1663176"/>
            <a:ext cx="1471941" cy="307777"/>
          </a:xfrm>
          <a:prstGeom prst="rect">
            <a:avLst/>
          </a:prstGeom>
          <a:noFill/>
        </p:spPr>
        <p:txBody>
          <a:bodyPr wrap="square" rtlCol="0">
            <a:spAutoFit/>
          </a:bodyPr>
          <a:lstStyle/>
          <a:p>
            <a:pPr algn="ctr"/>
            <a:r>
              <a:rPr lang="sv-SE" sz="1400"/>
              <a:t>Datamängd C</a:t>
            </a:r>
          </a:p>
        </p:txBody>
      </p:sp>
      <p:sp>
        <p:nvSpPr>
          <p:cNvPr id="10" name="textruta 9">
            <a:extLst>
              <a:ext uri="{FF2B5EF4-FFF2-40B4-BE49-F238E27FC236}">
                <a16:creationId xmlns:a16="http://schemas.microsoft.com/office/drawing/2014/main" id="{BA4F7421-DD2E-004B-AA58-F2909FA21EBD}"/>
              </a:ext>
            </a:extLst>
          </p:cNvPr>
          <p:cNvSpPr txBox="1"/>
          <p:nvPr/>
        </p:nvSpPr>
        <p:spPr>
          <a:xfrm>
            <a:off x="8221936" y="1663175"/>
            <a:ext cx="1471941" cy="307777"/>
          </a:xfrm>
          <a:prstGeom prst="rect">
            <a:avLst/>
          </a:prstGeom>
          <a:noFill/>
        </p:spPr>
        <p:txBody>
          <a:bodyPr wrap="square" rtlCol="0">
            <a:spAutoFit/>
          </a:bodyPr>
          <a:lstStyle/>
          <a:p>
            <a:pPr algn="ctr"/>
            <a:r>
              <a:rPr lang="sv-SE" sz="1400"/>
              <a:t>………..</a:t>
            </a:r>
          </a:p>
        </p:txBody>
      </p:sp>
      <p:sp>
        <p:nvSpPr>
          <p:cNvPr id="11" name="textruta 10">
            <a:extLst>
              <a:ext uri="{FF2B5EF4-FFF2-40B4-BE49-F238E27FC236}">
                <a16:creationId xmlns:a16="http://schemas.microsoft.com/office/drawing/2014/main" id="{0B665871-71C3-4F49-B495-7ECB53098F43}"/>
              </a:ext>
            </a:extLst>
          </p:cNvPr>
          <p:cNvSpPr txBox="1"/>
          <p:nvPr/>
        </p:nvSpPr>
        <p:spPr>
          <a:xfrm>
            <a:off x="9693877" y="1663174"/>
            <a:ext cx="1471941" cy="307777"/>
          </a:xfrm>
          <a:prstGeom prst="rect">
            <a:avLst/>
          </a:prstGeom>
          <a:noFill/>
        </p:spPr>
        <p:txBody>
          <a:bodyPr wrap="square" rtlCol="0">
            <a:spAutoFit/>
          </a:bodyPr>
          <a:lstStyle/>
          <a:p>
            <a:pPr algn="ctr"/>
            <a:r>
              <a:rPr lang="sv-SE" sz="1400"/>
              <a:t>Datamängd X</a:t>
            </a:r>
          </a:p>
        </p:txBody>
      </p:sp>
      <p:sp>
        <p:nvSpPr>
          <p:cNvPr id="21" name="textruta 20">
            <a:extLst>
              <a:ext uri="{FF2B5EF4-FFF2-40B4-BE49-F238E27FC236}">
                <a16:creationId xmlns:a16="http://schemas.microsoft.com/office/drawing/2014/main" id="{5BE16A54-0363-A748-BAC6-116A6E3D1A19}"/>
              </a:ext>
            </a:extLst>
          </p:cNvPr>
          <p:cNvSpPr txBox="1"/>
          <p:nvPr/>
        </p:nvSpPr>
        <p:spPr>
          <a:xfrm>
            <a:off x="9716968" y="5678812"/>
            <a:ext cx="1423686" cy="938719"/>
          </a:xfrm>
          <a:prstGeom prst="rect">
            <a:avLst/>
          </a:prstGeom>
          <a:noFill/>
          <a:ln>
            <a:solidFill>
              <a:srgbClr val="C00000"/>
            </a:solidFill>
          </a:ln>
        </p:spPr>
        <p:txBody>
          <a:bodyPr wrap="square" rtlCol="0">
            <a:spAutoFit/>
          </a:bodyPr>
          <a:lstStyle/>
          <a:p>
            <a:r>
              <a:rPr lang="sv-SE" sz="1100"/>
              <a:t>1=Mycket låg	</a:t>
            </a:r>
          </a:p>
          <a:p>
            <a:r>
              <a:rPr lang="sv-SE" sz="1100"/>
              <a:t>2=Låg	</a:t>
            </a:r>
          </a:p>
          <a:p>
            <a:r>
              <a:rPr lang="sv-SE" sz="1100"/>
              <a:t>3=Medel</a:t>
            </a:r>
          </a:p>
          <a:p>
            <a:r>
              <a:rPr lang="sv-SE" sz="1100"/>
              <a:t>4=Hög</a:t>
            </a:r>
          </a:p>
          <a:p>
            <a:r>
              <a:rPr lang="sv-SE" sz="1100"/>
              <a:t>5=Mycket hög</a:t>
            </a:r>
          </a:p>
        </p:txBody>
      </p:sp>
      <p:grpSp>
        <p:nvGrpSpPr>
          <p:cNvPr id="16" name="Grupp 15">
            <a:extLst>
              <a:ext uri="{FF2B5EF4-FFF2-40B4-BE49-F238E27FC236}">
                <a16:creationId xmlns:a16="http://schemas.microsoft.com/office/drawing/2014/main" id="{1C42D07C-843D-6C4B-B1F6-0BC6385C4856}"/>
              </a:ext>
            </a:extLst>
          </p:cNvPr>
          <p:cNvGrpSpPr/>
          <p:nvPr/>
        </p:nvGrpSpPr>
        <p:grpSpPr>
          <a:xfrm>
            <a:off x="10829365" y="386993"/>
            <a:ext cx="1178748" cy="1009381"/>
            <a:chOff x="10580369" y="279419"/>
            <a:chExt cx="1367489" cy="1171003"/>
          </a:xfrm>
        </p:grpSpPr>
        <p:pic>
          <p:nvPicPr>
            <p:cNvPr id="17" name="Picture 16">
              <a:extLst>
                <a:ext uri="{FF2B5EF4-FFF2-40B4-BE49-F238E27FC236}">
                  <a16:creationId xmlns:a16="http://schemas.microsoft.com/office/drawing/2014/main" id="{E225183D-BB9A-A54D-95B0-16FF8AB57586}"/>
                </a:ext>
              </a:extLst>
            </p:cNvPr>
            <p:cNvPicPr>
              <a:picLocks noChangeAspect="1"/>
            </p:cNvPicPr>
            <p:nvPr/>
          </p:nvPicPr>
          <p:blipFill>
            <a:blip r:embed="rId2"/>
            <a:stretch>
              <a:fillRect/>
            </a:stretch>
          </p:blipFill>
          <p:spPr>
            <a:xfrm>
              <a:off x="10587429" y="281527"/>
              <a:ext cx="1360429" cy="1133292"/>
            </a:xfrm>
            <a:prstGeom prst="rect">
              <a:avLst/>
            </a:prstGeom>
          </p:spPr>
        </p:pic>
        <p:sp>
          <p:nvSpPr>
            <p:cNvPr id="18" name="Rektangel 17">
              <a:extLst>
                <a:ext uri="{FF2B5EF4-FFF2-40B4-BE49-F238E27FC236}">
                  <a16:creationId xmlns:a16="http://schemas.microsoft.com/office/drawing/2014/main" id="{4A90D35D-4143-4C43-8E7C-011CB822CF81}"/>
                </a:ext>
              </a:extLst>
            </p:cNvPr>
            <p:cNvSpPr/>
            <p:nvPr/>
          </p:nvSpPr>
          <p:spPr>
            <a:xfrm>
              <a:off x="10580369" y="279419"/>
              <a:ext cx="1367488" cy="443198"/>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 name="Rektangel 18">
              <a:extLst>
                <a:ext uri="{FF2B5EF4-FFF2-40B4-BE49-F238E27FC236}">
                  <a16:creationId xmlns:a16="http://schemas.microsoft.com/office/drawing/2014/main" id="{12AAC029-FF77-4848-8CDD-2E36F7B0E546}"/>
                </a:ext>
              </a:extLst>
            </p:cNvPr>
            <p:cNvSpPr/>
            <p:nvPr/>
          </p:nvSpPr>
          <p:spPr>
            <a:xfrm>
              <a:off x="10580369" y="1007224"/>
              <a:ext cx="1367488" cy="443198"/>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3731877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21109455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5842" name="think-cell Slide" r:id="rId6" imgW="395" imgH="394" progId="TCLayout.ActiveDocument.1">
                  <p:embed/>
                </p:oleObj>
              </mc:Choice>
              <mc:Fallback>
                <p:oleObj name="think-cell Slide" r:id="rId6" imgW="395" imgH="394" progId="TCLayout.ActiveDocument.1">
                  <p:embed/>
                  <p:pic>
                    <p:nvPicPr>
                      <p:cNvPr id="4" name="Object 3"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20F50413-C85F-4C03-8FCF-A4242DFE048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2800" b="1">
              <a:latin typeface="Arial" panose="020B0604020202020204" pitchFamily="34" charset="0"/>
              <a:ea typeface="+mj-ea"/>
              <a:cs typeface="Arial" panose="020B0604020202020204" pitchFamily="34" charset="0"/>
              <a:sym typeface="Arial" panose="020B0604020202020204" pitchFamily="34" charset="0"/>
            </a:endParaRPr>
          </a:p>
        </p:txBody>
      </p:sp>
      <p:grpSp>
        <p:nvGrpSpPr>
          <p:cNvPr id="2" name="Group 1"/>
          <p:cNvGrpSpPr/>
          <p:nvPr/>
        </p:nvGrpSpPr>
        <p:grpSpPr>
          <a:xfrm>
            <a:off x="1293180" y="1434499"/>
            <a:ext cx="8754300" cy="4055065"/>
            <a:chOff x="2438400" y="1916832"/>
            <a:chExt cx="6919757" cy="3203212"/>
          </a:xfrm>
        </p:grpSpPr>
        <p:sp>
          <p:nvSpPr>
            <p:cNvPr id="8" name="Pie 7"/>
            <p:cNvSpPr/>
            <p:nvPr/>
          </p:nvSpPr>
          <p:spPr>
            <a:xfrm>
              <a:off x="2438400" y="1916832"/>
              <a:ext cx="6919757" cy="3203212"/>
            </a:xfrm>
            <a:custGeom>
              <a:avLst/>
              <a:gdLst>
                <a:gd name="connsiteX0" fmla="*/ 1 w 3744416"/>
                <a:gd name="connsiteY0" fmla="*/ 1874575 h 3744416"/>
                <a:gd name="connsiteX1" fmla="*/ 1869531 w 3744416"/>
                <a:gd name="connsiteY1" fmla="*/ 2 h 3744416"/>
                <a:gd name="connsiteX2" fmla="*/ 3744413 w 3744416"/>
                <a:gd name="connsiteY2" fmla="*/ 1869223 h 3744416"/>
                <a:gd name="connsiteX3" fmla="*/ 1872208 w 3744416"/>
                <a:gd name="connsiteY3" fmla="*/ 1872208 h 3744416"/>
                <a:gd name="connsiteX4" fmla="*/ 1 w 3744416"/>
                <a:gd name="connsiteY4" fmla="*/ 1874575 h 3744416"/>
                <a:gd name="connsiteX0" fmla="*/ 1 w 3744413"/>
                <a:gd name="connsiteY0" fmla="*/ 1874574 h 1874731"/>
                <a:gd name="connsiteX1" fmla="*/ 1869531 w 3744413"/>
                <a:gd name="connsiteY1" fmla="*/ 1 h 1874731"/>
                <a:gd name="connsiteX2" fmla="*/ 3744413 w 3744413"/>
                <a:gd name="connsiteY2" fmla="*/ 1874731 h 1874731"/>
                <a:gd name="connsiteX3" fmla="*/ 1872208 w 3744413"/>
                <a:gd name="connsiteY3" fmla="*/ 1872207 h 1874731"/>
                <a:gd name="connsiteX4" fmla="*/ 1 w 3744413"/>
                <a:gd name="connsiteY4" fmla="*/ 1874574 h 1874731"/>
                <a:gd name="connsiteX0" fmla="*/ 1 w 3744413"/>
                <a:gd name="connsiteY0" fmla="*/ 1874574 h 1874731"/>
                <a:gd name="connsiteX1" fmla="*/ 1869531 w 3744413"/>
                <a:gd name="connsiteY1" fmla="*/ 1 h 1874731"/>
                <a:gd name="connsiteX2" fmla="*/ 3744413 w 3744413"/>
                <a:gd name="connsiteY2" fmla="*/ 1874731 h 1874731"/>
                <a:gd name="connsiteX3" fmla="*/ 1872208 w 3744413"/>
                <a:gd name="connsiteY3" fmla="*/ 1872207 h 1874731"/>
                <a:gd name="connsiteX4" fmla="*/ 1 w 3744413"/>
                <a:gd name="connsiteY4" fmla="*/ 1874574 h 1874731"/>
                <a:gd name="connsiteX0" fmla="*/ 1 w 3744413"/>
                <a:gd name="connsiteY0" fmla="*/ 1874574 h 1874731"/>
                <a:gd name="connsiteX1" fmla="*/ 1869531 w 3744413"/>
                <a:gd name="connsiteY1" fmla="*/ 1 h 1874731"/>
                <a:gd name="connsiteX2" fmla="*/ 3744413 w 3744413"/>
                <a:gd name="connsiteY2" fmla="*/ 1874731 h 1874731"/>
                <a:gd name="connsiteX3" fmla="*/ 1872208 w 3744413"/>
                <a:gd name="connsiteY3" fmla="*/ 1872207 h 1874731"/>
                <a:gd name="connsiteX4" fmla="*/ 1 w 3744413"/>
                <a:gd name="connsiteY4" fmla="*/ 1874574 h 18747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4413" h="1874731">
                  <a:moveTo>
                    <a:pt x="1" y="1874574"/>
                  </a:moveTo>
                  <a:cubicBezTo>
                    <a:pt x="-1306" y="840703"/>
                    <a:pt x="923593" y="-25"/>
                    <a:pt x="1869531" y="1"/>
                  </a:cubicBezTo>
                  <a:cubicBezTo>
                    <a:pt x="2815469" y="27"/>
                    <a:pt x="3742764" y="840861"/>
                    <a:pt x="3744413" y="1874731"/>
                  </a:cubicBezTo>
                  <a:lnTo>
                    <a:pt x="1872208" y="1872207"/>
                  </a:lnTo>
                  <a:lnTo>
                    <a:pt x="1" y="1874574"/>
                  </a:lnTo>
                  <a:close/>
                </a:path>
              </a:pathLst>
            </a:custGeom>
            <a:solidFill>
              <a:srgbClr val="C40064">
                <a:alpha val="70000"/>
              </a:srgbClr>
            </a:solidFill>
            <a:ln w="63500"/>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0" tIns="0" rIns="0" bIns="0"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endParaRPr kumimoji="0" lang="sv-SE" sz="2000" b="0" i="0" u="none" strike="noStrike" kern="1200" cap="none" spc="0" normalizeH="0" baseline="0" noProof="0">
                <a:ln>
                  <a:noFill/>
                </a:ln>
                <a:solidFill>
                  <a:srgbClr val="FFFFFF"/>
                </a:solidFill>
                <a:effectLst/>
                <a:uLnTx/>
                <a:uFillTx/>
                <a:latin typeface="Arial"/>
                <a:ea typeface="+mn-ea"/>
                <a:cs typeface="+mn-cs"/>
              </a:endParaRPr>
            </a:p>
          </p:txBody>
        </p:sp>
        <p:sp>
          <p:nvSpPr>
            <p:cNvPr id="9" name="Pie 7"/>
            <p:cNvSpPr/>
            <p:nvPr/>
          </p:nvSpPr>
          <p:spPr>
            <a:xfrm>
              <a:off x="4056910" y="3415275"/>
              <a:ext cx="3682739" cy="1704769"/>
            </a:xfrm>
            <a:custGeom>
              <a:avLst/>
              <a:gdLst>
                <a:gd name="connsiteX0" fmla="*/ 1 w 3744416"/>
                <a:gd name="connsiteY0" fmla="*/ 1874575 h 3744416"/>
                <a:gd name="connsiteX1" fmla="*/ 1869531 w 3744416"/>
                <a:gd name="connsiteY1" fmla="*/ 2 h 3744416"/>
                <a:gd name="connsiteX2" fmla="*/ 3744413 w 3744416"/>
                <a:gd name="connsiteY2" fmla="*/ 1869223 h 3744416"/>
                <a:gd name="connsiteX3" fmla="*/ 1872208 w 3744416"/>
                <a:gd name="connsiteY3" fmla="*/ 1872208 h 3744416"/>
                <a:gd name="connsiteX4" fmla="*/ 1 w 3744416"/>
                <a:gd name="connsiteY4" fmla="*/ 1874575 h 3744416"/>
                <a:gd name="connsiteX0" fmla="*/ 1 w 3744413"/>
                <a:gd name="connsiteY0" fmla="*/ 1874574 h 1874731"/>
                <a:gd name="connsiteX1" fmla="*/ 1869531 w 3744413"/>
                <a:gd name="connsiteY1" fmla="*/ 1 h 1874731"/>
                <a:gd name="connsiteX2" fmla="*/ 3744413 w 3744413"/>
                <a:gd name="connsiteY2" fmla="*/ 1874731 h 1874731"/>
                <a:gd name="connsiteX3" fmla="*/ 1872208 w 3744413"/>
                <a:gd name="connsiteY3" fmla="*/ 1872207 h 1874731"/>
                <a:gd name="connsiteX4" fmla="*/ 1 w 3744413"/>
                <a:gd name="connsiteY4" fmla="*/ 1874574 h 1874731"/>
                <a:gd name="connsiteX0" fmla="*/ 1 w 3744413"/>
                <a:gd name="connsiteY0" fmla="*/ 1874574 h 1874731"/>
                <a:gd name="connsiteX1" fmla="*/ 1869531 w 3744413"/>
                <a:gd name="connsiteY1" fmla="*/ 1 h 1874731"/>
                <a:gd name="connsiteX2" fmla="*/ 3744413 w 3744413"/>
                <a:gd name="connsiteY2" fmla="*/ 1874731 h 1874731"/>
                <a:gd name="connsiteX3" fmla="*/ 1872208 w 3744413"/>
                <a:gd name="connsiteY3" fmla="*/ 1872207 h 1874731"/>
                <a:gd name="connsiteX4" fmla="*/ 1 w 3744413"/>
                <a:gd name="connsiteY4" fmla="*/ 1874574 h 1874731"/>
                <a:gd name="connsiteX0" fmla="*/ 1 w 3744413"/>
                <a:gd name="connsiteY0" fmla="*/ 1874574 h 1874731"/>
                <a:gd name="connsiteX1" fmla="*/ 1869531 w 3744413"/>
                <a:gd name="connsiteY1" fmla="*/ 1 h 1874731"/>
                <a:gd name="connsiteX2" fmla="*/ 3744413 w 3744413"/>
                <a:gd name="connsiteY2" fmla="*/ 1874731 h 1874731"/>
                <a:gd name="connsiteX3" fmla="*/ 1872208 w 3744413"/>
                <a:gd name="connsiteY3" fmla="*/ 1872207 h 1874731"/>
                <a:gd name="connsiteX4" fmla="*/ 1 w 3744413"/>
                <a:gd name="connsiteY4" fmla="*/ 1874574 h 18747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4413" h="1874731">
                  <a:moveTo>
                    <a:pt x="1" y="1874574"/>
                  </a:moveTo>
                  <a:cubicBezTo>
                    <a:pt x="-1306" y="840703"/>
                    <a:pt x="923593" y="-25"/>
                    <a:pt x="1869531" y="1"/>
                  </a:cubicBezTo>
                  <a:cubicBezTo>
                    <a:pt x="2815469" y="27"/>
                    <a:pt x="3742764" y="840861"/>
                    <a:pt x="3744413" y="1874731"/>
                  </a:cubicBezTo>
                  <a:lnTo>
                    <a:pt x="1872208" y="1872207"/>
                  </a:lnTo>
                  <a:lnTo>
                    <a:pt x="1" y="1874574"/>
                  </a:lnTo>
                  <a:close/>
                </a:path>
              </a:pathLst>
            </a:custGeom>
            <a:solidFill>
              <a:srgbClr val="FEDEED"/>
            </a:solidFill>
            <a:ln w="57150"/>
            <a:effectLst/>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a:ln>
                  <a:noFill/>
                </a:ln>
                <a:solidFill>
                  <a:srgbClr val="000000"/>
                </a:solidFill>
                <a:effectLst/>
                <a:uLnTx/>
                <a:uFillTx/>
                <a:latin typeface="Arial"/>
                <a:ea typeface="+mn-ea"/>
                <a:cs typeface="+mn-cs"/>
              </a:endParaRPr>
            </a:p>
          </p:txBody>
        </p:sp>
        <p:cxnSp>
          <p:nvCxnSpPr>
            <p:cNvPr id="10" name="Straight Connector 9"/>
            <p:cNvCxnSpPr>
              <a:cxnSpLocks/>
              <a:endCxn id="9" idx="1"/>
            </p:cNvCxnSpPr>
            <p:nvPr/>
          </p:nvCxnSpPr>
          <p:spPr>
            <a:xfrm>
              <a:off x="5893334" y="1916835"/>
              <a:ext cx="2315" cy="1498442"/>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5887943" y="2352658"/>
              <a:ext cx="1725235" cy="2762794"/>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7470325" y="3529269"/>
              <a:ext cx="1391383" cy="742722"/>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182435" y="2366934"/>
              <a:ext cx="1716326" cy="2748527"/>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936576" y="3535558"/>
              <a:ext cx="1409376" cy="752328"/>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172366" y="4532443"/>
              <a:ext cx="1413361" cy="396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ysClr val="windowText" lastClr="000000"/>
                  </a:solidFill>
                  <a:effectLst/>
                  <a:uLnTx/>
                  <a:uFillTx/>
                  <a:latin typeface="Arial"/>
                  <a:ea typeface="+mn-ea"/>
                  <a:cs typeface="+mn-cs"/>
                </a:rPr>
                <a:t>Prestanda</a:t>
              </a:r>
            </a:p>
          </p:txBody>
        </p:sp>
        <p:sp>
          <p:nvSpPr>
            <p:cNvPr id="16" name="Rectangle 15"/>
            <p:cNvSpPr/>
            <p:nvPr/>
          </p:nvSpPr>
          <p:spPr>
            <a:xfrm>
              <a:off x="6278721" y="4549618"/>
              <a:ext cx="1336291" cy="336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ysClr val="windowText" lastClr="000000"/>
                  </a:solidFill>
                  <a:effectLst/>
                  <a:uLnTx/>
                  <a:uFillTx/>
                  <a:latin typeface="Arial"/>
                  <a:ea typeface="+mn-ea"/>
                  <a:cs typeface="+mn-cs"/>
                </a:rPr>
                <a:t>Demokrati</a:t>
              </a:r>
            </a:p>
          </p:txBody>
        </p:sp>
        <p:sp>
          <p:nvSpPr>
            <p:cNvPr id="17" name="Rectangle 16"/>
            <p:cNvSpPr/>
            <p:nvPr/>
          </p:nvSpPr>
          <p:spPr>
            <a:xfrm>
              <a:off x="5288215" y="3738044"/>
              <a:ext cx="1220126" cy="3884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ysClr val="windowText" lastClr="000000"/>
                  </a:solidFill>
                  <a:effectLst/>
                  <a:uLnTx/>
                  <a:uFillTx/>
                  <a:latin typeface="Arial"/>
                  <a:ea typeface="+mn-ea"/>
                  <a:cs typeface="+mn-cs"/>
                </a:rPr>
                <a:t>Ekonomi</a:t>
              </a:r>
            </a:p>
          </p:txBody>
        </p:sp>
        <p:sp>
          <p:nvSpPr>
            <p:cNvPr id="18" name="Rectangle 17"/>
            <p:cNvSpPr/>
            <p:nvPr/>
          </p:nvSpPr>
          <p:spPr>
            <a:xfrm>
              <a:off x="2688706" y="3982332"/>
              <a:ext cx="1220127" cy="978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a:ln>
                    <a:noFill/>
                  </a:ln>
                  <a:solidFill>
                    <a:srgbClr val="FFFFFF"/>
                  </a:solidFill>
                  <a:effectLst/>
                  <a:uLnTx/>
                  <a:uFillTx/>
                  <a:latin typeface="Arial"/>
                  <a:ea typeface="+mn-ea"/>
                  <a:cs typeface="+mn-cs"/>
                </a:rPr>
                <a:t>Ökad effektivitet inom offentlig förvaltning</a:t>
              </a:r>
            </a:p>
          </p:txBody>
        </p:sp>
        <p:sp>
          <p:nvSpPr>
            <p:cNvPr id="19" name="Rectangle 18"/>
            <p:cNvSpPr/>
            <p:nvPr/>
          </p:nvSpPr>
          <p:spPr>
            <a:xfrm>
              <a:off x="7809938" y="4203336"/>
              <a:ext cx="1366274" cy="757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a:ln>
                    <a:noFill/>
                  </a:ln>
                  <a:solidFill>
                    <a:srgbClr val="FFFFFF"/>
                  </a:solidFill>
                  <a:effectLst/>
                  <a:uLnTx/>
                  <a:uFillTx/>
                  <a:latin typeface="Arial"/>
                  <a:ea typeface="+mn-ea"/>
                  <a:cs typeface="+mn-cs"/>
                </a:rPr>
                <a:t>Ökad delaktighet</a:t>
              </a:r>
            </a:p>
          </p:txBody>
        </p:sp>
        <p:sp>
          <p:nvSpPr>
            <p:cNvPr id="20" name="Rectangle 19"/>
            <p:cNvSpPr/>
            <p:nvPr/>
          </p:nvSpPr>
          <p:spPr>
            <a:xfrm>
              <a:off x="3342973" y="3017974"/>
              <a:ext cx="1280040" cy="757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a:ln>
                    <a:noFill/>
                  </a:ln>
                  <a:solidFill>
                    <a:srgbClr val="FFFFFF"/>
                  </a:solidFill>
                  <a:effectLst/>
                  <a:uLnTx/>
                  <a:uFillTx/>
                  <a:latin typeface="Arial"/>
                  <a:ea typeface="+mn-ea"/>
                  <a:cs typeface="+mn-cs"/>
                </a:rPr>
                <a:t>Förbättrad kvalitet</a:t>
              </a:r>
            </a:p>
          </p:txBody>
        </p:sp>
        <p:sp>
          <p:nvSpPr>
            <p:cNvPr id="21" name="Rectangle 20"/>
            <p:cNvSpPr/>
            <p:nvPr/>
          </p:nvSpPr>
          <p:spPr>
            <a:xfrm>
              <a:off x="7122460" y="3017974"/>
              <a:ext cx="1409111" cy="757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a:ln>
                    <a:noFill/>
                  </a:ln>
                  <a:solidFill>
                    <a:srgbClr val="FFFFFF"/>
                  </a:solidFill>
                  <a:effectLst/>
                  <a:uLnTx/>
                  <a:uFillTx/>
                  <a:latin typeface="Arial"/>
                  <a:ea typeface="+mn-ea"/>
                  <a:cs typeface="+mn-cs"/>
                </a:rPr>
                <a:t>Ökad transparens</a:t>
              </a:r>
            </a:p>
          </p:txBody>
        </p:sp>
        <p:sp>
          <p:nvSpPr>
            <p:cNvPr id="22" name="Rectangle 21"/>
            <p:cNvSpPr/>
            <p:nvPr/>
          </p:nvSpPr>
          <p:spPr>
            <a:xfrm>
              <a:off x="4461244" y="2259825"/>
              <a:ext cx="1376000" cy="757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a:ln>
                    <a:noFill/>
                  </a:ln>
                  <a:solidFill>
                    <a:srgbClr val="FFFFFF"/>
                  </a:solidFill>
                  <a:effectLst/>
                  <a:uLnTx/>
                  <a:uFillTx/>
                  <a:latin typeface="Arial"/>
                  <a:ea typeface="+mn-ea"/>
                  <a:cs typeface="+mn-cs"/>
                </a:rPr>
                <a:t>Utveckling av innovativa tjänster</a:t>
              </a:r>
            </a:p>
          </p:txBody>
        </p:sp>
        <p:sp>
          <p:nvSpPr>
            <p:cNvPr id="23" name="Rectangle 22"/>
            <p:cNvSpPr/>
            <p:nvPr/>
          </p:nvSpPr>
          <p:spPr>
            <a:xfrm>
              <a:off x="6005299" y="2259825"/>
              <a:ext cx="1220127" cy="757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a:ln>
                    <a:noFill/>
                  </a:ln>
                  <a:solidFill>
                    <a:srgbClr val="FFFFFF"/>
                  </a:solidFill>
                  <a:effectLst/>
                  <a:uLnTx/>
                  <a:uFillTx/>
                  <a:latin typeface="Arial"/>
                  <a:ea typeface="+mn-ea"/>
                  <a:cs typeface="+mn-cs"/>
                </a:rPr>
                <a:t>Skapande av nya affärs-modeller</a:t>
              </a:r>
            </a:p>
          </p:txBody>
        </p:sp>
      </p:grpSp>
      <p:grpSp>
        <p:nvGrpSpPr>
          <p:cNvPr id="26" name="Grupp 25">
            <a:extLst>
              <a:ext uri="{FF2B5EF4-FFF2-40B4-BE49-F238E27FC236}">
                <a16:creationId xmlns:a16="http://schemas.microsoft.com/office/drawing/2014/main" id="{B18752A9-AA32-6B4C-9A38-700418817BDD}"/>
              </a:ext>
            </a:extLst>
          </p:cNvPr>
          <p:cNvGrpSpPr/>
          <p:nvPr/>
        </p:nvGrpSpPr>
        <p:grpSpPr>
          <a:xfrm>
            <a:off x="10829365" y="386993"/>
            <a:ext cx="1178748" cy="1009381"/>
            <a:chOff x="10580369" y="279419"/>
            <a:chExt cx="1367489" cy="1171003"/>
          </a:xfrm>
        </p:grpSpPr>
        <p:pic>
          <p:nvPicPr>
            <p:cNvPr id="27" name="Picture 16">
              <a:extLst>
                <a:ext uri="{FF2B5EF4-FFF2-40B4-BE49-F238E27FC236}">
                  <a16:creationId xmlns:a16="http://schemas.microsoft.com/office/drawing/2014/main" id="{6919CCB3-7E06-2D42-AF65-267F286201C6}"/>
                </a:ext>
              </a:extLst>
            </p:cNvPr>
            <p:cNvPicPr>
              <a:picLocks noChangeAspect="1"/>
            </p:cNvPicPr>
            <p:nvPr/>
          </p:nvPicPr>
          <p:blipFill>
            <a:blip r:embed="rId8"/>
            <a:stretch>
              <a:fillRect/>
            </a:stretch>
          </p:blipFill>
          <p:spPr>
            <a:xfrm>
              <a:off x="10587429" y="281527"/>
              <a:ext cx="1360429" cy="1133292"/>
            </a:xfrm>
            <a:prstGeom prst="rect">
              <a:avLst/>
            </a:prstGeom>
          </p:spPr>
        </p:pic>
        <p:sp>
          <p:nvSpPr>
            <p:cNvPr id="28" name="Rektangel 27">
              <a:extLst>
                <a:ext uri="{FF2B5EF4-FFF2-40B4-BE49-F238E27FC236}">
                  <a16:creationId xmlns:a16="http://schemas.microsoft.com/office/drawing/2014/main" id="{21F6404C-2DD6-2945-A8DF-A94045D7861A}"/>
                </a:ext>
              </a:extLst>
            </p:cNvPr>
            <p:cNvSpPr/>
            <p:nvPr/>
          </p:nvSpPr>
          <p:spPr>
            <a:xfrm>
              <a:off x="10580369" y="279419"/>
              <a:ext cx="1367488" cy="443198"/>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ektangel 28">
              <a:extLst>
                <a:ext uri="{FF2B5EF4-FFF2-40B4-BE49-F238E27FC236}">
                  <a16:creationId xmlns:a16="http://schemas.microsoft.com/office/drawing/2014/main" id="{DCCE2FDB-8739-BF4A-86E2-DC93B9B37DF9}"/>
                </a:ext>
              </a:extLst>
            </p:cNvPr>
            <p:cNvSpPr/>
            <p:nvPr/>
          </p:nvSpPr>
          <p:spPr>
            <a:xfrm>
              <a:off x="10580369" y="1007224"/>
              <a:ext cx="1367488" cy="443198"/>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30" name="Rubrik 1">
            <a:extLst>
              <a:ext uri="{FF2B5EF4-FFF2-40B4-BE49-F238E27FC236}">
                <a16:creationId xmlns:a16="http://schemas.microsoft.com/office/drawing/2014/main" id="{70C1F957-B715-4116-ADF8-5A9F7115E878}"/>
              </a:ext>
            </a:extLst>
          </p:cNvPr>
          <p:cNvSpPr txBox="1">
            <a:spLocks/>
          </p:cNvSpPr>
          <p:nvPr/>
        </p:nvSpPr>
        <p:spPr>
          <a:xfrm>
            <a:off x="509584" y="457200"/>
            <a:ext cx="10058367" cy="831600"/>
          </a:xfrm>
          <a:prstGeom prst="rect">
            <a:avLst/>
          </a:prstGeom>
        </p:spPr>
        <p:txBody>
          <a:bodyPr vert="horz" lIns="0" tIns="0" rIns="0" bIns="0" rtlCol="0" anchor="t" anchorCtr="0">
            <a:noAutofit/>
          </a:bodyPr>
          <a:lst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a:lstStyle>
          <a:p>
            <a:r>
              <a:rPr lang="sv-SE">
                <a:latin typeface="Arial" panose="020B0604020202020204" pitchFamily="34" charset="0"/>
                <a:cs typeface="Arial" panose="020B0604020202020204" pitchFamily="34" charset="0"/>
              </a:rPr>
              <a:t>Steg 2 – </a:t>
            </a:r>
            <a:r>
              <a:rPr lang="sv-SE" sz="3200">
                <a:latin typeface="Arial" panose="020B0604020202020204" pitchFamily="34" charset="0"/>
                <a:cs typeface="Arial" panose="020B0604020202020204" pitchFamily="34" charset="0"/>
              </a:rPr>
              <a:t>Europeiska dataportalens klassificering av nyttor kan användas för inspiration i bedömning</a:t>
            </a:r>
            <a:endParaRPr lang="sv-SE">
              <a:latin typeface="Arial" panose="020B0604020202020204" pitchFamily="34" charset="0"/>
              <a:cs typeface="Arial" panose="020B0604020202020204" pitchFamily="34" charset="0"/>
            </a:endParaRPr>
          </a:p>
        </p:txBody>
      </p:sp>
      <p:sp>
        <p:nvSpPr>
          <p:cNvPr id="6" name="Rectangle 20">
            <a:extLst>
              <a:ext uri="{FF2B5EF4-FFF2-40B4-BE49-F238E27FC236}">
                <a16:creationId xmlns:a16="http://schemas.microsoft.com/office/drawing/2014/main" id="{1C5805F8-6304-4595-B275-B1A9F67ED6B0}"/>
              </a:ext>
            </a:extLst>
          </p:cNvPr>
          <p:cNvSpPr/>
          <p:nvPr/>
        </p:nvSpPr>
        <p:spPr>
          <a:xfrm>
            <a:off x="4401376" y="5646595"/>
            <a:ext cx="7606736" cy="1061829"/>
          </a:xfrm>
          <a:prstGeom prst="rect">
            <a:avLst/>
          </a:prstGeom>
        </p:spPr>
        <p:txBody>
          <a:bodyPr wrap="square" lIns="91440" tIns="45720" rIns="91440" bIns="45720" anchor="t">
            <a:spAutoFit/>
          </a:bodyPr>
          <a:lstStyle/>
          <a:p>
            <a:r>
              <a:rPr lang="sv-SE" sz="1050" b="1"/>
              <a:t>Bildtolkning för synskadade: </a:t>
            </a:r>
            <a:r>
              <a:rPr lang="sv-SE" sz="1050"/>
              <a:t>Bilden visar en illustration av Europeiska dataportalens klassificering av nyttor. Bilden visar en halvmåne  med två delar; en kärna och en yttre del. Kärnan består av tre fält, ett för varje område där det finns nyttor med öppna data. Den yttre delen av halvmånen visar sedan sex fält där två och två hör ihop med varje nyttoområde i kärnan. Följande finns presenterade, med nyttoområdet först, följt av de två nyttorna som hör samman med nyttoområdet, 1. Prestanda - Ökad effektivitet inom offentlig förvaltning och förbättrad kvalité, 2. Ekonomi – Utveckling av innovativa tjänster och skapande av nya affärsmodeller, 3. Demokrati - Ökad transparens och ökad delaktighet. </a:t>
            </a:r>
            <a:endParaRPr lang="sv-SE" sz="1050">
              <a:cs typeface="Arial"/>
            </a:endParaRPr>
          </a:p>
        </p:txBody>
      </p:sp>
    </p:spTree>
    <p:extLst>
      <p:ext uri="{BB962C8B-B14F-4D97-AF65-F5344CB8AC3E}">
        <p14:creationId xmlns:p14="http://schemas.microsoft.com/office/powerpoint/2010/main" val="355098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4AF2D03-B9F8-49AB-A51C-17023C2C0F87}"/>
              </a:ext>
            </a:extLst>
          </p:cNvPr>
          <p:cNvGraphicFramePr>
            <a:graphicFrameLocks noChangeAspect="1"/>
          </p:cNvGraphicFramePr>
          <p:nvPr>
            <p:custDataLst>
              <p:tags r:id="rId2"/>
            </p:custDataLst>
            <p:extLst>
              <p:ext uri="{D42A27DB-BD31-4B8C-83A1-F6EECF244321}">
                <p14:modId xmlns:p14="http://schemas.microsoft.com/office/powerpoint/2010/main" val="21560663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6866" name="think-cell Slide" r:id="rId5" imgW="526" imgH="526" progId="TCLayout.ActiveDocument.1">
                  <p:embed/>
                </p:oleObj>
              </mc:Choice>
              <mc:Fallback>
                <p:oleObj name="think-cell Slide" r:id="rId5" imgW="526" imgH="526" progId="TCLayout.ActiveDocument.1">
                  <p:embed/>
                  <p:pic>
                    <p:nvPicPr>
                      <p:cNvPr id="4" name="Object 3" hidden="1">
                        <a:extLst>
                          <a:ext uri="{FF2B5EF4-FFF2-40B4-BE49-F238E27FC236}">
                            <a16:creationId xmlns:a16="http://schemas.microsoft.com/office/drawing/2014/main" id="{14AF2D03-B9F8-49AB-A51C-17023C2C0F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4C46C17A-191A-413C-B263-DC8F73906ECA}"/>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graphicFrame>
        <p:nvGraphicFramePr>
          <p:cNvPr id="6" name="Tabell 6">
            <a:extLst>
              <a:ext uri="{FF2B5EF4-FFF2-40B4-BE49-F238E27FC236}">
                <a16:creationId xmlns:a16="http://schemas.microsoft.com/office/drawing/2014/main" id="{A1E84147-24C7-964D-AAA1-E63A89FC0962}"/>
              </a:ext>
            </a:extLst>
          </p:cNvPr>
          <p:cNvGraphicFramePr>
            <a:graphicFrameLocks noGrp="1"/>
          </p:cNvGraphicFramePr>
          <p:nvPr>
            <p:extLst>
              <p:ext uri="{D42A27DB-BD31-4B8C-83A1-F6EECF244321}">
                <p14:modId xmlns:p14="http://schemas.microsoft.com/office/powerpoint/2010/main" val="3857858921"/>
              </p:ext>
            </p:extLst>
          </p:nvPr>
        </p:nvGraphicFramePr>
        <p:xfrm>
          <a:off x="263352" y="1781355"/>
          <a:ext cx="11601772" cy="3720558"/>
        </p:xfrm>
        <a:graphic>
          <a:graphicData uri="http://schemas.openxmlformats.org/drawingml/2006/table">
            <a:tbl>
              <a:tblPr firstRow="1" bandRow="1">
                <a:tableStyleId>{D7AC3CCA-C797-4891-BE02-D94E43425B78}</a:tableStyleId>
              </a:tblPr>
              <a:tblGrid>
                <a:gridCol w="4746707">
                  <a:extLst>
                    <a:ext uri="{9D8B030D-6E8A-4147-A177-3AD203B41FA5}">
                      <a16:colId xmlns:a16="http://schemas.microsoft.com/office/drawing/2014/main" val="1501412489"/>
                    </a:ext>
                  </a:extLst>
                </a:gridCol>
                <a:gridCol w="1461346">
                  <a:extLst>
                    <a:ext uri="{9D8B030D-6E8A-4147-A177-3AD203B41FA5}">
                      <a16:colId xmlns:a16="http://schemas.microsoft.com/office/drawing/2014/main" val="2697452887"/>
                    </a:ext>
                  </a:extLst>
                </a:gridCol>
                <a:gridCol w="1461346">
                  <a:extLst>
                    <a:ext uri="{9D8B030D-6E8A-4147-A177-3AD203B41FA5}">
                      <a16:colId xmlns:a16="http://schemas.microsoft.com/office/drawing/2014/main" val="2599809810"/>
                    </a:ext>
                  </a:extLst>
                </a:gridCol>
                <a:gridCol w="1331483">
                  <a:extLst>
                    <a:ext uri="{9D8B030D-6E8A-4147-A177-3AD203B41FA5}">
                      <a16:colId xmlns:a16="http://schemas.microsoft.com/office/drawing/2014/main" val="4135051622"/>
                    </a:ext>
                  </a:extLst>
                </a:gridCol>
                <a:gridCol w="1279169">
                  <a:extLst>
                    <a:ext uri="{9D8B030D-6E8A-4147-A177-3AD203B41FA5}">
                      <a16:colId xmlns:a16="http://schemas.microsoft.com/office/drawing/2014/main" val="3781891481"/>
                    </a:ext>
                  </a:extLst>
                </a:gridCol>
                <a:gridCol w="1321721">
                  <a:extLst>
                    <a:ext uri="{9D8B030D-6E8A-4147-A177-3AD203B41FA5}">
                      <a16:colId xmlns:a16="http://schemas.microsoft.com/office/drawing/2014/main" val="4060079000"/>
                    </a:ext>
                  </a:extLst>
                </a:gridCol>
              </a:tblGrid>
              <a:tr h="428718">
                <a:tc>
                  <a:txBody>
                    <a:bodyPr/>
                    <a:lstStyle/>
                    <a:p>
                      <a:r>
                        <a:rPr lang="sv-SE" sz="1200" b="0"/>
                        <a:t>7) Uppskattade ev. tekniska kostnader för genomförande (t.ex. kräver anpassat API för läsning) </a:t>
                      </a:r>
                    </a:p>
                  </a:txBody>
                  <a:tcPr/>
                </a:tc>
                <a:tc>
                  <a:txBody>
                    <a:bodyPr/>
                    <a:lstStyle/>
                    <a:p>
                      <a:pPr algn="ctr"/>
                      <a:r>
                        <a:rPr lang="sv-SE" sz="1600" b="0"/>
                        <a:t>Mycket låg</a:t>
                      </a:r>
                    </a:p>
                  </a:txBody>
                  <a:tcPr anchor="ctr"/>
                </a:tc>
                <a:tc>
                  <a:txBody>
                    <a:bodyPr/>
                    <a:lstStyle/>
                    <a:p>
                      <a:pPr algn="ctr"/>
                      <a:r>
                        <a:rPr lang="sv-SE" sz="1600" b="0"/>
                        <a:t>Hög</a:t>
                      </a:r>
                    </a:p>
                  </a:txBody>
                  <a:tcPr anchor="ctr">
                    <a:lnR w="12700" cap="flat" cmpd="sng" algn="ctr">
                      <a:solidFill>
                        <a:schemeClr val="tx1"/>
                      </a:solidFill>
                      <a:prstDash val="solid"/>
                      <a:round/>
                      <a:headEnd type="none" w="med" len="med"/>
                      <a:tailEnd type="none" w="med" len="med"/>
                    </a:lnR>
                  </a:tcPr>
                </a:tc>
                <a:tc>
                  <a:txBody>
                    <a:bodyPr/>
                    <a:lstStyle/>
                    <a:p>
                      <a:endParaRPr lang="sv-SE"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0354535"/>
                  </a:ext>
                </a:extLst>
              </a:tr>
              <a:tr h="428718">
                <a:tc>
                  <a:txBody>
                    <a:bodyPr/>
                    <a:lstStyle/>
                    <a:p>
                      <a:r>
                        <a:rPr lang="sv-SE" sz="1200"/>
                        <a:t>8) Uppskattat arbete och tidsåtgång till förarbete och publicering (t.ex. manuellt granskningsarbete etc.)</a:t>
                      </a:r>
                    </a:p>
                  </a:txBody>
                  <a:tcPr/>
                </a:tc>
                <a:tc>
                  <a:txBody>
                    <a:bodyPr/>
                    <a:lstStyle/>
                    <a:p>
                      <a:pPr algn="ctr"/>
                      <a:r>
                        <a:rPr lang="sv-SE" sz="1600"/>
                        <a:t>Medel</a:t>
                      </a:r>
                    </a:p>
                  </a:txBody>
                  <a:tcPr anchor="ctr"/>
                </a:tc>
                <a:tc>
                  <a:txBody>
                    <a:bodyPr/>
                    <a:lstStyle/>
                    <a:p>
                      <a:pPr algn="ctr"/>
                      <a:r>
                        <a:rPr lang="sv-SE" sz="1600"/>
                        <a:t>Mycket hög</a:t>
                      </a:r>
                    </a:p>
                  </a:txBody>
                  <a:tcPr anchor="ctr">
                    <a:lnR w="12700" cap="flat" cmpd="sng" algn="ctr">
                      <a:solidFill>
                        <a:schemeClr val="tx1"/>
                      </a:solidFill>
                      <a:prstDash val="solid"/>
                      <a:round/>
                      <a:headEnd type="none" w="med" len="med"/>
                      <a:tailEnd type="none" w="med" len="med"/>
                    </a:lnR>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5365543"/>
                  </a:ext>
                </a:extLst>
              </a:tr>
              <a:tr h="428718">
                <a:tc>
                  <a:txBody>
                    <a:bodyPr/>
                    <a:lstStyle/>
                    <a:p>
                      <a:r>
                        <a:rPr lang="sv-SE" sz="1200"/>
                        <a:t>9) Uppskattade löpande förvaltningskostnader</a:t>
                      </a:r>
                    </a:p>
                    <a:p>
                      <a:r>
                        <a:rPr lang="sv-SE" sz="1200"/>
                        <a:t>(Behöver </a:t>
                      </a:r>
                      <a:r>
                        <a:rPr lang="sv-SE" sz="1200" err="1"/>
                        <a:t>datan</a:t>
                      </a:r>
                      <a:r>
                        <a:rPr lang="sv-SE" sz="1200"/>
                        <a:t> uppdateras ofta? Kan detta göras automatiskt eller krävs manuell handpåläggning?)</a:t>
                      </a:r>
                    </a:p>
                  </a:txBody>
                  <a:tcPr/>
                </a:tc>
                <a:tc>
                  <a:txBody>
                    <a:bodyPr/>
                    <a:lstStyle/>
                    <a:p>
                      <a:pPr algn="ctr"/>
                      <a:r>
                        <a:rPr lang="sv-SE" sz="1600"/>
                        <a:t>Låg</a:t>
                      </a:r>
                    </a:p>
                  </a:txBody>
                  <a:tcPr anchor="ctr"/>
                </a:tc>
                <a:tc>
                  <a:txBody>
                    <a:bodyPr/>
                    <a:lstStyle/>
                    <a:p>
                      <a:pPr algn="ctr"/>
                      <a:r>
                        <a:rPr lang="sv-SE" sz="1600"/>
                        <a:t>Mycket hög</a:t>
                      </a:r>
                    </a:p>
                  </a:txBody>
                  <a:tcPr anchor="ctr">
                    <a:lnR w="12700" cap="flat" cmpd="sng" algn="ctr">
                      <a:solidFill>
                        <a:schemeClr val="tx1"/>
                      </a:solidFill>
                      <a:prstDash val="solid"/>
                      <a:round/>
                      <a:headEnd type="none" w="med" len="med"/>
                      <a:tailEnd type="none" w="med" len="med"/>
                    </a:lnR>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1685566"/>
                  </a:ext>
                </a:extLst>
              </a:tr>
              <a:tr h="428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t>10) Uppskattad ev. risk och osäkerhet kopplade till personuppgifter/GDPR eller immateriellt skydd</a:t>
                      </a:r>
                    </a:p>
                  </a:txBody>
                  <a:tcPr/>
                </a:tc>
                <a:tc>
                  <a:txBody>
                    <a:bodyPr/>
                    <a:lstStyle/>
                    <a:p>
                      <a:pPr algn="ctr"/>
                      <a:r>
                        <a:rPr lang="sv-SE" sz="1600"/>
                        <a:t>Låg</a:t>
                      </a:r>
                    </a:p>
                  </a:txBody>
                  <a:tcPr anchor="ctr"/>
                </a:tc>
                <a:tc>
                  <a:txBody>
                    <a:bodyPr/>
                    <a:lstStyle/>
                    <a:p>
                      <a:pPr algn="ctr"/>
                      <a:r>
                        <a:rPr lang="sv-SE" sz="1600"/>
                        <a:t>Hög</a:t>
                      </a:r>
                    </a:p>
                  </a:txBody>
                  <a:tcPr anchor="ctr">
                    <a:lnR w="12700" cap="flat" cmpd="sng" algn="ctr">
                      <a:solidFill>
                        <a:schemeClr val="tx1"/>
                      </a:solidFill>
                      <a:prstDash val="solid"/>
                      <a:round/>
                      <a:headEnd type="none" w="med" len="med"/>
                      <a:tailEnd type="none" w="med" len="med"/>
                    </a:lnR>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4560130"/>
                  </a:ext>
                </a:extLst>
              </a:tr>
              <a:tr h="428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t>11) Förväntade tids- eller kostnadsdrivande ändringar kommande åren? (Ev. nya standarder och specifikationer, nya verksamhetssystem eller nya behov som kommer att kräva anpassningar?)</a:t>
                      </a:r>
                    </a:p>
                  </a:txBody>
                  <a:tcPr/>
                </a:tc>
                <a:tc>
                  <a:txBody>
                    <a:bodyPr/>
                    <a:lstStyle/>
                    <a:p>
                      <a:pPr algn="ctr"/>
                      <a:r>
                        <a:rPr lang="sv-SE" sz="1600"/>
                        <a:t>Mycket låg</a:t>
                      </a:r>
                    </a:p>
                  </a:txBody>
                  <a:tcPr anchor="ctr"/>
                </a:tc>
                <a:tc>
                  <a:txBody>
                    <a:bodyPr/>
                    <a:lstStyle/>
                    <a:p>
                      <a:pPr algn="ctr"/>
                      <a:r>
                        <a:rPr lang="sv-SE" sz="1600"/>
                        <a:t>Hög</a:t>
                      </a:r>
                    </a:p>
                  </a:txBody>
                  <a:tcPr anchor="ctr">
                    <a:lnR w="12700" cap="flat" cmpd="sng" algn="ctr">
                      <a:solidFill>
                        <a:schemeClr val="tx1"/>
                      </a:solidFill>
                      <a:prstDash val="solid"/>
                      <a:round/>
                      <a:headEnd type="none" w="med" len="med"/>
                      <a:tailEnd type="none" w="med" len="med"/>
                    </a:lnR>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7384179"/>
                  </a:ext>
                </a:extLst>
              </a:tr>
              <a:tr h="428718">
                <a:tc>
                  <a:txBody>
                    <a:bodyPr/>
                    <a:lstStyle/>
                    <a:p>
                      <a:r>
                        <a:rPr lang="sv-SE" sz="1200"/>
                        <a:t>12) Uppskattade övriga ev. risker och osäkerheter (t.ex. gällande anseende för den publicerande organisationen eller annan part)</a:t>
                      </a:r>
                    </a:p>
                  </a:txBody>
                  <a:tcPr/>
                </a:tc>
                <a:tc>
                  <a:txBody>
                    <a:bodyPr/>
                    <a:lstStyle/>
                    <a:p>
                      <a:pPr algn="ctr"/>
                      <a:r>
                        <a:rPr lang="sv-SE" sz="1600"/>
                        <a:t>Medel</a:t>
                      </a:r>
                    </a:p>
                  </a:txBody>
                  <a:tcPr anchor="ctr"/>
                </a:tc>
                <a:tc>
                  <a:txBody>
                    <a:bodyPr/>
                    <a:lstStyle/>
                    <a:p>
                      <a:pPr algn="ctr"/>
                      <a:r>
                        <a:rPr lang="sv-SE" sz="1600"/>
                        <a:t>Låg</a:t>
                      </a:r>
                    </a:p>
                  </a:txBody>
                  <a:tcPr anchor="ctr">
                    <a:lnR w="12700" cap="flat" cmpd="sng" algn="ctr">
                      <a:solidFill>
                        <a:schemeClr val="tx1"/>
                      </a:solidFill>
                      <a:prstDash val="solid"/>
                      <a:round/>
                      <a:headEnd type="none" w="med" len="med"/>
                      <a:tailEnd type="none" w="med" len="med"/>
                    </a:lnR>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3410850"/>
                  </a:ext>
                </a:extLst>
              </a:tr>
              <a:tr h="428718">
                <a:tc>
                  <a:txBody>
                    <a:bodyPr/>
                    <a:lstStyle/>
                    <a:p>
                      <a:r>
                        <a:rPr lang="sv-SE" sz="1600" b="1"/>
                        <a:t>SUMMA kostnadsvärde</a:t>
                      </a:r>
                    </a:p>
                  </a:txBody>
                  <a:tcPr/>
                </a:tc>
                <a:tc>
                  <a:txBody>
                    <a:bodyPr/>
                    <a:lstStyle/>
                    <a:p>
                      <a:pPr algn="ctr"/>
                      <a:r>
                        <a:rPr lang="sv-SE" b="1"/>
                        <a:t>12</a:t>
                      </a:r>
                    </a:p>
                  </a:txBody>
                  <a:tcPr/>
                </a:tc>
                <a:tc>
                  <a:txBody>
                    <a:bodyPr/>
                    <a:lstStyle/>
                    <a:p>
                      <a:pPr algn="ctr"/>
                      <a:r>
                        <a:rPr lang="sv-SE" b="1"/>
                        <a:t>23</a:t>
                      </a:r>
                    </a:p>
                  </a:txBody>
                  <a:tcPr>
                    <a:lnR w="12700" cap="flat" cmpd="sng" algn="ctr">
                      <a:solidFill>
                        <a:schemeClr val="tx1"/>
                      </a:solidFill>
                      <a:prstDash val="solid"/>
                      <a:round/>
                      <a:headEnd type="none" w="med" len="med"/>
                      <a:tailEnd type="none" w="med" len="med"/>
                    </a:lnR>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sv-S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7933588"/>
                  </a:ext>
                </a:extLst>
              </a:tr>
            </a:tbl>
          </a:graphicData>
        </a:graphic>
      </p:graphicFrame>
      <p:sp>
        <p:nvSpPr>
          <p:cNvPr id="7" name="textruta 6">
            <a:extLst>
              <a:ext uri="{FF2B5EF4-FFF2-40B4-BE49-F238E27FC236}">
                <a16:creationId xmlns:a16="http://schemas.microsoft.com/office/drawing/2014/main" id="{D410F649-64C7-6C4B-A995-E27E5B905208}"/>
              </a:ext>
            </a:extLst>
          </p:cNvPr>
          <p:cNvSpPr txBox="1"/>
          <p:nvPr/>
        </p:nvSpPr>
        <p:spPr>
          <a:xfrm>
            <a:off x="5005049" y="1412780"/>
            <a:ext cx="1471941" cy="307777"/>
          </a:xfrm>
          <a:prstGeom prst="rect">
            <a:avLst/>
          </a:prstGeom>
          <a:noFill/>
        </p:spPr>
        <p:txBody>
          <a:bodyPr wrap="square" rtlCol="0">
            <a:spAutoFit/>
          </a:bodyPr>
          <a:lstStyle/>
          <a:p>
            <a:pPr algn="ctr"/>
            <a:r>
              <a:rPr lang="sv-SE" sz="1400"/>
              <a:t>Datamängd A</a:t>
            </a:r>
          </a:p>
        </p:txBody>
      </p:sp>
      <p:sp>
        <p:nvSpPr>
          <p:cNvPr id="8" name="textruta 7">
            <a:extLst>
              <a:ext uri="{FF2B5EF4-FFF2-40B4-BE49-F238E27FC236}">
                <a16:creationId xmlns:a16="http://schemas.microsoft.com/office/drawing/2014/main" id="{C6086556-DFAC-2349-A2D5-71F438DC1617}"/>
              </a:ext>
            </a:extLst>
          </p:cNvPr>
          <p:cNvSpPr txBox="1"/>
          <p:nvPr/>
        </p:nvSpPr>
        <p:spPr>
          <a:xfrm>
            <a:off x="6424259" y="1412779"/>
            <a:ext cx="1471941" cy="307777"/>
          </a:xfrm>
          <a:prstGeom prst="rect">
            <a:avLst/>
          </a:prstGeom>
          <a:noFill/>
        </p:spPr>
        <p:txBody>
          <a:bodyPr wrap="square" rtlCol="0">
            <a:spAutoFit/>
          </a:bodyPr>
          <a:lstStyle/>
          <a:p>
            <a:pPr algn="ctr"/>
            <a:r>
              <a:rPr lang="sv-SE" sz="1400"/>
              <a:t>Datamängd B</a:t>
            </a:r>
          </a:p>
        </p:txBody>
      </p:sp>
      <p:sp>
        <p:nvSpPr>
          <p:cNvPr id="9" name="textruta 8">
            <a:extLst>
              <a:ext uri="{FF2B5EF4-FFF2-40B4-BE49-F238E27FC236}">
                <a16:creationId xmlns:a16="http://schemas.microsoft.com/office/drawing/2014/main" id="{6E864009-8C13-464E-AAA6-FC20113135D6}"/>
              </a:ext>
            </a:extLst>
          </p:cNvPr>
          <p:cNvSpPr txBox="1"/>
          <p:nvPr/>
        </p:nvSpPr>
        <p:spPr>
          <a:xfrm>
            <a:off x="7878591" y="1412778"/>
            <a:ext cx="1471941" cy="307777"/>
          </a:xfrm>
          <a:prstGeom prst="rect">
            <a:avLst/>
          </a:prstGeom>
          <a:noFill/>
        </p:spPr>
        <p:txBody>
          <a:bodyPr wrap="square" rtlCol="0">
            <a:spAutoFit/>
          </a:bodyPr>
          <a:lstStyle/>
          <a:p>
            <a:pPr algn="ctr"/>
            <a:r>
              <a:rPr lang="sv-SE" sz="1400"/>
              <a:t>Datamängd C</a:t>
            </a:r>
          </a:p>
        </p:txBody>
      </p:sp>
      <p:sp>
        <p:nvSpPr>
          <p:cNvPr id="10" name="textruta 9">
            <a:extLst>
              <a:ext uri="{FF2B5EF4-FFF2-40B4-BE49-F238E27FC236}">
                <a16:creationId xmlns:a16="http://schemas.microsoft.com/office/drawing/2014/main" id="{BA4F7421-DD2E-004B-AA58-F2909FA21EBD}"/>
              </a:ext>
            </a:extLst>
          </p:cNvPr>
          <p:cNvSpPr txBox="1"/>
          <p:nvPr/>
        </p:nvSpPr>
        <p:spPr>
          <a:xfrm>
            <a:off x="9167650" y="1412777"/>
            <a:ext cx="1471941" cy="307777"/>
          </a:xfrm>
          <a:prstGeom prst="rect">
            <a:avLst/>
          </a:prstGeom>
          <a:noFill/>
        </p:spPr>
        <p:txBody>
          <a:bodyPr wrap="square" rtlCol="0">
            <a:spAutoFit/>
          </a:bodyPr>
          <a:lstStyle/>
          <a:p>
            <a:pPr algn="ctr"/>
            <a:r>
              <a:rPr lang="sv-SE" sz="1400"/>
              <a:t>………..</a:t>
            </a:r>
          </a:p>
        </p:txBody>
      </p:sp>
      <p:sp>
        <p:nvSpPr>
          <p:cNvPr id="11" name="textruta 10">
            <a:extLst>
              <a:ext uri="{FF2B5EF4-FFF2-40B4-BE49-F238E27FC236}">
                <a16:creationId xmlns:a16="http://schemas.microsoft.com/office/drawing/2014/main" id="{0B665871-71C3-4F49-B495-7ECB53098F43}"/>
              </a:ext>
            </a:extLst>
          </p:cNvPr>
          <p:cNvSpPr txBox="1"/>
          <p:nvPr/>
        </p:nvSpPr>
        <p:spPr>
          <a:xfrm>
            <a:off x="10456707" y="1412776"/>
            <a:ext cx="1471941" cy="307777"/>
          </a:xfrm>
          <a:prstGeom prst="rect">
            <a:avLst/>
          </a:prstGeom>
          <a:noFill/>
        </p:spPr>
        <p:txBody>
          <a:bodyPr wrap="square" rtlCol="0">
            <a:spAutoFit/>
          </a:bodyPr>
          <a:lstStyle/>
          <a:p>
            <a:pPr algn="ctr"/>
            <a:r>
              <a:rPr lang="sv-SE" sz="1400"/>
              <a:t>Datamängd X</a:t>
            </a:r>
          </a:p>
        </p:txBody>
      </p:sp>
      <p:sp>
        <p:nvSpPr>
          <p:cNvPr id="21" name="textruta 20">
            <a:extLst>
              <a:ext uri="{FF2B5EF4-FFF2-40B4-BE49-F238E27FC236}">
                <a16:creationId xmlns:a16="http://schemas.microsoft.com/office/drawing/2014/main" id="{5BE16A54-0363-A748-BAC6-116A6E3D1A19}"/>
              </a:ext>
            </a:extLst>
          </p:cNvPr>
          <p:cNvSpPr txBox="1"/>
          <p:nvPr/>
        </p:nvSpPr>
        <p:spPr>
          <a:xfrm>
            <a:off x="10549471" y="5668729"/>
            <a:ext cx="1311224" cy="938719"/>
          </a:xfrm>
          <a:prstGeom prst="rect">
            <a:avLst/>
          </a:prstGeom>
          <a:noFill/>
          <a:ln>
            <a:solidFill>
              <a:srgbClr val="C00000"/>
            </a:solidFill>
          </a:ln>
        </p:spPr>
        <p:txBody>
          <a:bodyPr wrap="square" rtlCol="0">
            <a:spAutoFit/>
          </a:bodyPr>
          <a:lstStyle/>
          <a:p>
            <a:r>
              <a:rPr lang="sv-SE" sz="1100"/>
              <a:t>1=Mycket låg	</a:t>
            </a:r>
          </a:p>
          <a:p>
            <a:r>
              <a:rPr lang="sv-SE" sz="1100"/>
              <a:t>2=Låg	</a:t>
            </a:r>
          </a:p>
          <a:p>
            <a:r>
              <a:rPr lang="sv-SE" sz="1100"/>
              <a:t>3=Medel</a:t>
            </a:r>
          </a:p>
          <a:p>
            <a:r>
              <a:rPr lang="sv-SE" sz="1100"/>
              <a:t>4=Hög</a:t>
            </a:r>
          </a:p>
          <a:p>
            <a:r>
              <a:rPr lang="sv-SE" sz="1100"/>
              <a:t>5=Mycket hög</a:t>
            </a:r>
          </a:p>
        </p:txBody>
      </p:sp>
      <p:grpSp>
        <p:nvGrpSpPr>
          <p:cNvPr id="23" name="Grupp 22">
            <a:extLst>
              <a:ext uri="{FF2B5EF4-FFF2-40B4-BE49-F238E27FC236}">
                <a16:creationId xmlns:a16="http://schemas.microsoft.com/office/drawing/2014/main" id="{99673E8A-1C18-834D-AAA9-6B26FAD9CC90}"/>
              </a:ext>
            </a:extLst>
          </p:cNvPr>
          <p:cNvGrpSpPr/>
          <p:nvPr/>
        </p:nvGrpSpPr>
        <p:grpSpPr>
          <a:xfrm>
            <a:off x="10829365" y="386993"/>
            <a:ext cx="1178748" cy="1009381"/>
            <a:chOff x="10580369" y="279419"/>
            <a:chExt cx="1367489" cy="1171003"/>
          </a:xfrm>
        </p:grpSpPr>
        <p:pic>
          <p:nvPicPr>
            <p:cNvPr id="24" name="Picture 16">
              <a:extLst>
                <a:ext uri="{FF2B5EF4-FFF2-40B4-BE49-F238E27FC236}">
                  <a16:creationId xmlns:a16="http://schemas.microsoft.com/office/drawing/2014/main" id="{1679AA5C-F1E8-194E-9F69-FFB41D16DDD8}"/>
                </a:ext>
              </a:extLst>
            </p:cNvPr>
            <p:cNvPicPr>
              <a:picLocks noChangeAspect="1"/>
            </p:cNvPicPr>
            <p:nvPr/>
          </p:nvPicPr>
          <p:blipFill>
            <a:blip r:embed="rId7"/>
            <a:stretch>
              <a:fillRect/>
            </a:stretch>
          </p:blipFill>
          <p:spPr>
            <a:xfrm>
              <a:off x="10587429" y="281527"/>
              <a:ext cx="1360429" cy="1133292"/>
            </a:xfrm>
            <a:prstGeom prst="rect">
              <a:avLst/>
            </a:prstGeom>
          </p:spPr>
        </p:pic>
        <p:sp>
          <p:nvSpPr>
            <p:cNvPr id="25" name="Rektangel 24">
              <a:extLst>
                <a:ext uri="{FF2B5EF4-FFF2-40B4-BE49-F238E27FC236}">
                  <a16:creationId xmlns:a16="http://schemas.microsoft.com/office/drawing/2014/main" id="{DA24D796-9E14-0F49-B97F-22C0B8332802}"/>
                </a:ext>
              </a:extLst>
            </p:cNvPr>
            <p:cNvSpPr/>
            <p:nvPr/>
          </p:nvSpPr>
          <p:spPr>
            <a:xfrm>
              <a:off x="10580369" y="279419"/>
              <a:ext cx="1367488" cy="443198"/>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Rektangel 25">
              <a:extLst>
                <a:ext uri="{FF2B5EF4-FFF2-40B4-BE49-F238E27FC236}">
                  <a16:creationId xmlns:a16="http://schemas.microsoft.com/office/drawing/2014/main" id="{92B92F4C-8917-B645-ADC9-B6C585445A66}"/>
                </a:ext>
              </a:extLst>
            </p:cNvPr>
            <p:cNvSpPr/>
            <p:nvPr/>
          </p:nvSpPr>
          <p:spPr>
            <a:xfrm>
              <a:off x="10580369" y="1007224"/>
              <a:ext cx="1367488" cy="443198"/>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16" name="Rubrik 1">
            <a:extLst>
              <a:ext uri="{FF2B5EF4-FFF2-40B4-BE49-F238E27FC236}">
                <a16:creationId xmlns:a16="http://schemas.microsoft.com/office/drawing/2014/main" id="{8728DA68-EFE2-4938-B2C0-BE2F0E360BC6}"/>
              </a:ext>
            </a:extLst>
          </p:cNvPr>
          <p:cNvSpPr txBox="1">
            <a:spLocks/>
          </p:cNvSpPr>
          <p:nvPr/>
        </p:nvSpPr>
        <p:spPr>
          <a:xfrm>
            <a:off x="509584" y="457200"/>
            <a:ext cx="10130007" cy="831600"/>
          </a:xfrm>
          <a:prstGeom prst="rect">
            <a:avLst/>
          </a:prstGeom>
        </p:spPr>
        <p:txBody>
          <a:bodyPr vert="horz" lIns="0" tIns="0" rIns="0" bIns="0" rtlCol="0" anchor="t" anchorCtr="0">
            <a:noAutofit/>
          </a:bodyPr>
          <a:lst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a:lstStyle>
          <a:p>
            <a:r>
              <a:rPr lang="sv-SE">
                <a:latin typeface="Arial" panose="020B0604020202020204" pitchFamily="34" charset="0"/>
                <a:cs typeface="Arial" panose="020B0604020202020204" pitchFamily="34" charset="0"/>
              </a:rPr>
              <a:t>Steg 2 – Uppskatta risk &amp; kostnader utifrån vilken inverkan den har</a:t>
            </a:r>
          </a:p>
        </p:txBody>
      </p:sp>
    </p:spTree>
    <p:extLst>
      <p:ext uri="{BB962C8B-B14F-4D97-AF65-F5344CB8AC3E}">
        <p14:creationId xmlns:p14="http://schemas.microsoft.com/office/powerpoint/2010/main" val="31712545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167aa371da62cb12a661987a1bf5f35ea9b41"/>
  <p:tag name="DEFINEDWA" val="True"/>
  <p:tag name="TOP" val="207,4512"/>
  <p:tag name="LEFT" val="87,54456"/>
  <p:tag name="RIGHT" val="931,304"/>
  <p:tag name="BOTTOM" val="475,6342"/>
  <p:tag name="NUMBEREDHEADINGS" val="True"/>
  <p:tag name="USEWA" val="False"/>
  <p:tag name="THINKCELLPRESENTATIONDONOTDELETE" val="&lt;?xml version=&quot;1.0&quot; encoding=&quot;UTF-16&quot; standalone=&quot;yes&quot;?&gt;&lt;root reqver=&quot;25060&quot;&gt;&lt;version val=&quot;279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 %1&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4&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4&quot;&gt;&lt;elem m_fUsage=&quot;2.43900000000000005684E+00&quot;&gt;&lt;m_msothmcolidx val=&quot;0&quot;/&gt;&lt;m_rgb r=&quot;E9&quot; g=&quot;E9&quot; b=&quot;E9&quot;/&gt;&lt;m_nBrightness endver=&quot;26206&quot; val=&quot;0&quot;/&gt;&lt;/elem&gt;&lt;elem m_fUsage=&quot;1.60022790000000014743E+00&quot;&gt;&lt;m_msothmcolidx val=&quot;0&quot;/&gt;&lt;m_rgb r=&quot;FD&quot; g=&quot;B0&quot; b=&quot;D4&quot;/&gt;&lt;m_nBrightness endver=&quot;26206&quot; val=&quot;0&quot;/&gt;&lt;/elem&gt;&lt;elem m_fUsage=&quot;1.00000000000000000000E+00&quot;&gt;&lt;m_msothmcolidx val=&quot;0&quot;/&gt;&lt;m_rgb r=&quot;7F&quot; g=&quot;7F&quot; b=&quot;7F&quot;/&gt;&lt;m_nBrightness endver=&quot;26206&quot; val=&quot;0&quot;/&gt;&lt;/elem&gt;&lt;elem m_fUsage=&quot;6.56100000000000127542E-01&quot;&gt;&lt;m_msothmcolidx val=&quot;0&quot;/&gt;&lt;m_rgb r=&quot;FF&quot; g=&quot;43&quot; b=&quot;A3&quot;/&gt;&lt;m_nBrightness endver=&quot;26206&quot; val=&quot;0&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ShYrhDKySJuLvX0TUyZrz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P3v9aZE5RxGgm4S.Nxwv4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ecPHlvAfSjmP.ZnzsV_8d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58z1oMKUTkqBm6r83sNUd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204xATyCQbSxLp_BsAIrp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9cgCL9vJRomI1fdSquM.2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XIp0F0tNQo.0625ULKQWd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owQ.l5XZREq846WJoY5bi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DUC_JZT4QBiXi20FYEEpR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8vFv0J3rTt.tAaTP52De4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IiaEPaGGQjWAr56S2w3qq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IiaEPaGGQjWAr56S2w3qq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IiaEPaGGQjWAr56S2w3qq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xL78utRq8BAwpNBq9loxHQ"/>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73Cb6A05qBycM2U20cTTi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IiaEPaGGQjWAr56S2w3qqw"/>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NZd0rqW9C3yWggvL5ys94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zn7oO0zUT7qa18FEnvp31Q"/>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PcZfbF3HbLXNLmnQ9nk86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IiaEPaGGQjWAr56S2w3qq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xL78utRq8BAwpNBq9loxHQ"/>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73Cb6A05qBycM2U20cTTi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9cgCL9vJRomI1fdSquM.2A"/>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PnQ.nYpBKJAWpz7xA6Ec4g"/>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LuPOdlK.SzGwjmTVJjntCA"/>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LuPOdlK.SzGwjmTVJjntCA"/>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0RSUA0W0Q9aYzaprKJlhAA"/>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DsFwOYLEWIHVTNwf8iIf4A"/>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4JHXmg8ox5mJzrFLxTNtXg"/>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ZD0qWj_tDIdf2DSk66_E6g"/>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Mp3WIiQTSpiCsqx30Pe5sA"/>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U0MSnSKeuUCCKudwd_LelQ"/>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pm6K0JMt0lNvFjcq_LDwf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UeGZkiwlQSqfjoEauHztog"/>
</p:tagLst>
</file>

<file path=ppt/theme/theme1.xml><?xml version="1.0" encoding="utf-8"?>
<a:theme xmlns:a="http://schemas.openxmlformats.org/drawingml/2006/main" name="Sthlm Presentation bred skärm">
  <a:themeElements>
    <a:clrScheme name="Stockholms stad">
      <a:dk1>
        <a:srgbClr val="000000"/>
      </a:dk1>
      <a:lt1>
        <a:srgbClr val="FFFFFF"/>
      </a:lt1>
      <a:dk2>
        <a:srgbClr val="C40064"/>
      </a:dk2>
      <a:lt2>
        <a:srgbClr val="FEDEED"/>
      </a:lt2>
      <a:accent1>
        <a:srgbClr val="00867F"/>
      </a:accent1>
      <a:accent2>
        <a:srgbClr val="D5F7F4"/>
      </a:accent2>
      <a:accent3>
        <a:srgbClr val="006EBF"/>
      </a:accent3>
      <a:accent4>
        <a:srgbClr val="DCD9D2"/>
      </a:accent4>
      <a:accent5>
        <a:srgbClr val="5D237D"/>
      </a:accent5>
      <a:accent6>
        <a:srgbClr val="F1E6FC"/>
      </a:accent6>
      <a:hlink>
        <a:srgbClr val="006EBF"/>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ockholm stad mall" id="{CF1F1738-0314-AB44-8947-51B885196E52}" vid="{EFE1E620-BC89-2F46-9A87-5C799177D1B3}"/>
    </a:ext>
  </a:extLst>
</a:theme>
</file>

<file path=ppt/theme/theme2.xml><?xml version="1.0" encoding="utf-8"?>
<a:theme xmlns:a="http://schemas.openxmlformats.org/drawingml/2006/main" name="1_Sthlm Presentation bred skärm">
  <a:themeElements>
    <a:clrScheme name="Stockholms stad">
      <a:dk1>
        <a:srgbClr val="000000"/>
      </a:dk1>
      <a:lt1>
        <a:srgbClr val="FFFFFF"/>
      </a:lt1>
      <a:dk2>
        <a:srgbClr val="C40064"/>
      </a:dk2>
      <a:lt2>
        <a:srgbClr val="FEDEED"/>
      </a:lt2>
      <a:accent1>
        <a:srgbClr val="00867F"/>
      </a:accent1>
      <a:accent2>
        <a:srgbClr val="D5F7F4"/>
      </a:accent2>
      <a:accent3>
        <a:srgbClr val="006EBF"/>
      </a:accent3>
      <a:accent4>
        <a:srgbClr val="DCD9D2"/>
      </a:accent4>
      <a:accent5>
        <a:srgbClr val="5D237D"/>
      </a:accent5>
      <a:accent6>
        <a:srgbClr val="F1E6FC"/>
      </a:accent6>
      <a:hlink>
        <a:srgbClr val="006EBF"/>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ockholm stad mall" id="{CF1F1738-0314-AB44-8947-51B885196E52}" vid="{1A1897F1-C138-5C4B-B491-5A63147EA200}"/>
    </a:ext>
  </a:extLst>
</a:theme>
</file>

<file path=ppt/theme/theme3.xml><?xml version="1.0" encoding="utf-8"?>
<a:theme xmlns:a="http://schemas.openxmlformats.org/drawingml/2006/main" name="2_Sthlm Presentation bred skärm">
  <a:themeElements>
    <a:clrScheme name="Custom 1">
      <a:dk1>
        <a:srgbClr val="000000"/>
      </a:dk1>
      <a:lt1>
        <a:srgbClr val="FFFFFF"/>
      </a:lt1>
      <a:dk2>
        <a:srgbClr val="C40064"/>
      </a:dk2>
      <a:lt2>
        <a:srgbClr val="FEDEED"/>
      </a:lt2>
      <a:accent1>
        <a:srgbClr val="C40064"/>
      </a:accent1>
      <a:accent2>
        <a:srgbClr val="0070C0"/>
      </a:accent2>
      <a:accent3>
        <a:srgbClr val="FCAFD3"/>
      </a:accent3>
      <a:accent4>
        <a:srgbClr val="DCD9D2"/>
      </a:accent4>
      <a:accent5>
        <a:srgbClr val="5D237D"/>
      </a:accent5>
      <a:accent6>
        <a:srgbClr val="F1E6FC"/>
      </a:accent6>
      <a:hlink>
        <a:srgbClr val="C40064"/>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ockholm stad mall" id="{CF1F1738-0314-AB44-8947-51B885196E52}" vid="{C1B09820-FE88-D842-80FD-60BB8C9B3E0D}"/>
    </a:ext>
  </a:extLst>
</a:theme>
</file>

<file path=ppt/theme/theme4.xml><?xml version="1.0" encoding="utf-8"?>
<a:theme xmlns:a="http://schemas.openxmlformats.org/drawingml/2006/main" name="3_Sthlm Presentation bred skärm">
  <a:themeElements>
    <a:clrScheme name="Custom 1">
      <a:dk1>
        <a:srgbClr val="000000"/>
      </a:dk1>
      <a:lt1>
        <a:srgbClr val="FFFFFF"/>
      </a:lt1>
      <a:dk2>
        <a:srgbClr val="C40064"/>
      </a:dk2>
      <a:lt2>
        <a:srgbClr val="FEDEED"/>
      </a:lt2>
      <a:accent1>
        <a:srgbClr val="C40064"/>
      </a:accent1>
      <a:accent2>
        <a:srgbClr val="0070C0"/>
      </a:accent2>
      <a:accent3>
        <a:srgbClr val="FCAFD3"/>
      </a:accent3>
      <a:accent4>
        <a:srgbClr val="DCD9D2"/>
      </a:accent4>
      <a:accent5>
        <a:srgbClr val="5D237D"/>
      </a:accent5>
      <a:accent6>
        <a:srgbClr val="F1E6FC"/>
      </a:accent6>
      <a:hlink>
        <a:srgbClr val="C40064"/>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ockholm stad mall" id="{CF1F1738-0314-AB44-8947-51B885196E52}" vid="{DA5BC569-F7B6-A641-A9FD-EF7FE6F03746}"/>
    </a:ext>
  </a:extLst>
</a:theme>
</file>

<file path=ppt/theme/theme5.xml><?xml version="1.0" encoding="utf-8"?>
<a:theme xmlns:a="http://schemas.openxmlformats.org/drawingml/2006/main" name="4_Sthlm Presentation bred skärm">
  <a:themeElements>
    <a:clrScheme name="Custom 1">
      <a:dk1>
        <a:srgbClr val="000000"/>
      </a:dk1>
      <a:lt1>
        <a:srgbClr val="FFFFFF"/>
      </a:lt1>
      <a:dk2>
        <a:srgbClr val="C40064"/>
      </a:dk2>
      <a:lt2>
        <a:srgbClr val="FEDEED"/>
      </a:lt2>
      <a:accent1>
        <a:srgbClr val="C40064"/>
      </a:accent1>
      <a:accent2>
        <a:srgbClr val="0070C0"/>
      </a:accent2>
      <a:accent3>
        <a:srgbClr val="FCAFD3"/>
      </a:accent3>
      <a:accent4>
        <a:srgbClr val="DCD9D2"/>
      </a:accent4>
      <a:accent5>
        <a:srgbClr val="5D237D"/>
      </a:accent5>
      <a:accent6>
        <a:srgbClr val="F1E6FC"/>
      </a:accent6>
      <a:hlink>
        <a:srgbClr val="C40064"/>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hlm Presentation bred skärm.potx" id="{D5D9F557-17D2-49C3-8C13-668EF16569E9}" vid="{C2C8DED7-D4E4-4F3D-A626-BBA89590872E}"/>
    </a:ext>
  </a:ext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4403875C19B554E97300495552BF047" ma:contentTypeVersion="2" ma:contentTypeDescription="Skapa ett nytt dokument." ma:contentTypeScope="" ma:versionID="baf6a617abdcbf6591584e531b9f04b9">
  <xsd:schema xmlns:xsd="http://www.w3.org/2001/XMLSchema" xmlns:xs="http://www.w3.org/2001/XMLSchema" xmlns:p="http://schemas.microsoft.com/office/2006/metadata/properties" xmlns:ns2="c2f02e10-a286-499b-b895-ad1ada1378fe" targetNamespace="http://schemas.microsoft.com/office/2006/metadata/properties" ma:root="true" ma:fieldsID="86c4e1993f17cea0bd30acaf46b9a9b9" ns2:_="">
    <xsd:import namespace="c2f02e10-a286-499b-b895-ad1ada1378f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f02e10-a286-499b-b895-ad1ada1378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2A58885-86FB-4FA2-A564-5B9FF13049EB}"/>
</file>

<file path=customXml/itemProps2.xml><?xml version="1.0" encoding="utf-8"?>
<ds:datastoreItem xmlns:ds="http://schemas.openxmlformats.org/officeDocument/2006/customXml" ds:itemID="{8CB07200-D0E2-469C-9745-3C5D57D0C973}"/>
</file>

<file path=customXml/itemProps3.xml><?xml version="1.0" encoding="utf-8"?>
<ds:datastoreItem xmlns:ds="http://schemas.openxmlformats.org/officeDocument/2006/customXml" ds:itemID="{974BBEAB-BCC5-4CC9-91C2-BF76B0DCBC2A}"/>
</file>

<file path=docProps/app.xml><?xml version="1.0" encoding="utf-8"?>
<Properties xmlns="http://schemas.openxmlformats.org/officeDocument/2006/extended-properties" xmlns:vt="http://schemas.openxmlformats.org/officeDocument/2006/docPropsVTypes">
  <Template>Sthlm Presentation bred skärm</Template>
  <TotalTime>0</TotalTime>
  <Words>1938</Words>
  <Application>Microsoft Office PowerPoint</Application>
  <PresentationFormat>Bredbild</PresentationFormat>
  <Paragraphs>335</Paragraphs>
  <Slides>12</Slides>
  <Notes>4</Notes>
  <HiddenSlides>0</HiddenSlides>
  <MMClips>0</MMClips>
  <ScaleCrop>false</ScaleCrop>
  <HeadingPairs>
    <vt:vector size="8" baseType="variant">
      <vt:variant>
        <vt:lpstr>Använt teckensnitt</vt:lpstr>
      </vt:variant>
      <vt:variant>
        <vt:i4>5</vt:i4>
      </vt:variant>
      <vt:variant>
        <vt:lpstr>Tema</vt:lpstr>
      </vt:variant>
      <vt:variant>
        <vt:i4>5</vt:i4>
      </vt:variant>
      <vt:variant>
        <vt:lpstr>Serverprogram för OLE-inbäddning</vt:lpstr>
      </vt:variant>
      <vt:variant>
        <vt:i4>1</vt:i4>
      </vt:variant>
      <vt:variant>
        <vt:lpstr>Bildrubriker</vt:lpstr>
      </vt:variant>
      <vt:variant>
        <vt:i4>12</vt:i4>
      </vt:variant>
    </vt:vector>
  </HeadingPairs>
  <TitlesOfParts>
    <vt:vector size="23" baseType="lpstr">
      <vt:lpstr>Arial</vt:lpstr>
      <vt:lpstr>Courier New</vt:lpstr>
      <vt:lpstr>Stockholm Type Regular</vt:lpstr>
      <vt:lpstr>Times New Roman</vt:lpstr>
      <vt:lpstr>Wingdings</vt:lpstr>
      <vt:lpstr>Sthlm Presentation bred skärm</vt:lpstr>
      <vt:lpstr>1_Sthlm Presentation bred skärm</vt:lpstr>
      <vt:lpstr>2_Sthlm Presentation bred skärm</vt:lpstr>
      <vt:lpstr>3_Sthlm Presentation bred skärm</vt:lpstr>
      <vt:lpstr>4_Sthlm Presentation bred skärm</vt:lpstr>
      <vt:lpstr>think-cell Slide</vt:lpstr>
      <vt:lpstr>PowerPoint-presentation</vt:lpstr>
      <vt:lpstr>Det är viktigare att komma igång, än att fundera för länge på vilken datamängd som är bäst att börja med</vt:lpstr>
      <vt:lpstr>Strukturen för att välja ut och prioritera mellan datamängder görs i tre steg </vt:lpstr>
      <vt:lpstr>Steg 1 – Första utgallringen</vt:lpstr>
      <vt:lpstr>ÖDIS-projektet har intervjuat över 100 företag och har sammanställt de mest efterfrågade datamängderna</vt:lpstr>
      <vt:lpstr>Nedan finns ett urval av vad andra kommuner har publicerat för inspiration</vt:lpstr>
      <vt:lpstr>Steg 2 – Uppskatta behov &amp; nytta utifrån skalan 1- 5</vt:lpstr>
      <vt:lpstr>PowerPoint-presentation</vt:lpstr>
      <vt:lpstr>PowerPoint-presentation</vt:lpstr>
      <vt:lpstr>PowerPoint-presentation</vt:lpstr>
      <vt:lpstr>PowerPoint-presentation</vt:lpstr>
      <vt:lpstr>Du hittar mer information och stödmaterial på ÖDIS hemsida</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revision>1</cp:revision>
  <dcterms:created xsi:type="dcterms:W3CDTF">2020-11-25T13:58:52Z</dcterms:created>
  <dcterms:modified xsi:type="dcterms:W3CDTF">2020-11-25T13:59:00Z</dcterms:modified>
  <cp:category/>
  <cp:contentStatus/>
  <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0x01010064403875C19B554E97300495552BF047</vt:lpwstr>
  </property>
</Properties>
</file>