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20.xml" ContentType="application/vnd.openxmlformats-officedocument.presentationml.slideLayout+xml"/>
  <Override PartName="/ppt/theme/theme2.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20.xml" ContentType="application/vnd.openxmlformats-officedocument.presentationml.tags+xml"/>
  <Override PartName="/ppt/notesSlides/notesSlide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12.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3.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6.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1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8.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9.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0.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21.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22.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23.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4.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25.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26.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27.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0" r:id="rId2"/>
    <p:sldMasterId id="2147483697" r:id="rId3"/>
    <p:sldMasterId id="2147483703" r:id="rId4"/>
    <p:sldMasterId id="2147483731" r:id="rId5"/>
    <p:sldMasterId id="2147483748" r:id="rId6"/>
    <p:sldMasterId id="2147483753" r:id="rId7"/>
  </p:sldMasterIdLst>
  <p:notesMasterIdLst>
    <p:notesMasterId r:id="rId50"/>
  </p:notesMasterIdLst>
  <p:handoutMasterIdLst>
    <p:handoutMasterId r:id="rId51"/>
  </p:handoutMasterIdLst>
  <p:sldIdLst>
    <p:sldId id="572" r:id="rId8"/>
    <p:sldId id="8628" r:id="rId9"/>
    <p:sldId id="8703" r:id="rId10"/>
    <p:sldId id="8656" r:id="rId11"/>
    <p:sldId id="2440" r:id="rId12"/>
    <p:sldId id="8747" r:id="rId13"/>
    <p:sldId id="8737" r:id="rId14"/>
    <p:sldId id="8662" r:id="rId15"/>
    <p:sldId id="8663" r:id="rId16"/>
    <p:sldId id="8664" r:id="rId17"/>
    <p:sldId id="8665" r:id="rId18"/>
    <p:sldId id="8734" r:id="rId19"/>
    <p:sldId id="8735" r:id="rId20"/>
    <p:sldId id="8696" r:id="rId21"/>
    <p:sldId id="8695" r:id="rId22"/>
    <p:sldId id="8640" r:id="rId23"/>
    <p:sldId id="8641" r:id="rId24"/>
    <p:sldId id="8736" r:id="rId25"/>
    <p:sldId id="8738" r:id="rId26"/>
    <p:sldId id="8741" r:id="rId27"/>
    <p:sldId id="8705" r:id="rId28"/>
    <p:sldId id="8743" r:id="rId29"/>
    <p:sldId id="8690" r:id="rId30"/>
    <p:sldId id="8692" r:id="rId31"/>
    <p:sldId id="8739" r:id="rId32"/>
    <p:sldId id="8701" r:id="rId33"/>
    <p:sldId id="8693" r:id="rId34"/>
    <p:sldId id="8687" r:id="rId35"/>
    <p:sldId id="8744" r:id="rId36"/>
    <p:sldId id="8697" r:id="rId37"/>
    <p:sldId id="1454" r:id="rId38"/>
    <p:sldId id="1455" r:id="rId39"/>
    <p:sldId id="1456" r:id="rId40"/>
    <p:sldId id="8707" r:id="rId41"/>
    <p:sldId id="1449" r:id="rId42"/>
    <p:sldId id="8704" r:id="rId43"/>
    <p:sldId id="8745" r:id="rId44"/>
    <p:sldId id="8706" r:id="rId45"/>
    <p:sldId id="8686" r:id="rId46"/>
    <p:sldId id="8679" r:id="rId47"/>
    <p:sldId id="8688" r:id="rId48"/>
    <p:sldId id="8689" r:id="rId49"/>
  </p:sldIdLst>
  <p:sldSz cx="12192000" cy="6858000"/>
  <p:notesSz cx="7315200" cy="9601200"/>
  <p:custDataLst>
    <p:tags r:id="rId5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010826D-781A-954B-B319-B6122EDAA3FB}">
          <p14:sldIdLst>
            <p14:sldId id="572"/>
            <p14:sldId id="8628"/>
            <p14:sldId id="8703"/>
            <p14:sldId id="8656"/>
            <p14:sldId id="2440"/>
            <p14:sldId id="8747"/>
            <p14:sldId id="8737"/>
            <p14:sldId id="8662"/>
            <p14:sldId id="8663"/>
            <p14:sldId id="8664"/>
            <p14:sldId id="8665"/>
            <p14:sldId id="8734"/>
            <p14:sldId id="8735"/>
            <p14:sldId id="8696"/>
            <p14:sldId id="8695"/>
            <p14:sldId id="8640"/>
            <p14:sldId id="8641"/>
            <p14:sldId id="8736"/>
            <p14:sldId id="8738"/>
            <p14:sldId id="8741"/>
            <p14:sldId id="8705"/>
            <p14:sldId id="8743"/>
            <p14:sldId id="8690"/>
            <p14:sldId id="8692"/>
            <p14:sldId id="8739"/>
            <p14:sldId id="8701"/>
            <p14:sldId id="8693"/>
            <p14:sldId id="8687"/>
          </p14:sldIdLst>
        </p14:section>
        <p14:section name="Appendix I" id="{2A3CE5DF-F7A5-F94C-B0CE-D17FC53FAA1A}">
          <p14:sldIdLst>
            <p14:sldId id="8744"/>
            <p14:sldId id="8697"/>
            <p14:sldId id="1454"/>
            <p14:sldId id="1455"/>
            <p14:sldId id="1456"/>
          </p14:sldIdLst>
        </p14:section>
        <p14:section name="Appendix II" id="{F2133CFD-C18B-4C30-9590-594DC783344D}">
          <p14:sldIdLst>
            <p14:sldId id="8707"/>
            <p14:sldId id="1449"/>
            <p14:sldId id="8704"/>
            <p14:sldId id="8745"/>
            <p14:sldId id="8706"/>
          </p14:sldIdLst>
        </p14:section>
        <p14:section name="Appendix III" id="{B2CE5C88-A2FD-6446-A753-7DA2633171F9}">
          <p14:sldIdLst>
            <p14:sldId id="8686"/>
            <p14:sldId id="8679"/>
            <p14:sldId id="8688"/>
            <p14:sldId id="8689"/>
          </p14:sldIdLst>
        </p14:section>
      </p14:sectionLst>
    </p:ext>
    <p:ext uri="{EFAFB233-063F-42B5-8137-9DF3F51BA10A}">
      <p15:sldGuideLst xmlns:p15="http://schemas.microsoft.com/office/powerpoint/2012/main">
        <p15:guide id="1" orient="horz" pos="2160" userDrawn="1">
          <p15:clr>
            <a:srgbClr val="A4A3A4"/>
          </p15:clr>
        </p15:guide>
        <p15:guide id="2" orient="horz" pos="935" userDrawn="1">
          <p15:clr>
            <a:srgbClr val="A4A3A4"/>
          </p15:clr>
        </p15:guide>
        <p15:guide id="3" orient="horz" pos="3758" userDrawn="1">
          <p15:clr>
            <a:srgbClr val="A4A3A4"/>
          </p15:clr>
        </p15:guide>
        <p15:guide id="4" orient="horz" pos="4247" userDrawn="1">
          <p15:clr>
            <a:srgbClr val="A4A3A4"/>
          </p15:clr>
        </p15:guide>
        <p15:guide id="5" orient="horz" pos="300" userDrawn="1">
          <p15:clr>
            <a:srgbClr val="A4A3A4"/>
          </p15:clr>
        </p15:guide>
        <p15:guide id="6" pos="3840" userDrawn="1">
          <p15:clr>
            <a:srgbClr val="A4A3A4"/>
          </p15:clr>
        </p15:guide>
        <p15:guide id="8" pos="387" userDrawn="1">
          <p15:clr>
            <a:srgbClr val="A4A3A4"/>
          </p15:clr>
        </p15:guide>
        <p15:guide id="9" pos="7333"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örfattare"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BB2"/>
    <a:srgbClr val="D9AEB8"/>
    <a:srgbClr val="FF81C6"/>
    <a:srgbClr val="FF81C1"/>
    <a:srgbClr val="F60080"/>
    <a:srgbClr val="CFF7CF"/>
    <a:srgbClr val="FEEAAE"/>
    <a:srgbClr val="C40064"/>
    <a:srgbClr val="CCBAD6"/>
    <a:srgbClr val="EBC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1CE1D-5366-4FE9-A173-A67EA86EEBBB}" v="732" dt="2020-11-25T13:32:09.238"/>
    <p1510:client id="{D01B123A-0766-464B-B693-087DE685A8A6}" v="390" dt="2020-11-25T08:03:57.887"/>
    <p1510:client id="{FB346E35-66D5-C743-AF36-466124FCF115}" v="600" dt="2020-11-24T17:55:40.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696" y="48"/>
      </p:cViewPr>
      <p:guideLst>
        <p:guide orient="horz" pos="2160"/>
        <p:guide orient="horz" pos="935"/>
        <p:guide orient="horz" pos="3758"/>
        <p:guide orient="horz" pos="4247"/>
        <p:guide orient="horz" pos="300"/>
        <p:guide pos="3840"/>
        <p:guide pos="387"/>
        <p:guide pos="7333"/>
        <p:guide orient="horz" pos="3612"/>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ustomXml" Target="../customXml/item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124F73C6-E6BF-46CF-B34D-7A5C8688DBEE}" type="datetimeFigureOut">
              <a:rPr lang="sv-SE" smtClean="0"/>
              <a:t>2020-11-25</a:t>
            </a:fld>
            <a:endParaRPr lang="sv-SE"/>
          </a:p>
        </p:txBody>
      </p:sp>
      <p:sp>
        <p:nvSpPr>
          <p:cNvPr id="4" name="Platshållare för sidfot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4143588" y="9119473"/>
            <a:ext cx="3169920" cy="48006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169920" cy="480060"/>
          </a:xfrm>
          <a:prstGeom prst="rect">
            <a:avLst/>
          </a:prstGeom>
        </p:spPr>
        <p:txBody>
          <a:bodyPr vert="horz" lIns="91440" tIns="45720" rIns="91440" bIns="45720" rtlCol="0"/>
          <a:lstStyle>
            <a:lvl1pPr algn="l" eaLnBrk="1">
              <a:defRPr sz="1200"/>
            </a:lvl1pPr>
          </a:lstStyle>
          <a:p>
            <a:endParaRPr lang="sv-SE"/>
          </a:p>
        </p:txBody>
      </p:sp>
      <p:sp>
        <p:nvSpPr>
          <p:cNvPr id="3" name="Platshållare för datum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1FEA4C71-A269-4800-8AF1-44182FA23438}" type="datetimeFigureOut">
              <a:rPr lang="sv-SE" smtClean="0"/>
              <a:t>2020-11-25</a:t>
            </a:fld>
            <a:endParaRPr lang="sv-SE"/>
          </a:p>
        </p:txBody>
      </p:sp>
      <p:sp>
        <p:nvSpPr>
          <p:cNvPr id="4" name="Platshållare för bildobjekt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eaLnBrk="1">
              <a:defRPr sz="1200"/>
            </a:lvl1pPr>
          </a:lstStyle>
          <a:p>
            <a:endParaRPr lang="sv-SE"/>
          </a:p>
        </p:txBody>
      </p:sp>
      <p:sp>
        <p:nvSpPr>
          <p:cNvPr id="7" name="Platshållare för bildnumm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AC113758-4B63-40D7-B26B-F67CE25F1C5D}" type="slidenum">
              <a:rPr lang="sv-SE" smtClean="0"/>
              <a:t>1</a:t>
            </a:fld>
            <a:endParaRPr lang="sv-SE"/>
          </a:p>
        </p:txBody>
      </p:sp>
    </p:spTree>
    <p:extLst>
      <p:ext uri="{BB962C8B-B14F-4D97-AF65-F5344CB8AC3E}">
        <p14:creationId xmlns:p14="http://schemas.microsoft.com/office/powerpoint/2010/main" val="295610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Den </a:t>
            </a:r>
            <a:r>
              <a:rPr lang="en-US" err="1">
                <a:latin typeface="Calibri"/>
                <a:cs typeface="Calibri"/>
              </a:rPr>
              <a:t>här</a:t>
            </a:r>
            <a:r>
              <a:rPr lang="en-US">
                <a:latin typeface="Calibri"/>
                <a:cs typeface="Calibri"/>
              </a:rPr>
              <a:t> </a:t>
            </a:r>
            <a:r>
              <a:rPr lang="en-US" err="1">
                <a:latin typeface="Calibri"/>
                <a:cs typeface="Calibri"/>
              </a:rPr>
              <a:t>bilden</a:t>
            </a:r>
            <a:r>
              <a:rPr lang="en-US">
                <a:latin typeface="Calibri"/>
                <a:cs typeface="Calibri"/>
              </a:rPr>
              <a:t> </a:t>
            </a:r>
            <a:r>
              <a:rPr lang="en-US" err="1">
                <a:latin typeface="Calibri"/>
                <a:cs typeface="Calibri"/>
              </a:rPr>
              <a:t>beskriver</a:t>
            </a:r>
            <a:r>
              <a:rPr lang="en-US">
                <a:latin typeface="Calibri"/>
                <a:cs typeface="Calibri"/>
              </a:rPr>
              <a:t> </a:t>
            </a:r>
            <a:r>
              <a:rPr lang="en-US" err="1">
                <a:latin typeface="Calibri"/>
                <a:cs typeface="Calibri"/>
              </a:rPr>
              <a:t>en</a:t>
            </a:r>
            <a:r>
              <a:rPr lang="en-US">
                <a:latin typeface="Calibri"/>
                <a:cs typeface="Calibri"/>
              </a:rPr>
              <a:t> </a:t>
            </a:r>
            <a:r>
              <a:rPr lang="en-US" err="1">
                <a:latin typeface="Calibri"/>
                <a:cs typeface="Calibri"/>
              </a:rPr>
              <a:t>fas</a:t>
            </a:r>
            <a:r>
              <a:rPr lang="en-US">
                <a:latin typeface="Calibri"/>
                <a:cs typeface="Calibri"/>
              </a:rPr>
              <a:t> </a:t>
            </a:r>
            <a:r>
              <a:rPr lang="en-US" err="1">
                <a:latin typeface="Calibri"/>
                <a:cs typeface="Calibri"/>
              </a:rPr>
              <a:t>då</a:t>
            </a:r>
            <a:r>
              <a:rPr lang="en-US">
                <a:latin typeface="Calibri"/>
                <a:cs typeface="Calibri"/>
              </a:rPr>
              <a:t> </a:t>
            </a:r>
            <a:r>
              <a:rPr lang="en-US" err="1">
                <a:latin typeface="Calibri"/>
                <a:cs typeface="Calibri"/>
              </a:rPr>
              <a:t>organisationen</a:t>
            </a:r>
            <a:r>
              <a:rPr lang="en-US">
                <a:latin typeface="Calibri"/>
                <a:cs typeface="Calibri"/>
              </a:rPr>
              <a:t> har </a:t>
            </a:r>
            <a:r>
              <a:rPr lang="en-US" err="1">
                <a:latin typeface="Calibri"/>
                <a:cs typeface="Calibri"/>
              </a:rPr>
              <a:t>nått</a:t>
            </a:r>
            <a:r>
              <a:rPr lang="en-US">
                <a:latin typeface="Calibri"/>
                <a:cs typeface="Calibri"/>
              </a:rPr>
              <a:t> full </a:t>
            </a:r>
            <a:r>
              <a:rPr lang="en-US" err="1">
                <a:latin typeface="Calibri"/>
                <a:cs typeface="Calibri"/>
              </a:rPr>
              <a:t>mognad</a:t>
            </a:r>
            <a:r>
              <a:rPr lang="en-US">
                <a:latin typeface="Calibri"/>
                <a:cs typeface="Calibri"/>
              </a:rPr>
              <a:t>; </a:t>
            </a:r>
            <a:r>
              <a:rPr lang="en-US" err="1">
                <a:latin typeface="Calibri"/>
                <a:cs typeface="Calibri"/>
              </a:rPr>
              <a:t>öppna</a:t>
            </a:r>
            <a:r>
              <a:rPr lang="en-US">
                <a:latin typeface="Calibri"/>
                <a:cs typeface="Calibri"/>
              </a:rPr>
              <a:t> data-</a:t>
            </a:r>
            <a:r>
              <a:rPr lang="en-US" err="1">
                <a:latin typeface="Calibri"/>
                <a:cs typeface="Calibri"/>
              </a:rPr>
              <a:t>arbetet</a:t>
            </a:r>
            <a:r>
              <a:rPr lang="en-US">
                <a:latin typeface="Calibri"/>
                <a:cs typeface="Calibri"/>
              </a:rPr>
              <a:t> har </a:t>
            </a:r>
            <a:r>
              <a:rPr lang="en-US" err="1">
                <a:latin typeface="Calibri"/>
                <a:cs typeface="Calibri"/>
              </a:rPr>
              <a:t>kommit</a:t>
            </a:r>
            <a:r>
              <a:rPr lang="en-US">
                <a:latin typeface="Calibri"/>
                <a:cs typeface="Calibri"/>
              </a:rPr>
              <a:t> </a:t>
            </a:r>
            <a:r>
              <a:rPr lang="en-US" err="1">
                <a:latin typeface="Calibri"/>
                <a:cs typeface="Calibri"/>
              </a:rPr>
              <a:t>långt</a:t>
            </a:r>
            <a:r>
              <a:rPr lang="en-US">
                <a:latin typeface="Calibri"/>
                <a:cs typeface="Calibri"/>
              </a:rPr>
              <a:t> </a:t>
            </a:r>
            <a:r>
              <a:rPr lang="en-US" err="1">
                <a:latin typeface="Calibri"/>
                <a:cs typeface="Calibri"/>
              </a:rPr>
              <a:t>och</a:t>
            </a:r>
            <a:r>
              <a:rPr lang="en-US">
                <a:latin typeface="Calibri"/>
                <a:cs typeface="Calibri"/>
              </a:rPr>
              <a:t> </a:t>
            </a:r>
            <a:r>
              <a:rPr lang="en-US" err="1">
                <a:latin typeface="Calibri"/>
                <a:cs typeface="Calibri"/>
              </a:rPr>
              <a:t>alla</a:t>
            </a:r>
            <a:r>
              <a:rPr lang="en-US">
                <a:latin typeface="Calibri"/>
                <a:cs typeface="Calibri"/>
              </a:rPr>
              <a:t> </a:t>
            </a:r>
            <a:r>
              <a:rPr lang="en-US" err="1">
                <a:latin typeface="Calibri"/>
                <a:cs typeface="Calibri"/>
              </a:rPr>
              <a:t>förvaltningar</a:t>
            </a:r>
            <a:r>
              <a:rPr lang="en-US">
                <a:latin typeface="Calibri"/>
                <a:cs typeface="Calibri"/>
              </a:rPr>
              <a:t> </a:t>
            </a:r>
            <a:r>
              <a:rPr lang="en-US" err="1">
                <a:latin typeface="Calibri"/>
                <a:cs typeface="Calibri"/>
              </a:rPr>
              <a:t>deltar</a:t>
            </a:r>
            <a:r>
              <a:rPr lang="en-US">
                <a:latin typeface="Calibri"/>
                <a:cs typeface="Calibri"/>
              </a:rPr>
              <a:t>. I den </a:t>
            </a:r>
            <a:r>
              <a:rPr lang="en-US" err="1">
                <a:latin typeface="Calibri"/>
                <a:cs typeface="Calibri"/>
              </a:rPr>
              <a:t>fasen</a:t>
            </a:r>
            <a:r>
              <a:rPr lang="en-US">
                <a:latin typeface="Calibri"/>
                <a:cs typeface="Calibri"/>
              </a:rPr>
              <a:t> </a:t>
            </a:r>
            <a:r>
              <a:rPr lang="en-US" err="1">
                <a:latin typeface="Calibri"/>
                <a:cs typeface="Calibri"/>
              </a:rPr>
              <a:t>bör</a:t>
            </a:r>
            <a:r>
              <a:rPr lang="en-US">
                <a:latin typeface="Calibri"/>
                <a:cs typeface="Calibri"/>
              </a:rPr>
              <a:t> de </a:t>
            </a:r>
            <a:r>
              <a:rPr lang="en-US" err="1">
                <a:latin typeface="Calibri"/>
                <a:cs typeface="Calibri"/>
              </a:rPr>
              <a:t>centralt</a:t>
            </a:r>
            <a:r>
              <a:rPr lang="en-US">
                <a:latin typeface="Calibri"/>
                <a:cs typeface="Calibri"/>
              </a:rPr>
              <a:t> </a:t>
            </a:r>
            <a:r>
              <a:rPr lang="en-US" err="1">
                <a:latin typeface="Calibri"/>
                <a:cs typeface="Calibri"/>
              </a:rPr>
              <a:t>placerade</a:t>
            </a:r>
            <a:r>
              <a:rPr lang="en-US">
                <a:latin typeface="Calibri"/>
                <a:cs typeface="Calibri"/>
              </a:rPr>
              <a:t> </a:t>
            </a:r>
            <a:r>
              <a:rPr lang="en-US" err="1">
                <a:latin typeface="Calibri"/>
                <a:cs typeface="Calibri"/>
              </a:rPr>
              <a:t>stödrollerna</a:t>
            </a:r>
            <a:r>
              <a:rPr lang="en-US">
                <a:latin typeface="Calibri"/>
                <a:cs typeface="Calibri"/>
              </a:rPr>
              <a:t> </a:t>
            </a:r>
            <a:r>
              <a:rPr lang="en-US" err="1">
                <a:latin typeface="Calibri"/>
                <a:cs typeface="Calibri"/>
              </a:rPr>
              <a:t>vara</a:t>
            </a:r>
            <a:r>
              <a:rPr lang="en-US">
                <a:latin typeface="Calibri"/>
                <a:cs typeface="Calibri"/>
              </a:rPr>
              <a:t> </a:t>
            </a:r>
            <a:r>
              <a:rPr lang="en-US" err="1">
                <a:latin typeface="Calibri"/>
                <a:cs typeface="Calibri"/>
              </a:rPr>
              <a:t>en</a:t>
            </a:r>
            <a:r>
              <a:rPr lang="en-US">
                <a:latin typeface="Calibri"/>
                <a:cs typeface="Calibri"/>
              </a:rPr>
              <a:t> </a:t>
            </a:r>
            <a:r>
              <a:rPr lang="en-US" err="1">
                <a:latin typeface="Calibri"/>
                <a:cs typeface="Calibri"/>
              </a:rPr>
              <a:t>naturlig</a:t>
            </a:r>
            <a:r>
              <a:rPr lang="en-US">
                <a:latin typeface="Calibri"/>
                <a:cs typeface="Calibri"/>
              </a:rPr>
              <a:t> del av </a:t>
            </a:r>
            <a:r>
              <a:rPr lang="en-US" err="1">
                <a:latin typeface="Calibri"/>
                <a:cs typeface="Calibri"/>
              </a:rPr>
              <a:t>arbetsgruppen</a:t>
            </a:r>
            <a:r>
              <a:rPr lang="en-US">
                <a:latin typeface="Calibri"/>
                <a:cs typeface="Calibri"/>
              </a:rPr>
              <a:t> </a:t>
            </a:r>
            <a:r>
              <a:rPr lang="en-US" err="1">
                <a:latin typeface="Calibri"/>
                <a:cs typeface="Calibri"/>
              </a:rPr>
              <a:t>och</a:t>
            </a:r>
            <a:r>
              <a:rPr lang="en-US">
                <a:latin typeface="Calibri"/>
                <a:cs typeface="Calibri"/>
              </a:rPr>
              <a:t> </a:t>
            </a:r>
            <a:r>
              <a:rPr lang="en-US" err="1">
                <a:latin typeface="Calibri"/>
                <a:cs typeface="Calibri"/>
              </a:rPr>
              <a:t>samtliga</a:t>
            </a:r>
            <a:r>
              <a:rPr lang="en-US">
                <a:latin typeface="Calibri"/>
                <a:cs typeface="Calibri"/>
              </a:rPr>
              <a:t> </a:t>
            </a:r>
            <a:r>
              <a:rPr lang="en-US" err="1">
                <a:latin typeface="Calibri"/>
                <a:cs typeface="Calibri"/>
              </a:rPr>
              <a:t>personer</a:t>
            </a:r>
            <a:r>
              <a:rPr lang="en-US">
                <a:latin typeface="Calibri"/>
                <a:cs typeface="Calibri"/>
              </a:rPr>
              <a:t> ha </a:t>
            </a:r>
            <a:r>
              <a:rPr lang="en-US" err="1">
                <a:latin typeface="Calibri"/>
                <a:cs typeface="Calibri"/>
              </a:rPr>
              <a:t>specifikt</a:t>
            </a:r>
            <a:r>
              <a:rPr lang="en-US">
                <a:latin typeface="Calibri"/>
                <a:cs typeface="Calibri"/>
              </a:rPr>
              <a:t> </a:t>
            </a:r>
            <a:r>
              <a:rPr lang="en-US" err="1">
                <a:latin typeface="Calibri"/>
                <a:cs typeface="Calibri"/>
              </a:rPr>
              <a:t>öppna</a:t>
            </a:r>
            <a:r>
              <a:rPr lang="en-US">
                <a:latin typeface="Calibri"/>
                <a:cs typeface="Calibri"/>
              </a:rPr>
              <a:t> data-</a:t>
            </a:r>
            <a:r>
              <a:rPr lang="en-US" err="1">
                <a:latin typeface="Calibri"/>
                <a:cs typeface="Calibri"/>
              </a:rPr>
              <a:t>kompetens</a:t>
            </a:r>
            <a:r>
              <a:rPr lang="en-US">
                <a:latin typeface="Calibri"/>
                <a:cs typeface="Calibri"/>
              </a:rPr>
              <a:t> </a:t>
            </a:r>
            <a:r>
              <a:rPr lang="en-US" err="1">
                <a:latin typeface="Calibri"/>
                <a:cs typeface="Calibri"/>
              </a:rPr>
              <a:t>inom</a:t>
            </a:r>
            <a:r>
              <a:rPr lang="en-US">
                <a:latin typeface="Calibri"/>
                <a:cs typeface="Calibri"/>
              </a:rPr>
              <a:t> </a:t>
            </a:r>
            <a:r>
              <a:rPr lang="en-US" err="1">
                <a:latin typeface="Calibri"/>
                <a:cs typeface="Calibri"/>
              </a:rPr>
              <a:t>sitt</a:t>
            </a:r>
            <a:r>
              <a:rPr lang="en-US">
                <a:latin typeface="Calibri"/>
                <a:cs typeface="Calibri"/>
              </a:rPr>
              <a:t> </a:t>
            </a:r>
            <a:r>
              <a:rPr lang="en-US" err="1">
                <a:latin typeface="Calibri"/>
                <a:cs typeface="Calibri"/>
              </a:rPr>
              <a:t>område</a:t>
            </a:r>
            <a:r>
              <a:rPr lang="en-US">
                <a:latin typeface="Calibri"/>
                <a:cs typeface="Calibri"/>
              </a:rPr>
              <a:t>.  </a:t>
            </a:r>
          </a:p>
        </p:txBody>
      </p:sp>
      <p:sp>
        <p:nvSpPr>
          <p:cNvPr id="4" name="Platshållare för bildnummer 3"/>
          <p:cNvSpPr>
            <a:spLocks noGrp="1"/>
          </p:cNvSpPr>
          <p:nvPr>
            <p:ph type="sldNum" sz="quarter" idx="5"/>
          </p:nvPr>
        </p:nvSpPr>
        <p:spPr/>
        <p:txBody>
          <a:bodyPr/>
          <a:lstStyle/>
          <a:p>
            <a:fld id="{AC113758-4B63-40D7-B26B-F67CE25F1C5D}" type="slidenum">
              <a:rPr lang="sv-SE" smtClean="0"/>
              <a:t>13</a:t>
            </a:fld>
            <a:endParaRPr lang="sv-SE"/>
          </a:p>
        </p:txBody>
      </p:sp>
    </p:spTree>
    <p:extLst>
      <p:ext uri="{BB962C8B-B14F-4D97-AF65-F5344CB8AC3E}">
        <p14:creationId xmlns:p14="http://schemas.microsoft.com/office/powerpoint/2010/main" val="143547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16</a:t>
            </a:fld>
            <a:endParaRPr lang="sv-SE"/>
          </a:p>
        </p:txBody>
      </p:sp>
    </p:spTree>
    <p:extLst>
      <p:ext uri="{BB962C8B-B14F-4D97-AF65-F5344CB8AC3E}">
        <p14:creationId xmlns:p14="http://schemas.microsoft.com/office/powerpoint/2010/main" val="420488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113758-4B63-40D7-B26B-F67CE25F1C5D}" type="slidenum">
              <a:rPr lang="sv-SE" smtClean="0"/>
              <a:t>18</a:t>
            </a:fld>
            <a:endParaRPr lang="sv-SE"/>
          </a:p>
        </p:txBody>
      </p:sp>
    </p:spTree>
    <p:extLst>
      <p:ext uri="{BB962C8B-B14F-4D97-AF65-F5344CB8AC3E}">
        <p14:creationId xmlns:p14="http://schemas.microsoft.com/office/powerpoint/2010/main" val="97231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19</a:t>
            </a:fld>
            <a:endParaRPr lang="sv-SE"/>
          </a:p>
        </p:txBody>
      </p:sp>
    </p:spTree>
    <p:extLst>
      <p:ext uri="{BB962C8B-B14F-4D97-AF65-F5344CB8AC3E}">
        <p14:creationId xmlns:p14="http://schemas.microsoft.com/office/powerpoint/2010/main" val="337864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Förslag att diskutera:</a:t>
            </a:r>
          </a:p>
          <a:p>
            <a:pPr marL="171450" indent="-171450">
              <a:buFont typeface="Arial" panose="020B0604020202020204" pitchFamily="34" charset="0"/>
              <a:buChar char="•"/>
            </a:pPr>
            <a:r>
              <a:rPr lang="sv-SE"/>
              <a:t>Finns någon öppna data-organisation idag och hur ser den ut?</a:t>
            </a:r>
          </a:p>
          <a:p>
            <a:pPr marL="171450" indent="-171450">
              <a:buFont typeface="Arial" panose="020B0604020202020204" pitchFamily="34" charset="0"/>
              <a:buChar char="•"/>
            </a:pPr>
            <a:r>
              <a:rPr lang="sv-SE"/>
              <a:t>Hur ser kommunens övergripande organisation ut?</a:t>
            </a:r>
          </a:p>
        </p:txBody>
      </p:sp>
      <p:sp>
        <p:nvSpPr>
          <p:cNvPr id="4" name="Slide Number Placeholder 3"/>
          <p:cNvSpPr>
            <a:spLocks noGrp="1"/>
          </p:cNvSpPr>
          <p:nvPr>
            <p:ph type="sldNum" sz="quarter" idx="5"/>
          </p:nvPr>
        </p:nvSpPr>
        <p:spPr/>
        <p:txBody>
          <a:bodyPr/>
          <a:lstStyle/>
          <a:p>
            <a:fld id="{AC113758-4B63-40D7-B26B-F67CE25F1C5D}" type="slidenum">
              <a:rPr lang="sv-SE" smtClean="0"/>
              <a:t>21</a:t>
            </a:fld>
            <a:endParaRPr lang="sv-SE"/>
          </a:p>
        </p:txBody>
      </p:sp>
    </p:spTree>
    <p:extLst>
      <p:ext uri="{BB962C8B-B14F-4D97-AF65-F5344CB8AC3E}">
        <p14:creationId xmlns:p14="http://schemas.microsoft.com/office/powerpoint/2010/main" val="2264623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113758-4B63-40D7-B26B-F67CE25F1C5D}" type="slidenum">
              <a:rPr lang="sv-SE" smtClean="0"/>
              <a:t>22</a:t>
            </a:fld>
            <a:endParaRPr lang="sv-SE"/>
          </a:p>
        </p:txBody>
      </p:sp>
    </p:spTree>
    <p:extLst>
      <p:ext uri="{BB962C8B-B14F-4D97-AF65-F5344CB8AC3E}">
        <p14:creationId xmlns:p14="http://schemas.microsoft.com/office/powerpoint/2010/main" val="1488737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Förslag på övning.</a:t>
            </a:r>
          </a:p>
          <a:p>
            <a:r>
              <a:rPr lang="sv-SE"/>
              <a:t>Som tidigare nämnts är det viktigt att:</a:t>
            </a:r>
            <a:endParaRPr lang="sv-SE">
              <a:ea typeface="+mn-ea"/>
              <a:cs typeface="+mn-cs"/>
            </a:endParaRPr>
          </a:p>
          <a:p>
            <a:pPr marL="171450" indent="-171450">
              <a:buFont typeface="Arial" panose="020B0604020202020204" pitchFamily="34" charset="0"/>
              <a:buChar char="•"/>
            </a:pPr>
            <a:r>
              <a:rPr lang="sv-SE">
                <a:ea typeface="+mn-lt"/>
                <a:cs typeface="+mn-lt"/>
              </a:rPr>
              <a:t>Ägarskap av arbetet bör utses som första steg. Denne part följer också upp att den centrale samordnarens arbete, följer handlingsplanen. </a:t>
            </a:r>
          </a:p>
          <a:p>
            <a:pPr marL="171450" indent="-171450">
              <a:buFont typeface="Arial" panose="020B0604020202020204" pitchFamily="34" charset="0"/>
              <a:buChar char="•"/>
            </a:pPr>
            <a:r>
              <a:rPr lang="sv-SE">
                <a:ea typeface="+mn-lt"/>
                <a:cs typeface="+mn-lt"/>
              </a:rPr>
              <a:t>Tidigt utse en uttalad Samordnare som ansvarar för de krav som ställs i och med PSI-lagen, även om organisationen inte bestämt sig för att aktivt arbeta med öppna data. </a:t>
            </a:r>
            <a:r>
              <a:rPr lang="sv-SE" b="1">
                <a:ea typeface="+mn-lt"/>
                <a:cs typeface="+mn-lt"/>
              </a:rPr>
              <a:t>Det är bra om samordnaren är centralt placerad för att få det breda mandat som krävs </a:t>
            </a:r>
          </a:p>
          <a:p>
            <a:pPr marL="171450" indent="-171450">
              <a:buFont typeface="Arial" panose="020B0604020202020204" pitchFamily="34" charset="0"/>
              <a:buChar char="•"/>
            </a:pPr>
            <a:r>
              <a:rPr lang="sv-SE">
                <a:ea typeface="+mn-lt"/>
                <a:cs typeface="+mn-lt"/>
              </a:rPr>
              <a:t>Organisationen kan med fördel vara ”virtuell”, där samordnaren jobbar via ett nätverk av representanter från förvaltningar och bolag</a:t>
            </a:r>
          </a:p>
          <a:p>
            <a:pPr marL="171450" indent="-171450">
              <a:buFont typeface="Arial" panose="020B0604020202020204" pitchFamily="34" charset="0"/>
              <a:buChar char="•"/>
            </a:pPr>
            <a:r>
              <a:rPr lang="sv-SE">
                <a:ea typeface="+mn-lt"/>
                <a:cs typeface="+mn-lt"/>
              </a:rPr>
              <a:t>Det är viktigt att involvera den verksamhet som ”äger” informationen, så skapa gärna i ett tidigt skede ett nätverk med informationsägare som kan delta i det praktiska arbetet</a:t>
            </a:r>
          </a:p>
          <a:p>
            <a:pPr marL="171450" indent="-171450">
              <a:buFont typeface="Arial" panose="020B0604020202020204" pitchFamily="34" charset="0"/>
              <a:buChar char="•"/>
            </a:pPr>
            <a:endParaRPr lang="sv-SE">
              <a:ea typeface="+mn-lt"/>
              <a:cs typeface="+mn-lt"/>
            </a:endParaRPr>
          </a:p>
          <a:p>
            <a:pPr marL="0" indent="0">
              <a:buFont typeface="Arial" panose="020B0604020202020204" pitchFamily="34" charset="0"/>
              <a:buNone/>
            </a:pPr>
            <a:r>
              <a:rPr lang="sv-SE">
                <a:ea typeface="+mn-lt"/>
                <a:cs typeface="+mn-lt"/>
              </a:rPr>
              <a:t>I denna övning kan ni, utifrån er kommuns organisationskarta, diskutera</a:t>
            </a:r>
          </a:p>
          <a:p>
            <a:pPr marL="228600" indent="-228600">
              <a:buFont typeface="+mj-lt"/>
              <a:buAutoNum type="arabicPeriod"/>
            </a:pPr>
            <a:r>
              <a:rPr lang="sv-SE">
                <a:ea typeface="+mn-lt"/>
                <a:cs typeface="+mn-lt"/>
              </a:rPr>
              <a:t>Var i organisationen ska ägarskap och uppföljning för öppna data-arbete finnas? Vilken avdelning/enhet/chefsroll bör äga uppdraget?</a:t>
            </a:r>
          </a:p>
          <a:p>
            <a:pPr marL="228600" indent="-228600">
              <a:buFont typeface="+mj-lt"/>
              <a:buAutoNum type="arabicPeriod"/>
            </a:pPr>
            <a:r>
              <a:rPr lang="sv-SE">
                <a:ea typeface="+mn-lt"/>
                <a:cs typeface="+mn-lt"/>
              </a:rPr>
              <a:t>Vilken avdelning/enhet/roll bör även inneha rollen central samordnare (se tidigare beskrivning av vad rollen innebär)? Eventuellt kan ni redan här diskutera vilken person som bör rekommenderas för rollen som central samordnare</a:t>
            </a:r>
          </a:p>
          <a:p>
            <a:pPr marL="228600" indent="-228600">
              <a:buFont typeface="+mj-lt"/>
              <a:buAutoNum type="arabicPeriod"/>
            </a:pPr>
            <a:endParaRPr lang="sv-SE">
              <a:ea typeface="+mn-lt"/>
              <a:cs typeface="+mn-lt"/>
            </a:endParaRPr>
          </a:p>
          <a:p>
            <a:pPr marL="0" indent="0">
              <a:buFont typeface="+mj-lt"/>
              <a:buNone/>
            </a:pPr>
            <a:r>
              <a:rPr lang="sv-SE">
                <a:ea typeface="+mn-lt"/>
                <a:cs typeface="+mn-lt"/>
              </a:rPr>
              <a:t>Dokumentera resultatet av övningen -  det är viktigt underlag till en rekommendation om hur er öppna data-organisation bör se ut.</a:t>
            </a:r>
          </a:p>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23</a:t>
            </a:fld>
            <a:endParaRPr lang="sv-SE"/>
          </a:p>
        </p:txBody>
      </p:sp>
    </p:spTree>
    <p:extLst>
      <p:ext uri="{BB962C8B-B14F-4D97-AF65-F5344CB8AC3E}">
        <p14:creationId xmlns:p14="http://schemas.microsoft.com/office/powerpoint/2010/main" val="4259477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Beroende på kommunens mognadsgrad är detta förslag på en tredje övning. Den kan också fyllas i vid ett senare tillfälle.</a:t>
            </a:r>
          </a:p>
          <a:p>
            <a:endParaRPr lang="sv-SE"/>
          </a:p>
          <a:p>
            <a:r>
              <a:rPr lang="sv-SE"/>
              <a:t>Fyll i vilka av er kommuns förvaltningar som är lämpliga att börja arbeta i kommunens öppna datanätverk. Ni kan även fylla i</a:t>
            </a:r>
          </a:p>
          <a:p>
            <a:pPr marL="171450" indent="-171450">
              <a:buFont typeface="Arial" panose="020B0604020202020204" pitchFamily="34" charset="0"/>
              <a:buChar char="•"/>
            </a:pPr>
            <a:r>
              <a:rPr lang="sv-SE"/>
              <a:t>Vilka befintliga roller/vilka personer bör ingå i arbetsgruppen/internt nätverk för öppna data inom förvaltningen? Vilka ”öppna data-roller” bör dessa ha; förvaltningsrepresentant i nätverket, informationsägare och informationsförvaltare? Observera att det kan finnas flera av dessa inom samma förvaltning, det är upp till er! Matrisen är endast ett stöd för att komma igång med att ta fram ett organisationsmaterial</a:t>
            </a:r>
          </a:p>
          <a:p>
            <a:pPr marL="171450" indent="-171450">
              <a:buFont typeface="Arial" panose="020B0604020202020204" pitchFamily="34" charset="0"/>
              <a:buChar char="•"/>
            </a:pPr>
            <a:r>
              <a:rPr lang="sv-SE"/>
              <a:t>Inom vilka förvaltningar finns centrala stödroller som är lämpliga att involvera vid behov?</a:t>
            </a:r>
          </a:p>
          <a:p>
            <a:pPr marL="0" indent="0">
              <a:buFont typeface="Arial" panose="020B0604020202020204" pitchFamily="34" charset="0"/>
              <a:buNone/>
            </a:pPr>
            <a:endParaRPr lang="sv-SE"/>
          </a:p>
          <a:p>
            <a:pPr marL="0" indent="0">
              <a:buFont typeface="Arial" panose="020B0604020202020204" pitchFamily="34" charset="0"/>
              <a:buNone/>
            </a:pPr>
            <a:r>
              <a:rPr lang="sv-SE"/>
              <a:t>Övningen kan göras utifrån båda perspektiven kort sikt och längre sikt, utifrån olika mognadsmål.</a:t>
            </a:r>
          </a:p>
        </p:txBody>
      </p:sp>
      <p:sp>
        <p:nvSpPr>
          <p:cNvPr id="4" name="Platshållare för bildnummer 3"/>
          <p:cNvSpPr>
            <a:spLocks noGrp="1"/>
          </p:cNvSpPr>
          <p:nvPr>
            <p:ph type="sldNum" sz="quarter" idx="5"/>
          </p:nvPr>
        </p:nvSpPr>
        <p:spPr/>
        <p:txBody>
          <a:bodyPr/>
          <a:lstStyle/>
          <a:p>
            <a:fld id="{AC113758-4B63-40D7-B26B-F67CE25F1C5D}" type="slidenum">
              <a:rPr lang="sv-SE" smtClean="0"/>
              <a:t>24</a:t>
            </a:fld>
            <a:endParaRPr lang="sv-SE"/>
          </a:p>
        </p:txBody>
      </p:sp>
    </p:spTree>
    <p:extLst>
      <p:ext uri="{BB962C8B-B14F-4D97-AF65-F5344CB8AC3E}">
        <p14:creationId xmlns:p14="http://schemas.microsoft.com/office/powerpoint/2010/main" val="3708756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25</a:t>
            </a:fld>
            <a:endParaRPr lang="sv-SE"/>
          </a:p>
        </p:txBody>
      </p:sp>
    </p:spTree>
    <p:extLst>
      <p:ext uri="{BB962C8B-B14F-4D97-AF65-F5344CB8AC3E}">
        <p14:creationId xmlns:p14="http://schemas.microsoft.com/office/powerpoint/2010/main" val="2425961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Detta är ett förslag till nästa steg. Anpassa gärna till hur ni planerar att ta arbetet vidare med att etablera en öppna data-organisation</a:t>
            </a:r>
          </a:p>
        </p:txBody>
      </p:sp>
      <p:sp>
        <p:nvSpPr>
          <p:cNvPr id="4" name="Platshållare för bildnummer 3"/>
          <p:cNvSpPr>
            <a:spLocks noGrp="1"/>
          </p:cNvSpPr>
          <p:nvPr>
            <p:ph type="sldNum" sz="quarter" idx="5"/>
          </p:nvPr>
        </p:nvSpPr>
        <p:spPr/>
        <p:txBody>
          <a:bodyPr/>
          <a:lstStyle/>
          <a:p>
            <a:fld id="{AC113758-4B63-40D7-B26B-F67CE25F1C5D}" type="slidenum">
              <a:rPr lang="sv-SE" smtClean="0"/>
              <a:t>27</a:t>
            </a:fld>
            <a:endParaRPr lang="sv-SE"/>
          </a:p>
        </p:txBody>
      </p:sp>
    </p:spTree>
    <p:extLst>
      <p:ext uri="{BB962C8B-B14F-4D97-AF65-F5344CB8AC3E}">
        <p14:creationId xmlns:p14="http://schemas.microsoft.com/office/powerpoint/2010/main" val="10214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2</a:t>
            </a:fld>
            <a:endParaRPr lang="sv-SE"/>
          </a:p>
        </p:txBody>
      </p:sp>
    </p:spTree>
    <p:extLst>
      <p:ext uri="{BB962C8B-B14F-4D97-AF65-F5344CB8AC3E}">
        <p14:creationId xmlns:p14="http://schemas.microsoft.com/office/powerpoint/2010/main" val="108670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A689-EE92-421E-9662-F5DDE403A5F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1260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A689-EE92-421E-9662-F5DDE403A5F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47298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A689-EE92-421E-9662-F5DDE403A5F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9223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A689-EE92-421E-9662-F5DDE403A5F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74055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A689-EE92-421E-9662-F5DDE403A5F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21591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A689-EE92-421E-9662-F5DDE403A5F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16172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A689-EE92-421E-9662-F5DDE403A5F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26481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A689-EE92-421E-9662-F5DDE403A5F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8007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3</a:t>
            </a:fld>
            <a:endParaRPr lang="sv-SE"/>
          </a:p>
        </p:txBody>
      </p:sp>
    </p:spTree>
    <p:extLst>
      <p:ext uri="{BB962C8B-B14F-4D97-AF65-F5344CB8AC3E}">
        <p14:creationId xmlns:p14="http://schemas.microsoft.com/office/powerpoint/2010/main" val="346925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För att effektivt kunna komma igång med arbetet runt öppna data måste det</a:t>
            </a:r>
            <a:r>
              <a:rPr lang="sv-SE" baseline="0"/>
              <a:t> finnas en genomtänkt organisation som kan arbeta med </a:t>
            </a:r>
            <a:r>
              <a:rPr lang="sv-SE"/>
              <a:t>det </a:t>
            </a:r>
            <a:r>
              <a:rPr lang="sv-SE" baseline="0"/>
              <a:t>internt.</a:t>
            </a:r>
          </a:p>
          <a:p>
            <a:r>
              <a:rPr lang="sv-SE" baseline="0"/>
              <a:t>Öppna data </a:t>
            </a:r>
            <a:r>
              <a:rPr lang="sv-SE"/>
              <a:t>ska inte</a:t>
            </a:r>
            <a:r>
              <a:rPr lang="sv-SE" baseline="0"/>
              <a:t> behandlas som en siduppgift utan behöver dedikerade resurser och tid</a:t>
            </a:r>
            <a:r>
              <a:rPr lang="sv-SE"/>
              <a:t>, samt vara föränkrat genom hela organisationen.</a:t>
            </a:r>
            <a:endParaRPr lang="sv-SE" baseline="0"/>
          </a:p>
          <a:p>
            <a:r>
              <a:rPr lang="sv-SE" baseline="0"/>
              <a:t>Först då kan man driva öppna data på rätt sätt och skapa effekter.</a:t>
            </a:r>
          </a:p>
          <a:p>
            <a:endParaRPr lang="sv-S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3751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Att fatta beslut, ta fram en handlingsplan och föränkra arbetet är ett viktigt första steg. Därefter behöver en centralt placerad samordnare utses, med ett tydligt mandat att driva organisationens arbete framåt. </a:t>
            </a:r>
          </a:p>
        </p:txBody>
      </p:sp>
      <p:sp>
        <p:nvSpPr>
          <p:cNvPr id="4" name="Platshållare för bildnummer 3"/>
          <p:cNvSpPr>
            <a:spLocks noGrp="1"/>
          </p:cNvSpPr>
          <p:nvPr>
            <p:ph type="sldNum" sz="quarter" idx="5"/>
          </p:nvPr>
        </p:nvSpPr>
        <p:spPr/>
        <p:txBody>
          <a:bodyPr/>
          <a:lstStyle/>
          <a:p>
            <a:fld id="{AC113758-4B63-40D7-B26B-F67CE25F1C5D}" type="slidenum">
              <a:rPr lang="sv-SE" smtClean="0"/>
              <a:t>5</a:t>
            </a:fld>
            <a:endParaRPr lang="sv-SE"/>
          </a:p>
        </p:txBody>
      </p:sp>
    </p:spTree>
    <p:extLst>
      <p:ext uri="{BB962C8B-B14F-4D97-AF65-F5344CB8AC3E}">
        <p14:creationId xmlns:p14="http://schemas.microsoft.com/office/powerpoint/2010/main" val="101353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190806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21151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latin typeface="Calibri"/>
                <a:cs typeface="Calibri"/>
              </a:rPr>
              <a:t>Här</a:t>
            </a:r>
            <a:r>
              <a:rPr lang="en-US">
                <a:latin typeface="Calibri"/>
                <a:cs typeface="Calibri"/>
              </a:rPr>
              <a:t> </a:t>
            </a:r>
            <a:r>
              <a:rPr lang="en-US" err="1">
                <a:latin typeface="Calibri"/>
                <a:cs typeface="Calibri"/>
              </a:rPr>
              <a:t>är</a:t>
            </a:r>
            <a:r>
              <a:rPr lang="en-US">
                <a:latin typeface="Calibri"/>
                <a:cs typeface="Calibri"/>
              </a:rPr>
              <a:t> </a:t>
            </a:r>
            <a:r>
              <a:rPr lang="en-US" err="1">
                <a:latin typeface="Calibri"/>
                <a:cs typeface="Calibri"/>
              </a:rPr>
              <a:t>några</a:t>
            </a:r>
            <a:r>
              <a:rPr lang="en-US">
                <a:latin typeface="Calibri"/>
                <a:cs typeface="Calibri"/>
              </a:rPr>
              <a:t> </a:t>
            </a:r>
            <a:r>
              <a:rPr lang="en-US" err="1">
                <a:latin typeface="Calibri"/>
                <a:cs typeface="Calibri"/>
              </a:rPr>
              <a:t>exempel</a:t>
            </a:r>
            <a:r>
              <a:rPr lang="en-US">
                <a:latin typeface="Calibri"/>
                <a:cs typeface="Calibri"/>
              </a:rPr>
              <a:t> </a:t>
            </a:r>
            <a:r>
              <a:rPr lang="en-US" err="1">
                <a:latin typeface="Calibri"/>
                <a:cs typeface="Calibri"/>
              </a:rPr>
              <a:t>på</a:t>
            </a:r>
            <a:r>
              <a:rPr lang="en-US">
                <a:latin typeface="Calibri"/>
                <a:cs typeface="Calibri"/>
              </a:rPr>
              <a:t> </a:t>
            </a:r>
            <a:r>
              <a:rPr lang="en-US" err="1">
                <a:latin typeface="Calibri"/>
                <a:cs typeface="Calibri"/>
              </a:rPr>
              <a:t>rollinnehav</a:t>
            </a:r>
            <a:r>
              <a:rPr lang="en-US">
                <a:latin typeface="Calibri"/>
                <a:cs typeface="Calibri"/>
              </a:rPr>
              <a:t> </a:t>
            </a:r>
            <a:r>
              <a:rPr lang="en-US" err="1">
                <a:latin typeface="Calibri"/>
                <a:cs typeface="Calibri"/>
              </a:rPr>
              <a:t>för</a:t>
            </a:r>
            <a:r>
              <a:rPr lang="en-US">
                <a:latin typeface="Calibri"/>
                <a:cs typeface="Calibri"/>
              </a:rPr>
              <a:t> </a:t>
            </a:r>
            <a:r>
              <a:rPr lang="en-US" err="1">
                <a:latin typeface="Calibri"/>
                <a:cs typeface="Calibri"/>
              </a:rPr>
              <a:t>organisationen</a:t>
            </a:r>
            <a:r>
              <a:rPr lang="en-US">
                <a:latin typeface="Calibri"/>
                <a:cs typeface="Calibri"/>
              </a:rPr>
              <a:t>. </a:t>
            </a:r>
            <a:r>
              <a:rPr lang="en-US" err="1">
                <a:latin typeface="Calibri"/>
                <a:cs typeface="Calibri"/>
              </a:rPr>
              <a:t>Ägare</a:t>
            </a:r>
            <a:r>
              <a:rPr lang="en-US">
                <a:latin typeface="Calibri"/>
                <a:cs typeface="Calibri"/>
              </a:rPr>
              <a:t> av </a:t>
            </a:r>
            <a:r>
              <a:rPr lang="en-US" err="1">
                <a:latin typeface="Calibri"/>
                <a:cs typeface="Calibri"/>
              </a:rPr>
              <a:t>uppdraget</a:t>
            </a:r>
            <a:r>
              <a:rPr lang="en-US">
                <a:latin typeface="Calibri"/>
                <a:cs typeface="Calibri"/>
              </a:rPr>
              <a:t> </a:t>
            </a:r>
            <a:r>
              <a:rPr lang="en-US" err="1">
                <a:latin typeface="Calibri"/>
                <a:cs typeface="Calibri"/>
              </a:rPr>
              <a:t>bör</a:t>
            </a:r>
            <a:r>
              <a:rPr lang="en-US">
                <a:latin typeface="Calibri"/>
                <a:cs typeface="Calibri"/>
              </a:rPr>
              <a:t> </a:t>
            </a:r>
            <a:r>
              <a:rPr lang="en-US" err="1">
                <a:latin typeface="Calibri"/>
                <a:cs typeface="Calibri"/>
              </a:rPr>
              <a:t>vara</a:t>
            </a:r>
            <a:r>
              <a:rPr lang="en-US">
                <a:latin typeface="Calibri"/>
                <a:cs typeface="Calibri"/>
              </a:rPr>
              <a:t> </a:t>
            </a:r>
            <a:r>
              <a:rPr lang="en-US" err="1">
                <a:latin typeface="Calibri"/>
                <a:cs typeface="Calibri"/>
              </a:rPr>
              <a:t>kommunledningen</a:t>
            </a:r>
            <a:r>
              <a:rPr lang="en-US">
                <a:latin typeface="Calibri"/>
                <a:cs typeface="Calibri"/>
              </a:rPr>
              <a:t> </a:t>
            </a:r>
            <a:r>
              <a:rPr lang="en-US" err="1">
                <a:latin typeface="Calibri"/>
                <a:cs typeface="Calibri"/>
              </a:rPr>
              <a:t>eller</a:t>
            </a:r>
            <a:r>
              <a:rPr lang="en-US">
                <a:latin typeface="Calibri"/>
                <a:cs typeface="Calibri"/>
              </a:rPr>
              <a:t> </a:t>
            </a:r>
            <a:r>
              <a:rPr lang="en-US" err="1">
                <a:latin typeface="Calibri"/>
                <a:cs typeface="Calibri"/>
              </a:rPr>
              <a:t>någon</a:t>
            </a:r>
            <a:r>
              <a:rPr lang="en-US">
                <a:latin typeface="Calibri"/>
                <a:cs typeface="Calibri"/>
              </a:rPr>
              <a:t> </a:t>
            </a:r>
            <a:r>
              <a:rPr lang="en-US" err="1">
                <a:latin typeface="Calibri"/>
                <a:cs typeface="Calibri"/>
              </a:rPr>
              <a:t>delegerad</a:t>
            </a:r>
            <a:r>
              <a:rPr lang="en-US">
                <a:latin typeface="Calibri"/>
                <a:cs typeface="Calibri"/>
              </a:rPr>
              <a:t> av </a:t>
            </a:r>
            <a:r>
              <a:rPr lang="en-US" err="1">
                <a:latin typeface="Calibri"/>
                <a:cs typeface="Calibri"/>
              </a:rPr>
              <a:t>denne</a:t>
            </a:r>
            <a:r>
              <a:rPr lang="en-US">
                <a:latin typeface="Calibri"/>
                <a:cs typeface="Calibri"/>
              </a:rPr>
              <a:t>. </a:t>
            </a:r>
            <a:r>
              <a:rPr lang="en-US" err="1">
                <a:latin typeface="Calibri"/>
                <a:cs typeface="Calibri"/>
              </a:rPr>
              <a:t>Tex</a:t>
            </a:r>
            <a:r>
              <a:rPr lang="en-US">
                <a:latin typeface="Calibri"/>
                <a:cs typeface="Calibri"/>
              </a:rPr>
              <a:t> </a:t>
            </a:r>
            <a:r>
              <a:rPr lang="en-US" err="1">
                <a:latin typeface="Calibri"/>
                <a:cs typeface="Calibri"/>
              </a:rPr>
              <a:t>utvecklingsavdelningen</a:t>
            </a:r>
            <a:r>
              <a:rPr lang="en-US">
                <a:latin typeface="Calibri"/>
                <a:cs typeface="Calibri"/>
              </a:rPr>
              <a:t> </a:t>
            </a:r>
            <a:r>
              <a:rPr lang="en-US" err="1">
                <a:latin typeface="Calibri"/>
                <a:cs typeface="Calibri"/>
              </a:rPr>
              <a:t>eller</a:t>
            </a:r>
            <a:r>
              <a:rPr lang="en-US">
                <a:latin typeface="Calibri"/>
                <a:cs typeface="Calibri"/>
              </a:rPr>
              <a:t> IT-</a:t>
            </a:r>
            <a:r>
              <a:rPr lang="en-US" err="1">
                <a:latin typeface="Calibri"/>
                <a:cs typeface="Calibri"/>
              </a:rPr>
              <a:t>strategiavdelningen</a:t>
            </a:r>
            <a:r>
              <a:rPr lang="en-US">
                <a:latin typeface="Calibri"/>
                <a:cs typeface="Calibri"/>
              </a:rPr>
              <a:t>. </a:t>
            </a:r>
          </a:p>
        </p:txBody>
      </p:sp>
      <p:sp>
        <p:nvSpPr>
          <p:cNvPr id="4" name="Platshållare för bildnummer 3"/>
          <p:cNvSpPr>
            <a:spLocks noGrp="1"/>
          </p:cNvSpPr>
          <p:nvPr>
            <p:ph type="sldNum" sz="quarter" idx="5"/>
          </p:nvPr>
        </p:nvSpPr>
        <p:spPr/>
        <p:txBody>
          <a:bodyPr/>
          <a:lstStyle/>
          <a:p>
            <a:fld id="{AC113758-4B63-40D7-B26B-F67CE25F1C5D}" type="slidenum">
              <a:rPr lang="sv-SE" smtClean="0"/>
              <a:t>8</a:t>
            </a:fld>
            <a:endParaRPr lang="sv-SE"/>
          </a:p>
        </p:txBody>
      </p:sp>
    </p:spTree>
    <p:extLst>
      <p:ext uri="{BB962C8B-B14F-4D97-AF65-F5344CB8AC3E}">
        <p14:creationId xmlns:p14="http://schemas.microsoft.com/office/powerpoint/2010/main" val="41455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cs typeface="Calibri"/>
              </a:rPr>
              <a:t>I en uppstartsfas kan organisationen runt öppna data bestå av representanter från de deltagande förvaltningarna. Samordnaren bör ha en arbetsgrupp med representanter från de deltagande förvaltningarna som driver arbetet på ett strategiskt plan. Andra centrala roller såsom jurister, dataskyddsombud, kommunikatörer, IT-strateger och systemförvaltare bör konsulteras och involveras av arbetsgruppen vid behov.   </a:t>
            </a:r>
          </a:p>
        </p:txBody>
      </p:sp>
      <p:sp>
        <p:nvSpPr>
          <p:cNvPr id="4" name="Platshållare för bildnummer 3"/>
          <p:cNvSpPr>
            <a:spLocks noGrp="1"/>
          </p:cNvSpPr>
          <p:nvPr>
            <p:ph type="sldNum" sz="quarter" idx="5"/>
          </p:nvPr>
        </p:nvSpPr>
        <p:spPr/>
        <p:txBody>
          <a:bodyPr/>
          <a:lstStyle/>
          <a:p>
            <a:fld id="{AC113758-4B63-40D7-B26B-F67CE25F1C5D}" type="slidenum">
              <a:rPr lang="sv-SE" smtClean="0"/>
              <a:t>12</a:t>
            </a:fld>
            <a:endParaRPr lang="sv-SE"/>
          </a:p>
        </p:txBody>
      </p:sp>
    </p:spTree>
    <p:extLst>
      <p:ext uri="{BB962C8B-B14F-4D97-AF65-F5344CB8AC3E}">
        <p14:creationId xmlns:p14="http://schemas.microsoft.com/office/powerpoint/2010/main" val="1989794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6.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6.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0.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1.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1.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9.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9.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image" Target="../media/image5.jpeg"/><Relationship Id="rId4"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image" Target="../media/image7.png"/><Relationship Id="rId4"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2.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2.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6.emf"/><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6.emf"/><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6.emf"/><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6.emf"/><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vmlDrawing" Target="../drawings/vmlDrawing42.vml"/><Relationship Id="rId6" Type="http://schemas.openxmlformats.org/officeDocument/2006/relationships/image" Target="../media/image11.emf"/><Relationship Id="rId5" Type="http://schemas.openxmlformats.org/officeDocument/2006/relationships/oleObject" Target="../embeddings/oleObject42.bin"/><Relationship Id="rId4"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image" Target="../media/image9.emf"/><Relationship Id="rId5" Type="http://schemas.openxmlformats.org/officeDocument/2006/relationships/oleObject" Target="../embeddings/oleObject43.bin"/><Relationship Id="rId4"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95.xml"/><Relationship Id="rId7" Type="http://schemas.openxmlformats.org/officeDocument/2006/relationships/image" Target="../media/image1.emf"/><Relationship Id="rId2" Type="http://schemas.openxmlformats.org/officeDocument/2006/relationships/tags" Target="../tags/tag94.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image" Target="../media/image5.jpeg"/><Relationship Id="rId4"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97.xml"/><Relationship Id="rId7"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image" Target="../media/image7.png"/><Relationship Id="rId4"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2.emf"/><Relationship Id="rId2" Type="http://schemas.openxmlformats.org/officeDocument/2006/relationships/tags" Target="../tags/tag98.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2.emf"/><Relationship Id="rId2" Type="http://schemas.openxmlformats.org/officeDocument/2006/relationships/tags" Target="../tags/tag100.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2.emf"/><Relationship Id="rId2" Type="http://schemas.openxmlformats.org/officeDocument/2006/relationships/tags" Target="../tags/tag102.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2.emf"/><Relationship Id="rId2" Type="http://schemas.openxmlformats.org/officeDocument/2006/relationships/tags" Target="../tags/tag104.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2.emf"/><Relationship Id="rId2" Type="http://schemas.openxmlformats.org/officeDocument/2006/relationships/tags" Target="../tags/tag106.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6.emf"/><Relationship Id="rId2" Type="http://schemas.openxmlformats.org/officeDocument/2006/relationships/tags" Target="../tags/tag112.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6.emf"/><Relationship Id="rId2" Type="http://schemas.openxmlformats.org/officeDocument/2006/relationships/tags" Target="../tags/tag114.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6.emf"/><Relationship Id="rId2" Type="http://schemas.openxmlformats.org/officeDocument/2006/relationships/tags" Target="../tags/tag116.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6.emf"/><Relationship Id="rId2" Type="http://schemas.openxmlformats.org/officeDocument/2006/relationships/tags" Target="../tags/tag118.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02586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bg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1"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bg1"/>
                </a:solidFill>
              </a:rPr>
              <a:t>The </a:t>
            </a:r>
            <a:r>
              <a:rPr lang="sv-SE" sz="1000" b="1" noProof="0" err="1">
                <a:solidFill>
                  <a:schemeClr val="bg1"/>
                </a:solidFill>
              </a:rPr>
              <a:t>Capital</a:t>
            </a:r>
            <a:r>
              <a:rPr lang="sv-SE" sz="1000" b="1" noProof="0">
                <a:solidFill>
                  <a:schemeClr val="bg1"/>
                </a:solidFill>
              </a:rPr>
              <a:t> </a:t>
            </a:r>
            <a:r>
              <a:rPr lang="sv-SE" sz="1000" b="1" noProof="0" err="1">
                <a:solidFill>
                  <a:schemeClr val="bg1"/>
                </a:solidFill>
              </a:rPr>
              <a:t>of</a:t>
            </a:r>
            <a:r>
              <a:rPr lang="sv-SE" sz="1000" b="1" noProof="0">
                <a:solidFill>
                  <a:schemeClr val="bg1"/>
                </a:solidFill>
              </a:rPr>
              <a:t> Scandinavia</a:t>
            </a:r>
          </a:p>
        </p:txBody>
      </p:sp>
      <p:pic>
        <p:nvPicPr>
          <p:cNvPr id="8" name="Bildobjekt 7"/>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72709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253146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517948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13457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6203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43885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38032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259899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5362"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2020-11-25</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413868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BA1B3931-261A-4CEC-AF27-8F834B283D02}" type="datetimeFigureOut">
              <a:rPr lang="sv-SE" smtClean="0"/>
              <a:t>2020-11-25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E03C44-9257-464D-9EA3-F49C013AD34A}" type="slidenum">
              <a:rPr lang="sv-SE" smtClean="0"/>
              <a:t>‹#›</a:t>
            </a:fld>
            <a:endParaRPr lang="sv-SE"/>
          </a:p>
        </p:txBody>
      </p:sp>
    </p:spTree>
    <p:extLst>
      <p:ext uri="{BB962C8B-B14F-4D97-AF65-F5344CB8AC3E}">
        <p14:creationId xmlns:p14="http://schemas.microsoft.com/office/powerpoint/2010/main" val="359871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94901871"/>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6386"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AB1FA75-F4FD-4293-8075-9A429EBC751B}"/>
              </a:ext>
            </a:extLst>
          </p:cNvPr>
          <p:cNvSpPr/>
          <p:nvPr userDrawn="1">
            <p:custDataLst>
              <p:tags r:id="rId3"/>
            </p:custDataLst>
          </p:nvPr>
        </p:nvSpPr>
        <p:spPr>
          <a:xfrm>
            <a:off x="0" y="0"/>
            <a:ext cx="195385" cy="158750"/>
          </a:xfrm>
          <a:prstGeom prst="rect">
            <a:avLst/>
          </a:prstGeom>
          <a:solidFill>
            <a:schemeClr val="accent4"/>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sv-SE" sz="2400" b="0" i="0" baseline="0" err="1">
              <a:solidFill>
                <a:schemeClr val="tx1"/>
              </a:solidFill>
              <a:latin typeface="Gill Sans MT" panose="020B0502020104020203" pitchFamily="34" charset="0"/>
              <a:ea typeface="+mj-ea"/>
              <a:cs typeface="Arial" panose="020B0604020202020204" pitchFamily="34" charset="0"/>
              <a:sym typeface="Gill Sans MT" panose="020B0502020104020203" pitchFamily="34" charset="0"/>
            </a:endParaRPr>
          </a:p>
        </p:txBody>
      </p:sp>
      <p:sp>
        <p:nvSpPr>
          <p:cNvPr id="2" name="Title 1"/>
          <p:cNvSpPr>
            <a:spLocks noGrp="1"/>
          </p:cNvSpPr>
          <p:nvPr>
            <p:ph type="title" hasCustomPrompt="1"/>
          </p:nvPr>
        </p:nvSpPr>
        <p:spPr>
          <a:xfrm>
            <a:off x="469661" y="790616"/>
            <a:ext cx="11254154" cy="738188"/>
          </a:xfrm>
        </p:spPr>
        <p:txBody>
          <a:bodyPr/>
          <a:lstStyle>
            <a:lvl1pPr>
              <a:defRPr/>
            </a:lvl1pPr>
          </a:lstStyle>
          <a:p>
            <a:r>
              <a:rPr lang="sv-SE" noProof="0"/>
              <a:t>Hello, please insert your Action title here</a:t>
            </a:r>
          </a:p>
        </p:txBody>
      </p:sp>
      <p:sp>
        <p:nvSpPr>
          <p:cNvPr id="9" name="Textplatzhalter 6"/>
          <p:cNvSpPr>
            <a:spLocks noGrp="1"/>
          </p:cNvSpPr>
          <p:nvPr>
            <p:ph type="body" sz="quarter" idx="13" hasCustomPrompt="1"/>
          </p:nvPr>
        </p:nvSpPr>
        <p:spPr>
          <a:xfrm>
            <a:off x="469662" y="6328369"/>
            <a:ext cx="9216000" cy="154800"/>
          </a:xfrm>
        </p:spPr>
        <p:txBody>
          <a:bodyPr lIns="0" tIns="0" rIns="0" bIns="0" anchor="t" anchorCtr="0"/>
          <a:lstStyle>
            <a:lvl1pPr>
              <a:spcBef>
                <a:spcPts val="0"/>
              </a:spcBef>
              <a:defRPr sz="800"/>
            </a:lvl1pPr>
          </a:lstStyle>
          <a:p>
            <a:pPr lvl="0"/>
            <a:r>
              <a:rPr lang="sv-SE" noProof="0"/>
              <a:t>Source: Complete if required</a:t>
            </a:r>
          </a:p>
        </p:txBody>
      </p:sp>
      <p:sp>
        <p:nvSpPr>
          <p:cNvPr id="10" name="Text Placeholder 6" descr="Section name"/>
          <p:cNvSpPr>
            <a:spLocks noGrp="1"/>
          </p:cNvSpPr>
          <p:nvPr>
            <p:ph type="body" sz="quarter" idx="12" hasCustomPrompt="1"/>
          </p:nvPr>
        </p:nvSpPr>
        <p:spPr>
          <a:xfrm>
            <a:off x="689860" y="255708"/>
            <a:ext cx="8374148" cy="382588"/>
          </a:xfrm>
        </p:spPr>
        <p:txBody>
          <a:bodyPr lIns="54000" tIns="0" rIns="0" bIns="0" anchor="ctr" anchorCtr="0">
            <a:noAutofit/>
          </a:bodyPr>
          <a:lstStyle>
            <a:lvl1pPr>
              <a:spcBef>
                <a:spcPts val="0"/>
              </a:spcBef>
              <a:tabLst>
                <a:tab pos="327025" algn="l"/>
              </a:tabLst>
              <a:defRPr sz="1600" b="0">
                <a:solidFill>
                  <a:schemeClr val="tx1"/>
                </a:solidFill>
                <a:latin typeface="+mj-lt"/>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sv-SE" noProof="0"/>
              <a:t>Modify the Section name</a:t>
            </a:r>
          </a:p>
        </p:txBody>
      </p:sp>
    </p:spTree>
    <p:extLst>
      <p:ext uri="{BB962C8B-B14F-4D97-AF65-F5344CB8AC3E}">
        <p14:creationId xmlns:p14="http://schemas.microsoft.com/office/powerpoint/2010/main" val="140268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97812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4028080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18434"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3895555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7735612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20482"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2648579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2540009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1506"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2020-11-25</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3331411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43064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530"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308BD8-5DE1-4F53-A66C-2541146E1632}"/>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3" name="Rubrik 2"/>
          <p:cNvSpPr>
            <a:spLocks noGrp="1"/>
          </p:cNvSpPr>
          <p:nvPr>
            <p:ph type="title" hasCustomPrompt="1"/>
          </p:nvPr>
        </p:nvSpPr>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10959008" cy="4294051"/>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a:t>Skriv </a:t>
            </a:r>
            <a:r>
              <a:rPr lang="sv-SE" err="1"/>
              <a:t>ev</a:t>
            </a:r>
            <a:r>
              <a:rPr lang="sv-SE"/>
              <a:t> källa</a:t>
            </a:r>
          </a:p>
        </p:txBody>
      </p:sp>
      <p:sp>
        <p:nvSpPr>
          <p:cNvPr id="5" name="Platshållare för datum 4"/>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12432704" y="2132857"/>
            <a:ext cx="2112235" cy="138499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70146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252" cy="6864595"/>
          </a:xfrm>
          <a:prstGeom prst="rect">
            <a:avLst/>
          </a:prstGeom>
        </p:spPr>
      </p:pic>
    </p:spTree>
    <p:extLst>
      <p:ext uri="{BB962C8B-B14F-4D97-AF65-F5344CB8AC3E}">
        <p14:creationId xmlns:p14="http://schemas.microsoft.com/office/powerpoint/2010/main" val="22899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81251250"/>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24578"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1618915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41687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5602"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6DCC6B-BF76-4BAC-AD6F-8E760EB9D453}"/>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2020-11-25</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3392866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114663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626"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3A74ED-6CB8-4954-91F8-660A84B3409A}"/>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3" name="Rubrik 2"/>
          <p:cNvSpPr>
            <a:spLocks noGrp="1"/>
          </p:cNvSpPr>
          <p:nvPr>
            <p:ph type="title" hasCustomPrompt="1"/>
          </p:nvPr>
        </p:nvSpPr>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10959008" cy="4294051"/>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a:t>Skriv </a:t>
            </a:r>
            <a:r>
              <a:rPr lang="sv-SE" err="1"/>
              <a:t>ev</a:t>
            </a:r>
            <a:r>
              <a:rPr lang="sv-SE"/>
              <a:t> källa</a:t>
            </a:r>
          </a:p>
        </p:txBody>
      </p:sp>
      <p:sp>
        <p:nvSpPr>
          <p:cNvPr id="5" name="Platshållare för datum 4"/>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12432704" y="2132857"/>
            <a:ext cx="2112235" cy="138499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058720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252" cy="6864595"/>
          </a:xfrm>
          <a:prstGeom prst="rect">
            <a:avLst/>
          </a:prstGeom>
        </p:spPr>
      </p:pic>
    </p:spTree>
    <p:extLst>
      <p:ext uri="{BB962C8B-B14F-4D97-AF65-F5344CB8AC3E}">
        <p14:creationId xmlns:p14="http://schemas.microsoft.com/office/powerpoint/2010/main" val="4279301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9"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p:nvPr>
        </p:nvSpPr>
        <p:spPr>
          <a:xfrm>
            <a:off x="609600" y="457200"/>
            <a:ext cx="7320000" cy="968400"/>
          </a:xfrm>
        </p:spPr>
        <p:txBody>
          <a:bodyPr/>
          <a:lstStyle>
            <a:lvl1pPr>
              <a:defRPr>
                <a:solidFill>
                  <a:schemeClr val="bg1"/>
                </a:solidFill>
              </a:defRPr>
            </a:lvl1pPr>
          </a:lstStyle>
          <a:p>
            <a:r>
              <a:rPr lang="sv-SE"/>
              <a:t>Klicka här för att ändra format</a:t>
            </a:r>
          </a:p>
        </p:txBody>
      </p:sp>
      <p:sp>
        <p:nvSpPr>
          <p:cNvPr id="3" name="Underrubrik 2"/>
          <p:cNvSpPr>
            <a:spLocks noGrp="1"/>
          </p:cNvSpPr>
          <p:nvPr>
            <p:ph type="subTitle" idx="1" hasCustomPrompt="1"/>
          </p:nvPr>
        </p:nvSpPr>
        <p:spPr>
          <a:xfrm>
            <a:off x="609601"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1" name="textruta 8"/>
          <p:cNvSpPr txBox="1">
            <a:spLocks noChangeArrowheads="1"/>
          </p:cNvSpPr>
          <p:nvPr userDrawn="1"/>
        </p:nvSpPr>
        <p:spPr bwMode="auto">
          <a:xfrm>
            <a:off x="605369"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bg1"/>
                </a:solidFill>
              </a:rPr>
              <a:t>The </a:t>
            </a:r>
            <a:r>
              <a:rPr lang="sv-SE" sz="1000" b="1" noProof="0" err="1">
                <a:solidFill>
                  <a:schemeClr val="bg1"/>
                </a:solidFill>
              </a:rPr>
              <a:t>Capital</a:t>
            </a:r>
            <a:r>
              <a:rPr lang="sv-SE" sz="1000" b="1" noProof="0">
                <a:solidFill>
                  <a:schemeClr val="bg1"/>
                </a:solidFill>
              </a:rPr>
              <a:t> </a:t>
            </a:r>
            <a:r>
              <a:rPr lang="sv-SE" sz="1000" b="1" noProof="0" err="1">
                <a:solidFill>
                  <a:schemeClr val="bg1"/>
                </a:solidFill>
              </a:rPr>
              <a:t>of</a:t>
            </a:r>
            <a:r>
              <a:rPr lang="sv-SE" sz="1000" b="1" noProof="0">
                <a:solidFill>
                  <a:schemeClr val="bg1"/>
                </a:solidFill>
              </a:rPr>
              <a:t> Scandinavia</a:t>
            </a:r>
          </a:p>
        </p:txBody>
      </p:sp>
      <p:pic>
        <p:nvPicPr>
          <p:cNvPr id="8" name="Bildobjekt 7"/>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9" name="textruta 8"/>
          <p:cNvSpPr txBox="1"/>
          <p:nvPr userDrawn="1"/>
        </p:nvSpPr>
        <p:spPr>
          <a:xfrm>
            <a:off x="12288688" y="39971"/>
            <a:ext cx="1584176" cy="5693866"/>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156300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85170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9"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1"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9"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1"/>
            <a:ext cx="1584176" cy="5693866"/>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648718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9"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1206049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 y="-1"/>
            <a:ext cx="12205252" cy="6864595"/>
          </a:xfrm>
          <a:prstGeom prst="rect">
            <a:avLst/>
          </a:prstGeom>
        </p:spPr>
      </p:pic>
      <p:pic>
        <p:nvPicPr>
          <p:cNvPr id="11" name="Bildobjekt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872668" y="558619"/>
            <a:ext cx="1794291" cy="614198"/>
          </a:xfrm>
          <a:prstGeom prst="rect">
            <a:avLst/>
          </a:prstGeom>
        </p:spPr>
      </p:pic>
    </p:spTree>
    <p:extLst>
      <p:ext uri="{BB962C8B-B14F-4D97-AF65-F5344CB8AC3E}">
        <p14:creationId xmlns:p14="http://schemas.microsoft.com/office/powerpoint/2010/main" val="4216489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3"/>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p:nvPr>
        </p:nvSpPr>
        <p:spPr bwMode="white">
          <a:xfrm>
            <a:off x="911424" y="1844677"/>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9"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5"/>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987605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3"/>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p:nvPr>
        </p:nvSpPr>
        <p:spPr bwMode="white">
          <a:xfrm>
            <a:off x="911424" y="1844677"/>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9"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5"/>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514380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3"/>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p:nvPr>
        </p:nvSpPr>
        <p:spPr bwMode="white">
          <a:xfrm>
            <a:off x="911424" y="1844677"/>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9"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5"/>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237415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3"/>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p:nvPr>
        </p:nvSpPr>
        <p:spPr bwMode="white">
          <a:xfrm>
            <a:off x="911424" y="1844677"/>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9"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5"/>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184522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1"/>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798611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1595198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44423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252" cy="6864595"/>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p:nvPr>
        </p:nvSpPr>
        <p:spPr>
          <a:xfrm>
            <a:off x="624417" y="1439866"/>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3393" y="6125548"/>
            <a:ext cx="1367161" cy="468000"/>
          </a:xfrm>
          <a:prstGeom prst="rect">
            <a:avLst/>
          </a:prstGeom>
        </p:spPr>
      </p:pic>
    </p:spTree>
    <p:extLst>
      <p:ext uri="{BB962C8B-B14F-4D97-AF65-F5344CB8AC3E}">
        <p14:creationId xmlns:p14="http://schemas.microsoft.com/office/powerpoint/2010/main" val="397707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p:nvPr>
        </p:nvSpPr>
        <p:spPr>
          <a:xfrm>
            <a:off x="624417" y="1439866"/>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827587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p:nvPr>
        </p:nvSpPr>
        <p:spPr>
          <a:xfrm>
            <a:off x="624417" y="1439866"/>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474109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p:nvPr>
        </p:nvSpPr>
        <p:spPr>
          <a:xfrm>
            <a:off x="624417" y="1439866"/>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2376988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BA1B3931-261A-4CEC-AF27-8F834B283D02}" type="datetimeFigureOut">
              <a:rPr lang="sv-SE" smtClean="0"/>
              <a:t>2020-11-25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E03C44-9257-464D-9EA3-F49C013AD34A}" type="slidenum">
              <a:rPr lang="sv-SE" smtClean="0"/>
              <a:t>‹#›</a:t>
            </a:fld>
            <a:endParaRPr lang="sv-SE"/>
          </a:p>
        </p:txBody>
      </p:sp>
    </p:spTree>
    <p:extLst>
      <p:ext uri="{BB962C8B-B14F-4D97-AF65-F5344CB8AC3E}">
        <p14:creationId xmlns:p14="http://schemas.microsoft.com/office/powerpoint/2010/main" val="1030904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1817216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43010"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888185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40578531"/>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4034"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2020-11-25</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3704463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5364931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5058"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308BD8-5DE1-4F53-A66C-2541146E1632}"/>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3" name="Rubrik 2"/>
          <p:cNvSpPr>
            <a:spLocks noGrp="1"/>
          </p:cNvSpPr>
          <p:nvPr>
            <p:ph type="title" hasCustomPrompt="1"/>
          </p:nvPr>
        </p:nvSpPr>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10959008" cy="4294051"/>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a:t>Skriv </a:t>
            </a:r>
            <a:r>
              <a:rPr lang="sv-SE" err="1"/>
              <a:t>ev</a:t>
            </a:r>
            <a:r>
              <a:rPr lang="sv-SE"/>
              <a:t> källa</a:t>
            </a:r>
          </a:p>
        </p:txBody>
      </p:sp>
      <p:sp>
        <p:nvSpPr>
          <p:cNvPr id="5" name="Platshållare för datum 4"/>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12432704" y="2132857"/>
            <a:ext cx="2112235" cy="138499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871613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18565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2516610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bg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1"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bg1"/>
                </a:solidFill>
              </a:rPr>
              <a:t>The </a:t>
            </a:r>
            <a:r>
              <a:rPr lang="sv-SE" sz="1000" b="1" noProof="0" err="1">
                <a:solidFill>
                  <a:schemeClr val="bg1"/>
                </a:solidFill>
              </a:rPr>
              <a:t>Capital</a:t>
            </a:r>
            <a:r>
              <a:rPr lang="sv-SE" sz="1000" b="1" noProof="0">
                <a:solidFill>
                  <a:schemeClr val="bg1"/>
                </a:solidFill>
              </a:rPr>
              <a:t> </a:t>
            </a:r>
            <a:r>
              <a:rPr lang="sv-SE" sz="1000" b="1" noProof="0" err="1">
                <a:solidFill>
                  <a:schemeClr val="bg1"/>
                </a:solidFill>
              </a:rPr>
              <a:t>of</a:t>
            </a:r>
            <a:r>
              <a:rPr lang="sv-SE" sz="1000" b="1" noProof="0">
                <a:solidFill>
                  <a:schemeClr val="bg1"/>
                </a:solidFill>
              </a:rPr>
              <a:t> Scandinavia</a:t>
            </a:r>
          </a:p>
        </p:txBody>
      </p:sp>
      <p:pic>
        <p:nvPicPr>
          <p:cNvPr id="8" name="Bildobjekt 7"/>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373537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7310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7860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733207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252" cy="6864595"/>
          </a:xfrm>
          <a:prstGeom prst="rect">
            <a:avLst/>
          </a:prstGeom>
        </p:spPr>
      </p:pic>
    </p:spTree>
    <p:extLst>
      <p:ext uri="{BB962C8B-B14F-4D97-AF65-F5344CB8AC3E}">
        <p14:creationId xmlns:p14="http://schemas.microsoft.com/office/powerpoint/2010/main" val="2419850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990699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0323029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10904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010226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hasCustomPrompt="1"/>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328903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696393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235818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90463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272254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2330347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156668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288076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41776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76170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68118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hasCustomPrompt="1"/>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17.vml"/><Relationship Id="rId7"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oleObject" Target="../embeddings/oleObject17.bin"/><Relationship Id="rId5" Type="http://schemas.openxmlformats.org/officeDocument/2006/relationships/tags" Target="../tags/tag35.xml"/><Relationship Id="rId4" Type="http://schemas.openxmlformats.org/officeDocument/2006/relationships/tags" Target="../tags/tag34.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slideLayout" Target="../slideLayouts/slideLayout23.xml"/><Relationship Id="rId7" Type="http://schemas.openxmlformats.org/officeDocument/2006/relationships/tags" Target="../tags/tag3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vmlDrawing" Target="../drawings/vmlDrawing19.vml"/><Relationship Id="rId5" Type="http://schemas.openxmlformats.org/officeDocument/2006/relationships/theme" Target="../theme/theme3.xml"/><Relationship Id="rId10" Type="http://schemas.openxmlformats.org/officeDocument/2006/relationships/image" Target="../media/image1.emf"/><Relationship Id="rId4" Type="http://schemas.openxmlformats.org/officeDocument/2006/relationships/slideLayout" Target="../slideLayouts/slideLayout24.xml"/><Relationship Id="rId9" Type="http://schemas.openxmlformats.org/officeDocument/2006/relationships/oleObject" Target="../embeddings/oleObject19.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slideLayout" Target="../slideLayouts/slideLayout27.xml"/><Relationship Id="rId7" Type="http://schemas.openxmlformats.org/officeDocument/2006/relationships/tags" Target="../tags/tag4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vmlDrawing" Target="../drawings/vmlDrawing23.vml"/><Relationship Id="rId5" Type="http://schemas.openxmlformats.org/officeDocument/2006/relationships/theme" Target="../theme/theme4.xml"/><Relationship Id="rId10" Type="http://schemas.openxmlformats.org/officeDocument/2006/relationships/image" Target="../media/image1.emf"/><Relationship Id="rId4" Type="http://schemas.openxmlformats.org/officeDocument/2006/relationships/slideLayout" Target="../slideLayouts/slideLayout28.xml"/><Relationship Id="rId9" Type="http://schemas.openxmlformats.org/officeDocument/2006/relationships/oleObject" Target="../embeddings/oleObject2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vmlDrawing" Target="../drawings/vmlDrawing27.vml"/><Relationship Id="rId3" Type="http://schemas.openxmlformats.org/officeDocument/2006/relationships/slideLayout" Target="../slideLayouts/slideLayout31.xml"/><Relationship Id="rId21" Type="http://schemas.openxmlformats.org/officeDocument/2006/relationships/oleObject" Target="../embeddings/oleObject27.bin"/><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ags" Target="../tags/tag55.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ags" Target="../tags/tag54.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tags" Target="../tags/tag82.xml"/><Relationship Id="rId12" Type="http://schemas.openxmlformats.org/officeDocument/2006/relationships/image" Target="../media/image3.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vmlDrawing" Target="../drawings/vmlDrawing41.vml"/><Relationship Id="rId11" Type="http://schemas.openxmlformats.org/officeDocument/2006/relationships/image" Target="../media/image2.emf"/><Relationship Id="rId5" Type="http://schemas.openxmlformats.org/officeDocument/2006/relationships/theme" Target="../theme/theme6.xml"/><Relationship Id="rId10" Type="http://schemas.openxmlformats.org/officeDocument/2006/relationships/image" Target="../media/image1.emf"/><Relationship Id="rId4" Type="http://schemas.openxmlformats.org/officeDocument/2006/relationships/slideLayout" Target="../slideLayouts/slideLayout48.xml"/><Relationship Id="rId9" Type="http://schemas.openxmlformats.org/officeDocument/2006/relationships/oleObject" Target="../embeddings/oleObject41.bin"/><Relationship Id="rId1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ags" Target="../tags/tag92.xml"/><Relationship Id="rId3" Type="http://schemas.openxmlformats.org/officeDocument/2006/relationships/slideLayout" Target="../slideLayouts/slideLayout51.xml"/><Relationship Id="rId21" Type="http://schemas.openxmlformats.org/officeDocument/2006/relationships/image" Target="../media/image1.emf"/><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vmlDrawing" Target="../drawings/vmlDrawing46.vml"/><Relationship Id="rId25" Type="http://schemas.microsoft.com/office/2007/relationships/hdphoto" Target="../media/hdphoto1.wdp"/><Relationship Id="rId2" Type="http://schemas.openxmlformats.org/officeDocument/2006/relationships/slideLayout" Target="../slideLayouts/slideLayout50.xml"/><Relationship Id="rId16" Type="http://schemas.openxmlformats.org/officeDocument/2006/relationships/theme" Target="../theme/theme7.xml"/><Relationship Id="rId20" Type="http://schemas.openxmlformats.org/officeDocument/2006/relationships/oleObject" Target="../embeddings/oleObject46.bin"/><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image" Target="../media/image4.png"/><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image" Target="../media/image3.jpeg"/><Relationship Id="rId10" Type="http://schemas.openxmlformats.org/officeDocument/2006/relationships/slideLayout" Target="../slideLayouts/slideLayout58.xml"/><Relationship Id="rId19" Type="http://schemas.openxmlformats.org/officeDocument/2006/relationships/tags" Target="../tags/tag9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2"/>
            </p:custDataLst>
            <p:extLst>
              <p:ext uri="{D42A27DB-BD31-4B8C-83A1-F6EECF244321}">
                <p14:modId xmlns:p14="http://schemas.microsoft.com/office/powerpoint/2010/main" val="3377051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24" imgW="526" imgH="526" progId="TCLayout.ActiveDocument.1">
                  <p:embed/>
                </p:oleObj>
              </mc:Choice>
              <mc:Fallback>
                <p:oleObj name="think-cell Slide" r:id="rId24" imgW="526" imgH="526" progId="TCLayout.ActiveDocument.1">
                  <p:embed/>
                  <p:pic>
                    <p:nvPicPr>
                      <p:cNvPr id="9" name="Object 8"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pic>
        <p:nvPicPr>
          <p:cNvPr id="13" name="Bildobjekt 12">
            <a:extLst>
              <a:ext uri="{FF2B5EF4-FFF2-40B4-BE49-F238E27FC236}">
                <a16:creationId xmlns:a16="http://schemas.microsoft.com/office/drawing/2014/main" id="{9001D310-1C60-4E17-801E-A90565D5B5E2}"/>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pic>
        <p:nvPicPr>
          <p:cNvPr id="14" name="Picture 10">
            <a:extLst>
              <a:ext uri="{FF2B5EF4-FFF2-40B4-BE49-F238E27FC236}">
                <a16:creationId xmlns:a16="http://schemas.microsoft.com/office/drawing/2014/main" id="{BCD3A9FA-88E4-497B-8A1F-3243418778DA}"/>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3748202" y="6071930"/>
            <a:ext cx="655680" cy="648501"/>
          </a:xfrm>
          <a:prstGeom prst="rect">
            <a:avLst/>
          </a:prstGeom>
        </p:spPr>
      </p:pic>
      <p:pic>
        <p:nvPicPr>
          <p:cNvPr id="15" name="Picture 6">
            <a:extLst>
              <a:ext uri="{FF2B5EF4-FFF2-40B4-BE49-F238E27FC236}">
                <a16:creationId xmlns:a16="http://schemas.microsoft.com/office/drawing/2014/main" id="{6E761659-FD99-4B7F-A3CB-B18E1F91A3C1}"/>
              </a:ext>
            </a:extLst>
          </p:cNvPr>
          <p:cNvPicPr>
            <a:picLocks noChangeAspect="1"/>
          </p:cNvPicPr>
          <p:nvPr userDrawn="1"/>
        </p:nvPicPr>
        <p:blipFill>
          <a:blip r:embed="rId28">
            <a:clrChange>
              <a:clrFrom>
                <a:srgbClr val="000000"/>
              </a:clrFrom>
              <a:clrTo>
                <a:srgbClr val="000000">
                  <a:alpha val="0"/>
                </a:srgbClr>
              </a:clrTo>
            </a:clrChange>
            <a:extLst>
              <a:ext uri="{BEBA8EAE-BF5A-486C-A8C5-ECC9F3942E4B}">
                <a14:imgProps xmlns:a14="http://schemas.microsoft.com/office/drawing/2010/main">
                  <a14:imgLayer r:embed="rId2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4223" y="6125548"/>
            <a:ext cx="1367161" cy="359283"/>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69" r:id="rId4"/>
    <p:sldLayoutId id="2147483657" r:id="rId5"/>
    <p:sldLayoutId id="2147483658" r:id="rId6"/>
    <p:sldLayoutId id="2147483659" r:id="rId7"/>
    <p:sldLayoutId id="2147483660" r:id="rId8"/>
    <p:sldLayoutId id="2147483668" r:id="rId9"/>
    <p:sldLayoutId id="2147483654" r:id="rId10"/>
    <p:sldLayoutId id="2147483655" r:id="rId11"/>
    <p:sldLayoutId id="2147483651" r:id="rId12"/>
    <p:sldLayoutId id="2147483661" r:id="rId13"/>
    <p:sldLayoutId id="2147483662" r:id="rId14"/>
    <p:sldLayoutId id="2147483663" r:id="rId15"/>
    <p:sldLayoutId id="2147483710" r:id="rId16"/>
    <p:sldLayoutId id="2147483711" r:id="rId17"/>
    <p:sldLayoutId id="2147483712" r:id="rId18"/>
    <p:sldLayoutId id="2147483730" r:id="rId19"/>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4"/>
            </p:custDataLst>
            <p:extLst>
              <p:ext uri="{D42A27DB-BD31-4B8C-83A1-F6EECF244321}">
                <p14:modId xmlns:p14="http://schemas.microsoft.com/office/powerpoint/2010/main" val="2014502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6" imgW="526" imgH="526" progId="TCLayout.ActiveDocument.1">
                  <p:embed/>
                </p:oleObj>
              </mc:Choice>
              <mc:Fallback>
                <p:oleObj name="think-cell Slide" r:id="rId6" imgW="526" imgH="526"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3891769626"/>
      </p:ext>
    </p:extLst>
  </p:cSld>
  <p:clrMap bg1="lt1" tx1="dk1" bg2="lt2" tx2="dk2" accent1="accent1" accent2="accent2" accent3="accent3" accent4="accent4" accent5="accent5" accent6="accent6" hlink="hlink" folHlink="folHlink"/>
  <p:sldLayoutIdLst>
    <p:sldLayoutId id="2147483696" r:id="rId1"/>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7"/>
            </p:custDataLst>
            <p:extLst>
              <p:ext uri="{D42A27DB-BD31-4B8C-83A1-F6EECF244321}">
                <p14:modId xmlns:p14="http://schemas.microsoft.com/office/powerpoint/2010/main" val="3845804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9" imgW="526" imgH="526" progId="TCLayout.ActiveDocument.1">
                  <p:embed/>
                </p:oleObj>
              </mc:Choice>
              <mc:Fallback>
                <p:oleObj name="think-cell Slide" r:id="rId9" imgW="526" imgH="526" progId="TCLayout.ActiveDocument.1">
                  <p:embed/>
                  <p:pic>
                    <p:nvPicPr>
                      <p:cNvPr id="9" name="Objec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26245837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7"/>
            </p:custDataLst>
            <p:extLst>
              <p:ext uri="{D42A27DB-BD31-4B8C-83A1-F6EECF244321}">
                <p14:modId xmlns:p14="http://schemas.microsoft.com/office/powerpoint/2010/main" val="224114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9" imgW="526" imgH="526" progId="TCLayout.ActiveDocument.1">
                  <p:embed/>
                </p:oleObj>
              </mc:Choice>
              <mc:Fallback>
                <p:oleObj name="think-cell Slide" r:id="rId9" imgW="526" imgH="526" progId="TCLayout.ActiveDocument.1">
                  <p:embed/>
                  <p:pic>
                    <p:nvPicPr>
                      <p:cNvPr id="9" name="Objec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183418975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8" r:id="rId4"/>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9"/>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21" imgW="526" imgH="526" progId="TCLayout.ActiveDocument.1">
                  <p:embed/>
                </p:oleObj>
              </mc:Choice>
              <mc:Fallback>
                <p:oleObj name="think-cell Slide" r:id="rId21" imgW="526" imgH="526" progId="TCLayout.ActiveDocument.1">
                  <p:embed/>
                  <p:pic>
                    <p:nvPicPr>
                      <p:cNvPr id="9" name="Object 8" hidden="1"/>
                      <p:cNvPicPr/>
                      <p:nvPr/>
                    </p:nvPicPr>
                    <p:blipFill>
                      <a:blip r:embed="rId22"/>
                      <a:stretch>
                        <a:fillRect/>
                      </a:stretch>
                    </p:blipFill>
                    <p:spPr>
                      <a:xfrm>
                        <a:off x="1589" y="1588"/>
                        <a:ext cx="1588" cy="1588"/>
                      </a:xfrm>
                      <a:prstGeom prst="rect">
                        <a:avLst/>
                      </a:prstGeom>
                    </p:spPr>
                  </p:pic>
                </p:oleObj>
              </mc:Fallback>
            </mc:AlternateContent>
          </a:graphicData>
        </a:graphic>
      </p:graphicFrame>
      <p:sp>
        <p:nvSpPr>
          <p:cNvPr id="8" name="Rectangle 7" hidden="1"/>
          <p:cNvSpPr/>
          <p:nvPr userDrawn="1">
            <p:custDataLst>
              <p:tags r:id="rId20"/>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193371763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7"/>
            </p:custDataLst>
            <p:extLst>
              <p:ext uri="{D42A27DB-BD31-4B8C-83A1-F6EECF244321}">
                <p14:modId xmlns:p14="http://schemas.microsoft.com/office/powerpoint/2010/main" val="627123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9" imgW="526" imgH="526" progId="TCLayout.ActiveDocument.1">
                  <p:embed/>
                </p:oleObj>
              </mc:Choice>
              <mc:Fallback>
                <p:oleObj name="think-cell Slide" r:id="rId9" imgW="526" imgH="526" progId="TCLayout.ActiveDocument.1">
                  <p:embed/>
                  <p:pic>
                    <p:nvPicPr>
                      <p:cNvPr id="9" name="Objec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13" name="Bildobjekt 12">
            <a:extLst>
              <a:ext uri="{FF2B5EF4-FFF2-40B4-BE49-F238E27FC236}">
                <a16:creationId xmlns:a16="http://schemas.microsoft.com/office/drawing/2014/main" id="{1592756A-F45C-4ECE-BD2F-79C7F65E7CD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pic>
        <p:nvPicPr>
          <p:cNvPr id="14" name="Picture 10">
            <a:extLst>
              <a:ext uri="{FF2B5EF4-FFF2-40B4-BE49-F238E27FC236}">
                <a16:creationId xmlns:a16="http://schemas.microsoft.com/office/drawing/2014/main" id="{CF604DA6-D52D-479B-93AB-A80E446213C8}"/>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748202" y="6071930"/>
            <a:ext cx="655680" cy="648501"/>
          </a:xfrm>
          <a:prstGeom prst="rect">
            <a:avLst/>
          </a:prstGeom>
        </p:spPr>
      </p:pic>
      <p:pic>
        <p:nvPicPr>
          <p:cNvPr id="15" name="Picture 6">
            <a:extLst>
              <a:ext uri="{FF2B5EF4-FFF2-40B4-BE49-F238E27FC236}">
                <a16:creationId xmlns:a16="http://schemas.microsoft.com/office/drawing/2014/main" id="{2E8AD5CA-B6A3-4571-BA3C-63DADF6CBF73}"/>
              </a:ext>
            </a:extLst>
          </p:cNvPr>
          <p:cNvPicPr>
            <a:picLocks noChangeAspect="1"/>
          </p:cNvPicPr>
          <p:nvPr userDrawn="1"/>
        </p:nvPicPr>
        <p:blipFill>
          <a:blip r:embed="rId13">
            <a:clrChange>
              <a:clrFrom>
                <a:srgbClr val="000000"/>
              </a:clrFrom>
              <a:clrTo>
                <a:srgbClr val="000000">
                  <a:alpha val="0"/>
                </a:srgbClr>
              </a:clrTo>
            </a:clrChange>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4223" y="6125548"/>
            <a:ext cx="1367161" cy="359283"/>
          </a:xfrm>
          <a:prstGeom prst="rect">
            <a:avLst/>
          </a:prstGeom>
        </p:spPr>
      </p:pic>
    </p:spTree>
    <p:extLst>
      <p:ext uri="{BB962C8B-B14F-4D97-AF65-F5344CB8AC3E}">
        <p14:creationId xmlns:p14="http://schemas.microsoft.com/office/powerpoint/2010/main" val="22595634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20" imgW="526" imgH="526" progId="TCLayout.ActiveDocument.1">
                  <p:embed/>
                </p:oleObj>
              </mc:Choice>
              <mc:Fallback>
                <p:oleObj name="think-cell Slide" r:id="rId20" imgW="526" imgH="526" progId="TCLayout.ActiveDocument.1">
                  <p:embed/>
                  <p:pic>
                    <p:nvPicPr>
                      <p:cNvPr id="9" name="Object 8" hidden="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19"/>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pic>
        <p:nvPicPr>
          <p:cNvPr id="13" name="Bildobjekt 12">
            <a:extLst>
              <a:ext uri="{FF2B5EF4-FFF2-40B4-BE49-F238E27FC236}">
                <a16:creationId xmlns:a16="http://schemas.microsoft.com/office/drawing/2014/main" id="{C01E2A67-C5FA-43FD-AF60-5B85B82AC301}"/>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pic>
        <p:nvPicPr>
          <p:cNvPr id="14" name="Picture 10">
            <a:extLst>
              <a:ext uri="{FF2B5EF4-FFF2-40B4-BE49-F238E27FC236}">
                <a16:creationId xmlns:a16="http://schemas.microsoft.com/office/drawing/2014/main" id="{A0F23E6B-D6DF-46CE-A5B8-51FF8512A32C}"/>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3748202" y="6071930"/>
            <a:ext cx="655680" cy="648501"/>
          </a:xfrm>
          <a:prstGeom prst="rect">
            <a:avLst/>
          </a:prstGeom>
        </p:spPr>
      </p:pic>
      <p:pic>
        <p:nvPicPr>
          <p:cNvPr id="15" name="Picture 6">
            <a:extLst>
              <a:ext uri="{FF2B5EF4-FFF2-40B4-BE49-F238E27FC236}">
                <a16:creationId xmlns:a16="http://schemas.microsoft.com/office/drawing/2014/main" id="{7BC9E28D-E48B-4904-A5BA-D737F62B6A92}"/>
              </a:ext>
            </a:extLst>
          </p:cNvPr>
          <p:cNvPicPr>
            <a:picLocks noChangeAspect="1"/>
          </p:cNvPicPr>
          <p:nvPr userDrawn="1"/>
        </p:nvPicPr>
        <p:blipFill>
          <a:blip r:embed="rId24">
            <a:clrChange>
              <a:clrFrom>
                <a:srgbClr val="000000"/>
              </a:clrFrom>
              <a:clrTo>
                <a:srgbClr val="000000">
                  <a:alpha val="0"/>
                </a:srgbClr>
              </a:clrTo>
            </a:clrChange>
            <a:extLst>
              <a:ext uri="{BEBA8EAE-BF5A-486C-A8C5-ECC9F3942E4B}">
                <a14:imgProps xmlns:a14="http://schemas.microsoft.com/office/drawing/2010/main">
                  <a14:imgLayer r:embed="rId2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4223" y="6125548"/>
            <a:ext cx="1367161" cy="359283"/>
          </a:xfrm>
          <a:prstGeom prst="rect">
            <a:avLst/>
          </a:prstGeom>
        </p:spPr>
      </p:pic>
    </p:spTree>
    <p:extLst>
      <p:ext uri="{BB962C8B-B14F-4D97-AF65-F5344CB8AC3E}">
        <p14:creationId xmlns:p14="http://schemas.microsoft.com/office/powerpoint/2010/main" val="122263240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4.xml"/><Relationship Id="rId7" Type="http://schemas.openxmlformats.org/officeDocument/2006/relationships/image" Target="../media/image12.jpeg"/><Relationship Id="rId2" Type="http://schemas.openxmlformats.org/officeDocument/2006/relationships/tags" Target="../tags/tag120.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10" Type="http://schemas.microsoft.com/office/2007/relationships/hdphoto" Target="../media/hdphoto1.wdp"/><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notesSlide" Target="../notesSlides/notesSlide9.xml"/><Relationship Id="rId4"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tags" Target="../tags/tag138.xml"/><Relationship Id="rId7" Type="http://schemas.openxmlformats.org/officeDocument/2006/relationships/image" Target="../media/image21.png"/><Relationship Id="rId2" Type="http://schemas.openxmlformats.org/officeDocument/2006/relationships/tags" Target="../tags/tag137.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10" Type="http://schemas.openxmlformats.org/officeDocument/2006/relationships/image" Target="../media/image24.svg"/><Relationship Id="rId4" Type="http://schemas.openxmlformats.org/officeDocument/2006/relationships/slideLayout" Target="../slideLayouts/slideLayout10.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140.xml"/><Relationship Id="rId7" Type="http://schemas.openxmlformats.org/officeDocument/2006/relationships/image" Target="../media/image23.png"/><Relationship Id="rId2" Type="http://schemas.openxmlformats.org/officeDocument/2006/relationships/tags" Target="../tags/tag139.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42.xml"/><Relationship Id="rId7" Type="http://schemas.openxmlformats.org/officeDocument/2006/relationships/image" Target="../media/image1.emf"/><Relationship Id="rId2" Type="http://schemas.openxmlformats.org/officeDocument/2006/relationships/tags" Target="../tags/tag141.xml"/><Relationship Id="rId1" Type="http://schemas.openxmlformats.org/officeDocument/2006/relationships/vmlDrawing" Target="../drawings/vmlDrawing69.vml"/><Relationship Id="rId6" Type="http://schemas.openxmlformats.org/officeDocument/2006/relationships/oleObject" Target="../embeddings/oleObject69.bin"/><Relationship Id="rId5" Type="http://schemas.openxmlformats.org/officeDocument/2006/relationships/notesSlide" Target="../notesSlides/notesSlide11.xml"/><Relationship Id="rId4" Type="http://schemas.openxmlformats.org/officeDocument/2006/relationships/slideLayout" Target="../slideLayouts/slideLayout10.xml"/><Relationship Id="rId9" Type="http://schemas.openxmlformats.org/officeDocument/2006/relationships/image" Target="../media/image24.svg"/></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144.xml"/><Relationship Id="rId7" Type="http://schemas.openxmlformats.org/officeDocument/2006/relationships/image" Target="../media/image23.png"/><Relationship Id="rId2" Type="http://schemas.openxmlformats.org/officeDocument/2006/relationships/tags" Target="../tags/tag143.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146.xml"/><Relationship Id="rId7" Type="http://schemas.openxmlformats.org/officeDocument/2006/relationships/notesSlide" Target="../notesSlides/notesSlide13.xml"/><Relationship Id="rId2" Type="http://schemas.openxmlformats.org/officeDocument/2006/relationships/tags" Target="../tags/tag145.xml"/><Relationship Id="rId1" Type="http://schemas.openxmlformats.org/officeDocument/2006/relationships/vmlDrawing" Target="../drawings/vmlDrawing71.vml"/><Relationship Id="rId6" Type="http://schemas.openxmlformats.org/officeDocument/2006/relationships/slideLayout" Target="../slideLayouts/slideLayout10.xml"/><Relationship Id="rId5" Type="http://schemas.openxmlformats.org/officeDocument/2006/relationships/tags" Target="../tags/tag148.xml"/><Relationship Id="rId10" Type="http://schemas.openxmlformats.org/officeDocument/2006/relationships/slide" Target="slide6.xml"/><Relationship Id="rId4" Type="http://schemas.openxmlformats.org/officeDocument/2006/relationships/tags" Target="../tags/tag147.xml"/><Relationship Id="rId9"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emf"/><Relationship Id="rId2" Type="http://schemas.openxmlformats.org/officeDocument/2006/relationships/tags" Target="../tags/tag121.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notesSlide" Target="../notesSlides/notesSlide2.xml"/><Relationship Id="rId4"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1.emf"/><Relationship Id="rId2" Type="http://schemas.openxmlformats.org/officeDocument/2006/relationships/tags" Target="../tags/tag149.xml"/><Relationship Id="rId1" Type="http://schemas.openxmlformats.org/officeDocument/2006/relationships/vmlDrawing" Target="../drawings/vmlDrawing72.vml"/><Relationship Id="rId6" Type="http://schemas.openxmlformats.org/officeDocument/2006/relationships/oleObject" Target="../embeddings/oleObject72.bin"/><Relationship Id="rId5" Type="http://schemas.openxmlformats.org/officeDocument/2006/relationships/notesSlide" Target="../notesSlides/notesSlide14.xml"/><Relationship Id="rId4"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20.png"/><Relationship Id="rId2" Type="http://schemas.openxmlformats.org/officeDocument/2006/relationships/tags" Target="../tags/tag151.xml"/><Relationship Id="rId1" Type="http://schemas.openxmlformats.org/officeDocument/2006/relationships/vmlDrawing" Target="../drawings/vmlDrawing73.vml"/><Relationship Id="rId6" Type="http://schemas.openxmlformats.org/officeDocument/2006/relationships/tags" Target="../tags/tag155.xml"/><Relationship Id="rId11" Type="http://schemas.openxmlformats.org/officeDocument/2006/relationships/image" Target="../media/image1.emf"/><Relationship Id="rId5" Type="http://schemas.openxmlformats.org/officeDocument/2006/relationships/tags" Target="../tags/tag154.xml"/><Relationship Id="rId10" Type="http://schemas.openxmlformats.org/officeDocument/2006/relationships/oleObject" Target="../embeddings/oleObject73.bin"/><Relationship Id="rId4" Type="http://schemas.openxmlformats.org/officeDocument/2006/relationships/tags" Target="../tags/tag153.xml"/><Relationship Id="rId9"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1.emf"/><Relationship Id="rId2" Type="http://schemas.openxmlformats.org/officeDocument/2006/relationships/tags" Target="../tags/tag157.xml"/><Relationship Id="rId1" Type="http://schemas.openxmlformats.org/officeDocument/2006/relationships/vmlDrawing" Target="../drawings/vmlDrawing74.vml"/><Relationship Id="rId6" Type="http://schemas.openxmlformats.org/officeDocument/2006/relationships/oleObject" Target="../embeddings/oleObject74.bin"/><Relationship Id="rId5" Type="http://schemas.openxmlformats.org/officeDocument/2006/relationships/notesSlide" Target="../notesSlides/notesSlide17.xml"/><Relationship Id="rId4"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tags" Target="../tags/tag160.xml"/><Relationship Id="rId7" Type="http://schemas.openxmlformats.org/officeDocument/2006/relationships/notesSlide" Target="../notesSlides/notesSlide18.xml"/><Relationship Id="rId2" Type="http://schemas.openxmlformats.org/officeDocument/2006/relationships/tags" Target="../tags/tag159.xml"/><Relationship Id="rId1" Type="http://schemas.openxmlformats.org/officeDocument/2006/relationships/vmlDrawing" Target="../drawings/vmlDrawing75.vml"/><Relationship Id="rId6" Type="http://schemas.openxmlformats.org/officeDocument/2006/relationships/slideLayout" Target="../slideLayouts/slideLayout10.xml"/><Relationship Id="rId5" Type="http://schemas.openxmlformats.org/officeDocument/2006/relationships/tags" Target="../tags/tag162.xml"/><Relationship Id="rId10" Type="http://schemas.openxmlformats.org/officeDocument/2006/relationships/slide" Target="slide6.xml"/><Relationship Id="rId4" Type="http://schemas.openxmlformats.org/officeDocument/2006/relationships/tags" Target="../tags/tag161.xml"/><Relationship Id="rId9"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tags" Target="../tags/tag166.xml"/><Relationship Id="rId7" Type="http://schemas.openxmlformats.org/officeDocument/2006/relationships/image" Target="../media/image1.emf"/><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tags" Target="../tags/tag165.xml"/><Relationship Id="rId16" Type="http://schemas.openxmlformats.org/officeDocument/2006/relationships/image" Target="../media/image49.png"/><Relationship Id="rId1" Type="http://schemas.openxmlformats.org/officeDocument/2006/relationships/vmlDrawing" Target="../drawings/vmlDrawing77.vml"/><Relationship Id="rId6" Type="http://schemas.openxmlformats.org/officeDocument/2006/relationships/oleObject" Target="../embeddings/oleObject77.bin"/><Relationship Id="rId11" Type="http://schemas.openxmlformats.org/officeDocument/2006/relationships/image" Target="../media/image44.png"/><Relationship Id="rId5" Type="http://schemas.openxmlformats.org/officeDocument/2006/relationships/notesSlide" Target="../notesSlides/notesSlide19.xml"/><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slideLayout" Target="../slideLayouts/slideLayout10.xml"/><Relationship Id="rId9" Type="http://schemas.openxmlformats.org/officeDocument/2006/relationships/image" Target="../media/image42.png"/><Relationship Id="rId1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hyperlink" Target="https://smartstad.stockholm/odis/" TargetMode="External"/><Relationship Id="rId2" Type="http://schemas.openxmlformats.org/officeDocument/2006/relationships/tags" Target="../tags/tag167.xml"/><Relationship Id="rId1" Type="http://schemas.openxmlformats.org/officeDocument/2006/relationships/vmlDrawing" Target="../drawings/vmlDrawing78.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124.xml"/><Relationship Id="rId7" Type="http://schemas.openxmlformats.org/officeDocument/2006/relationships/notesSlide" Target="../notesSlides/notesSlide3.xml"/><Relationship Id="rId2" Type="http://schemas.openxmlformats.org/officeDocument/2006/relationships/tags" Target="../tags/tag123.xml"/><Relationship Id="rId1" Type="http://schemas.openxmlformats.org/officeDocument/2006/relationships/vmlDrawing" Target="../drawings/vmlDrawing62.vml"/><Relationship Id="rId6" Type="http://schemas.openxmlformats.org/officeDocument/2006/relationships/slideLayout" Target="../slideLayouts/slideLayout10.xml"/><Relationship Id="rId5" Type="http://schemas.openxmlformats.org/officeDocument/2006/relationships/tags" Target="../tags/tag126.xml"/><Relationship Id="rId10" Type="http://schemas.openxmlformats.org/officeDocument/2006/relationships/slide" Target="slide6.xml"/><Relationship Id="rId4" Type="http://schemas.openxmlformats.org/officeDocument/2006/relationships/tags" Target="../tags/tag125.xml"/><Relationship Id="rId9"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1.emf"/><Relationship Id="rId2" Type="http://schemas.openxmlformats.org/officeDocument/2006/relationships/tags" Target="../tags/tag171.xml"/><Relationship Id="rId1" Type="http://schemas.openxmlformats.org/officeDocument/2006/relationships/vmlDrawing" Target="../drawings/vmlDrawing80.vml"/><Relationship Id="rId6" Type="http://schemas.openxmlformats.org/officeDocument/2006/relationships/oleObject" Target="../embeddings/oleObject80.bin"/><Relationship Id="rId5" Type="http://schemas.openxmlformats.org/officeDocument/2006/relationships/notesSlide" Target="../notesSlides/notesSlide20.xml"/><Relationship Id="rId4"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74.xml"/><Relationship Id="rId7" Type="http://schemas.openxmlformats.org/officeDocument/2006/relationships/image" Target="../media/image1.emf"/><Relationship Id="rId2" Type="http://schemas.openxmlformats.org/officeDocument/2006/relationships/tags" Target="../tags/tag173.xml"/><Relationship Id="rId1" Type="http://schemas.openxmlformats.org/officeDocument/2006/relationships/vmlDrawing" Target="../drawings/vmlDrawing81.vml"/><Relationship Id="rId6" Type="http://schemas.openxmlformats.org/officeDocument/2006/relationships/oleObject" Target="../embeddings/oleObject81.bin"/><Relationship Id="rId5" Type="http://schemas.openxmlformats.org/officeDocument/2006/relationships/notesSlide" Target="../notesSlides/notesSlide21.xml"/><Relationship Id="rId4"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176.xml"/><Relationship Id="rId7" Type="http://schemas.openxmlformats.org/officeDocument/2006/relationships/image" Target="../media/image1.emf"/><Relationship Id="rId2" Type="http://schemas.openxmlformats.org/officeDocument/2006/relationships/tags" Target="../tags/tag175.xml"/><Relationship Id="rId1" Type="http://schemas.openxmlformats.org/officeDocument/2006/relationships/vmlDrawing" Target="../drawings/vmlDrawing82.vml"/><Relationship Id="rId6" Type="http://schemas.openxmlformats.org/officeDocument/2006/relationships/oleObject" Target="../embeddings/oleObject82.bin"/><Relationship Id="rId5" Type="http://schemas.openxmlformats.org/officeDocument/2006/relationships/notesSlide" Target="../notesSlides/notesSlide22.xml"/><Relationship Id="rId4"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178.xml"/><Relationship Id="rId7" Type="http://schemas.openxmlformats.org/officeDocument/2006/relationships/image" Target="../media/image1.emf"/><Relationship Id="rId2" Type="http://schemas.openxmlformats.org/officeDocument/2006/relationships/tags" Target="../tags/tag177.xml"/><Relationship Id="rId1" Type="http://schemas.openxmlformats.org/officeDocument/2006/relationships/vmlDrawing" Target="../drawings/vmlDrawing83.vml"/><Relationship Id="rId6" Type="http://schemas.openxmlformats.org/officeDocument/2006/relationships/oleObject" Target="../embeddings/oleObject83.bin"/><Relationship Id="rId5" Type="http://schemas.openxmlformats.org/officeDocument/2006/relationships/notesSlide" Target="../notesSlides/notesSlide23.xml"/><Relationship Id="rId4"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1.emf"/><Relationship Id="rId2" Type="http://schemas.openxmlformats.org/officeDocument/2006/relationships/tags" Target="../tags/tag181.xml"/><Relationship Id="rId1" Type="http://schemas.openxmlformats.org/officeDocument/2006/relationships/vmlDrawing" Target="../drawings/vmlDrawing85.vml"/><Relationship Id="rId6" Type="http://schemas.openxmlformats.org/officeDocument/2006/relationships/oleObject" Target="../embeddings/oleObject85.bin"/><Relationship Id="rId5" Type="http://schemas.openxmlformats.org/officeDocument/2006/relationships/notesSlide" Target="../notesSlides/notesSlide24.xml"/><Relationship Id="rId4"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vmlDrawing" Target="../drawings/vmlDrawing86.vml"/><Relationship Id="rId6" Type="http://schemas.openxmlformats.org/officeDocument/2006/relationships/oleObject" Target="../embeddings/oleObject86.bin"/><Relationship Id="rId5" Type="http://schemas.openxmlformats.org/officeDocument/2006/relationships/notesSlide" Target="../notesSlides/notesSlide25.xml"/><Relationship Id="rId4"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1.emf"/><Relationship Id="rId2" Type="http://schemas.openxmlformats.org/officeDocument/2006/relationships/tags" Target="../tags/tag185.xml"/><Relationship Id="rId1" Type="http://schemas.openxmlformats.org/officeDocument/2006/relationships/vmlDrawing" Target="../drawings/vmlDrawing87.vml"/><Relationship Id="rId6" Type="http://schemas.openxmlformats.org/officeDocument/2006/relationships/oleObject" Target="../embeddings/oleObject87.bin"/><Relationship Id="rId5" Type="http://schemas.openxmlformats.org/officeDocument/2006/relationships/notesSlide" Target="../notesSlides/notesSlide26.xml"/><Relationship Id="rId4"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vmlDrawing" Target="../drawings/vmlDrawing88.vml"/><Relationship Id="rId6" Type="http://schemas.openxmlformats.org/officeDocument/2006/relationships/oleObject" Target="../embeddings/oleObject88.bin"/><Relationship Id="rId5" Type="http://schemas.openxmlformats.org/officeDocument/2006/relationships/notesSlide" Target="../notesSlides/notesSlide27.xml"/><Relationship Id="rId4"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image" Target="../media/image54.tiff"/><Relationship Id="rId2" Type="http://schemas.openxmlformats.org/officeDocument/2006/relationships/tags" Target="../tags/tag189.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89.bin"/><Relationship Id="rId4"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8.xml"/><Relationship Id="rId7" Type="http://schemas.openxmlformats.org/officeDocument/2006/relationships/image" Target="../media/image1.emf"/><Relationship Id="rId2" Type="http://schemas.openxmlformats.org/officeDocument/2006/relationships/tags" Target="../tags/tag127.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notesSlide" Target="../notesSlides/notesSlide4.xml"/><Relationship Id="rId4"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55.tiff"/><Relationship Id="rId2" Type="http://schemas.openxmlformats.org/officeDocument/2006/relationships/tags" Target="../tags/tag191.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56.tiff"/><Relationship Id="rId2" Type="http://schemas.openxmlformats.org/officeDocument/2006/relationships/tags" Target="../tags/tag193.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91.bin"/><Relationship Id="rId4"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57.tiff"/><Relationship Id="rId2" Type="http://schemas.openxmlformats.org/officeDocument/2006/relationships/tags" Target="../tags/tag195.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0.xml"/><Relationship Id="rId7" Type="http://schemas.openxmlformats.org/officeDocument/2006/relationships/image" Target="../media/image1.emf"/><Relationship Id="rId2" Type="http://schemas.openxmlformats.org/officeDocument/2006/relationships/tags" Target="../tags/tag129.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notesSlide" Target="../notesSlides/notesSlide5.xml"/><Relationship Id="rId4"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tags" Target="../tags/tag132.xml"/><Relationship Id="rId7" Type="http://schemas.openxmlformats.org/officeDocument/2006/relationships/notesSlide" Target="../notesSlides/notesSlide7.xml"/><Relationship Id="rId2" Type="http://schemas.openxmlformats.org/officeDocument/2006/relationships/tags" Target="../tags/tag131.xml"/><Relationship Id="rId1" Type="http://schemas.openxmlformats.org/officeDocument/2006/relationships/vmlDrawing" Target="../drawings/vmlDrawing65.vml"/><Relationship Id="rId6" Type="http://schemas.openxmlformats.org/officeDocument/2006/relationships/slideLayout" Target="../slideLayouts/slideLayout10.xml"/><Relationship Id="rId5" Type="http://schemas.openxmlformats.org/officeDocument/2006/relationships/tags" Target="../tags/tag134.xml"/><Relationship Id="rId10" Type="http://schemas.openxmlformats.org/officeDocument/2006/relationships/slide" Target="slide6.xml"/><Relationship Id="rId4" Type="http://schemas.openxmlformats.org/officeDocument/2006/relationships/tags" Target="../tags/tag133.xml"/><Relationship Id="rId9"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5" imgW="631" imgH="631" progId="TCLayout.ActiveDocument.1">
                  <p:embed/>
                </p:oleObj>
              </mc:Choice>
              <mc:Fallback>
                <p:oleObj name="think-cell Slide" r:id="rId5" imgW="631" imgH="631"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ruta 5"/>
          <p:cNvSpPr txBox="1"/>
          <p:nvPr/>
        </p:nvSpPr>
        <p:spPr>
          <a:xfrm>
            <a:off x="542940" y="427908"/>
            <a:ext cx="6602626" cy="2000548"/>
          </a:xfrm>
          <a:prstGeom prst="rect">
            <a:avLst/>
          </a:prstGeom>
          <a:noFill/>
        </p:spPr>
        <p:txBody>
          <a:bodyPr wrap="square" rtlCol="0" anchor="t">
            <a:spAutoFit/>
          </a:bodyPr>
          <a:lstStyle/>
          <a:p>
            <a:r>
              <a:rPr lang="sv-SE" sz="3200" b="1">
                <a:solidFill>
                  <a:schemeClr val="tx2"/>
                </a:solidFill>
                <a:latin typeface="Arial"/>
                <a:ea typeface="Stockholm Type Regular" charset="0"/>
                <a:cs typeface="Arial"/>
              </a:rPr>
              <a:t>Forma organisation för öppna data</a:t>
            </a:r>
            <a:endParaRPr lang="sv-SE" sz="3200" b="1">
              <a:solidFill>
                <a:schemeClr val="tx2"/>
              </a:solidFill>
              <a:latin typeface="Arial" panose="020B0604020202020204" pitchFamily="34" charset="0"/>
              <a:ea typeface="Stockholm Type Regular" charset="0"/>
              <a:cs typeface="Arial" panose="020B0604020202020204" pitchFamily="34" charset="0"/>
            </a:endParaRPr>
          </a:p>
          <a:p>
            <a:endParaRPr lang="sv-SE" sz="2000" b="1">
              <a:solidFill>
                <a:schemeClr val="tx2"/>
              </a:solidFill>
              <a:latin typeface="Arial" panose="020B0604020202020204" pitchFamily="34" charset="0"/>
              <a:ea typeface="Stockholm Type Regular" charset="0"/>
              <a:cs typeface="Arial" panose="020B0604020202020204" pitchFamily="34" charset="0"/>
            </a:endParaRPr>
          </a:p>
          <a:p>
            <a:r>
              <a:rPr lang="sv-SE" sz="2000" b="1">
                <a:solidFill>
                  <a:schemeClr val="tx2"/>
                </a:solidFill>
                <a:latin typeface="Arial" panose="020B0604020202020204" pitchFamily="34" charset="0"/>
                <a:ea typeface="Stockholm Type Regular" charset="0"/>
                <a:cs typeface="Arial" panose="020B0604020202020204" pitchFamily="34" charset="0"/>
              </a:rPr>
              <a:t>ÖDIS - Ökad användning av öppna data i Stockholmsregionen</a:t>
            </a:r>
            <a:endParaRPr lang="sv-SE" sz="1400" b="1">
              <a:solidFill>
                <a:schemeClr val="tx2"/>
              </a:solidFill>
              <a:latin typeface="Arial" panose="020B0604020202020204" pitchFamily="34" charset="0"/>
              <a:ea typeface="Stockholm Type Regular" charset="0"/>
              <a:cs typeface="Arial" panose="020B0604020202020204" pitchFamily="34" charset="0"/>
            </a:endParaRPr>
          </a:p>
        </p:txBody>
      </p:sp>
      <p:pic>
        <p:nvPicPr>
          <p:cNvPr id="7" name="Picture 13">
            <a:extLst>
              <a:ext uri="{FF2B5EF4-FFF2-40B4-BE49-F238E27FC236}">
                <a16:creationId xmlns:a16="http://schemas.microsoft.com/office/drawing/2014/main" id="{7BDE6E24-546E-4EB2-806B-A47D86A980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3972" y="498509"/>
            <a:ext cx="844925" cy="835674"/>
          </a:xfrm>
          <a:prstGeom prst="rect">
            <a:avLst/>
          </a:prstGeom>
        </p:spPr>
      </p:pic>
      <p:pic>
        <p:nvPicPr>
          <p:cNvPr id="8" name="Picture 15">
            <a:extLst>
              <a:ext uri="{FF2B5EF4-FFF2-40B4-BE49-F238E27FC236}">
                <a16:creationId xmlns:a16="http://schemas.microsoft.com/office/drawing/2014/main" id="{2F99B8AC-AC7E-4283-A550-A99C0447F1F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28251" y="612969"/>
            <a:ext cx="1397782" cy="475762"/>
          </a:xfrm>
          <a:prstGeom prst="rect">
            <a:avLst/>
          </a:prstGeom>
        </p:spPr>
      </p:pic>
      <p:pic>
        <p:nvPicPr>
          <p:cNvPr id="9" name="Picture 6">
            <a:extLst>
              <a:ext uri="{FF2B5EF4-FFF2-40B4-BE49-F238E27FC236}">
                <a16:creationId xmlns:a16="http://schemas.microsoft.com/office/drawing/2014/main" id="{1F4D301C-9A9C-4AF3-A77A-54ED58B394EE}"/>
              </a:ext>
            </a:extLst>
          </p:cNvPr>
          <p:cNvPicPr>
            <a:picLocks noChangeAspect="1"/>
          </p:cNvPicPr>
          <p:nvPr/>
        </p:nvPicPr>
        <p:blipFill>
          <a:blip r:embed="rId9">
            <a:clrChange>
              <a:clrFrom>
                <a:srgbClr val="000000"/>
              </a:clrFrom>
              <a:clrTo>
                <a:srgbClr val="000000">
                  <a:alpha val="0"/>
                </a:srgbClr>
              </a:clrTo>
            </a:clrChang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930595" y="612969"/>
            <a:ext cx="1738814" cy="456951"/>
          </a:xfrm>
          <a:prstGeom prst="rect">
            <a:avLst/>
          </a:prstGeom>
        </p:spPr>
      </p:pic>
    </p:spTree>
    <p:extLst>
      <p:ext uri="{BB962C8B-B14F-4D97-AF65-F5344CB8AC3E}">
        <p14:creationId xmlns:p14="http://schemas.microsoft.com/office/powerpoint/2010/main" val="273755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75B3FD2-F398-9148-8E9A-F654BE07C475}"/>
              </a:ext>
            </a:extLst>
          </p:cNvPr>
          <p:cNvSpPr/>
          <p:nvPr/>
        </p:nvSpPr>
        <p:spPr>
          <a:xfrm>
            <a:off x="1492468" y="2673598"/>
            <a:ext cx="1860331" cy="6096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600">
                <a:solidFill>
                  <a:srgbClr val="C40064"/>
                </a:solidFill>
              </a:rPr>
              <a:t>Samordnare</a:t>
            </a:r>
          </a:p>
        </p:txBody>
      </p:sp>
      <p:sp>
        <p:nvSpPr>
          <p:cNvPr id="7" name="Rektangel 6">
            <a:extLst>
              <a:ext uri="{FF2B5EF4-FFF2-40B4-BE49-F238E27FC236}">
                <a16:creationId xmlns:a16="http://schemas.microsoft.com/office/drawing/2014/main" id="{CC411E31-89D1-6E48-BF17-554FF2640CC2}"/>
              </a:ext>
            </a:extLst>
          </p:cNvPr>
          <p:cNvSpPr/>
          <p:nvPr/>
        </p:nvSpPr>
        <p:spPr>
          <a:xfrm>
            <a:off x="1492468" y="3521026"/>
            <a:ext cx="1860331" cy="6096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C40064"/>
                </a:solidFill>
              </a:rPr>
              <a:t>Arbetsgrupp</a:t>
            </a:r>
          </a:p>
        </p:txBody>
      </p:sp>
      <p:sp>
        <p:nvSpPr>
          <p:cNvPr id="9" name="Rektangel 8">
            <a:extLst>
              <a:ext uri="{FF2B5EF4-FFF2-40B4-BE49-F238E27FC236}">
                <a16:creationId xmlns:a16="http://schemas.microsoft.com/office/drawing/2014/main" id="{A3D0416A-B9F1-B94C-A264-E1CF6A810EF4}"/>
              </a:ext>
            </a:extLst>
          </p:cNvPr>
          <p:cNvSpPr/>
          <p:nvPr/>
        </p:nvSpPr>
        <p:spPr>
          <a:xfrm>
            <a:off x="1397876" y="2575034"/>
            <a:ext cx="2049517" cy="1692166"/>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3C2D5BCD-7ABF-7A41-BF58-CDCACFC981B8}"/>
              </a:ext>
            </a:extLst>
          </p:cNvPr>
          <p:cNvSpPr txBox="1"/>
          <p:nvPr/>
        </p:nvSpPr>
        <p:spPr>
          <a:xfrm rot="16200000">
            <a:off x="24502" y="3144698"/>
            <a:ext cx="2098159" cy="276999"/>
          </a:xfrm>
          <a:prstGeom prst="rect">
            <a:avLst/>
          </a:prstGeom>
          <a:noFill/>
        </p:spPr>
        <p:txBody>
          <a:bodyPr wrap="square" rtlCol="0">
            <a:spAutoFit/>
          </a:bodyPr>
          <a:lstStyle/>
          <a:p>
            <a:r>
              <a:rPr lang="sv-SE" sz="1200">
                <a:solidFill>
                  <a:srgbClr val="C40064"/>
                </a:solidFill>
              </a:rPr>
              <a:t>Öppna data organisation</a:t>
            </a:r>
          </a:p>
        </p:txBody>
      </p:sp>
      <p:sp>
        <p:nvSpPr>
          <p:cNvPr id="12" name="textruta 11">
            <a:extLst>
              <a:ext uri="{FF2B5EF4-FFF2-40B4-BE49-F238E27FC236}">
                <a16:creationId xmlns:a16="http://schemas.microsoft.com/office/drawing/2014/main" id="{B096C185-1C4A-9440-A9D8-A1A1640A5165}"/>
              </a:ext>
            </a:extLst>
          </p:cNvPr>
          <p:cNvSpPr txBox="1"/>
          <p:nvPr/>
        </p:nvSpPr>
        <p:spPr>
          <a:xfrm>
            <a:off x="4740166" y="1982587"/>
            <a:ext cx="6162293" cy="3970318"/>
          </a:xfrm>
          <a:prstGeom prst="rect">
            <a:avLst/>
          </a:prstGeom>
          <a:noFill/>
        </p:spPr>
        <p:txBody>
          <a:bodyPr wrap="square" rtlCol="0">
            <a:spAutoFit/>
          </a:bodyPr>
          <a:lstStyle/>
          <a:p>
            <a:pPr marL="171450" indent="-171450">
              <a:buFont typeface="Arial" panose="020B0604020202020204" pitchFamily="34" charset="0"/>
              <a:buChar char="•"/>
            </a:pPr>
            <a:r>
              <a:rPr lang="sv-SE" sz="1400"/>
              <a:t>Samordnaren är </a:t>
            </a:r>
            <a:r>
              <a:rPr lang="sv-SE" sz="1400" b="1"/>
              <a:t>sammankallande</a:t>
            </a:r>
            <a:r>
              <a:rPr lang="sv-SE" sz="1400"/>
              <a:t> för arbetsgruppen samt </a:t>
            </a:r>
            <a:r>
              <a:rPr lang="sv-SE" sz="1400" b="1"/>
              <a:t>rapporterar</a:t>
            </a:r>
            <a:r>
              <a:rPr lang="sv-SE" sz="1400"/>
              <a:t> till ägaren av uppdraget</a:t>
            </a:r>
          </a:p>
          <a:p>
            <a:pPr marL="171450" indent="-171450">
              <a:buFont typeface="Arial" panose="020B0604020202020204" pitchFamily="34" charset="0"/>
              <a:buChar char="•"/>
            </a:pPr>
            <a:r>
              <a:rPr lang="sv-SE" sz="1400"/>
              <a:t>Varje förvaltning har en </a:t>
            </a:r>
            <a:r>
              <a:rPr lang="sv-SE" sz="1400" b="1"/>
              <a:t>ansvarig förvaltningsrepresentant </a:t>
            </a:r>
            <a:r>
              <a:rPr lang="sv-SE" sz="1400"/>
              <a:t>för öppna data som ingår i arbetsgruppen och fungerar som kontaktpunkt för pågående aktiviteter inom resp. förvaltning </a:t>
            </a:r>
          </a:p>
          <a:p>
            <a:pPr marL="171450" indent="-171450">
              <a:buFont typeface="Arial" panose="020B0604020202020204" pitchFamily="34" charset="0"/>
              <a:buChar char="•"/>
            </a:pPr>
            <a:r>
              <a:rPr lang="sv-SE" sz="1400"/>
              <a:t>Varje Förvaltningsrepresentant för öppna data skapar sedan i sin tur det </a:t>
            </a:r>
            <a:r>
              <a:rPr lang="sv-SE" sz="1400" b="1"/>
              <a:t>interna nätverket inom sin förvaltning </a:t>
            </a:r>
            <a:r>
              <a:rPr lang="sv-SE" sz="1400"/>
              <a:t>av bland annat informationsägare och informationsförvaltare, samt driver och följer upp arbetet med dessa</a:t>
            </a:r>
          </a:p>
          <a:p>
            <a:pPr marL="171450" indent="-171450">
              <a:buFont typeface="Arial" panose="020B0604020202020204" pitchFamily="34" charset="0"/>
              <a:buChar char="•"/>
            </a:pPr>
            <a:r>
              <a:rPr lang="sv-SE" sz="1400"/>
              <a:t>De </a:t>
            </a:r>
            <a:r>
              <a:rPr lang="sv-SE" sz="1400" b="1"/>
              <a:t>centrala stödrollerna </a:t>
            </a:r>
            <a:r>
              <a:rPr lang="sv-SE" sz="1400"/>
              <a:t>i arbetsgruppen, förser sig löpande med relevant kunskap inom öppna data, och stöttar verksamheter med denna för att de ska kunna publicera öppna data på rätt sätt</a:t>
            </a:r>
          </a:p>
          <a:p>
            <a:pPr marL="171450" indent="-171450">
              <a:buFont typeface="Arial" panose="020B0604020202020204" pitchFamily="34" charset="0"/>
              <a:buChar char="•"/>
            </a:pPr>
            <a:r>
              <a:rPr lang="sv-SE" sz="1400"/>
              <a:t>Organisationen för öppna data kan inte, på egen hand, skapa öppna data utan måste samarbeta med varje förvaltnings interna nätverk, genom förvaltningssamordnarna för öppna data</a:t>
            </a:r>
            <a:endParaRPr lang="sv-SE" sz="1400" strike="sngStrike"/>
          </a:p>
          <a:p>
            <a:pPr marL="171450" indent="-171450">
              <a:buFont typeface="Arial" panose="020B0604020202020204" pitchFamily="34" charset="0"/>
              <a:buChar char="•"/>
            </a:pPr>
            <a:endParaRPr lang="sv-SE" sz="1400"/>
          </a:p>
          <a:p>
            <a:pPr marL="171450" indent="-171450">
              <a:buFont typeface="Arial" panose="020B0604020202020204" pitchFamily="34" charset="0"/>
              <a:buChar char="•"/>
            </a:pPr>
            <a:endParaRPr lang="sv-SE" sz="1400"/>
          </a:p>
          <a:p>
            <a:pPr marL="171450" indent="-171450">
              <a:buFont typeface="Arial" panose="020B0604020202020204" pitchFamily="34" charset="0"/>
              <a:buChar char="•"/>
            </a:pPr>
            <a:endParaRPr lang="sv-SE" sz="1400"/>
          </a:p>
        </p:txBody>
      </p:sp>
      <p:cxnSp>
        <p:nvCxnSpPr>
          <p:cNvPr id="19" name="Rak 18">
            <a:extLst>
              <a:ext uri="{FF2B5EF4-FFF2-40B4-BE49-F238E27FC236}">
                <a16:creationId xmlns:a16="http://schemas.microsoft.com/office/drawing/2014/main" id="{33262958-5BC0-9B40-B295-5CA357D39B67}"/>
              </a:ext>
            </a:extLst>
          </p:cNvPr>
          <p:cNvCxnSpPr>
            <a:cxnSpLocks/>
          </p:cNvCxnSpPr>
          <p:nvPr/>
        </p:nvCxnSpPr>
        <p:spPr>
          <a:xfrm>
            <a:off x="4740166" y="1996626"/>
            <a:ext cx="0" cy="30036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90448E44-D908-1749-BA2E-E65D423A192B}"/>
              </a:ext>
            </a:extLst>
          </p:cNvPr>
          <p:cNvCxnSpPr/>
          <p:nvPr/>
        </p:nvCxnSpPr>
        <p:spPr>
          <a:xfrm>
            <a:off x="3541985" y="3429000"/>
            <a:ext cx="119818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B9D8C207-0F2F-DE4B-B2E5-189EAFB4C756}"/>
              </a:ext>
            </a:extLst>
          </p:cNvPr>
          <p:cNvSpPr/>
          <p:nvPr/>
        </p:nvSpPr>
        <p:spPr>
          <a:xfrm rot="16200000">
            <a:off x="9827810" y="3324497"/>
            <a:ext cx="3003638"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ÖVERGRIPANDE ARBETSUPPGIFTER</a:t>
            </a:r>
          </a:p>
        </p:txBody>
      </p:sp>
      <p:sp>
        <p:nvSpPr>
          <p:cNvPr id="23" name="Rubrik 2">
            <a:extLst>
              <a:ext uri="{FF2B5EF4-FFF2-40B4-BE49-F238E27FC236}">
                <a16:creationId xmlns:a16="http://schemas.microsoft.com/office/drawing/2014/main" id="{03D6CDEB-1DC9-B746-AFBF-9C9E7E75D476}"/>
              </a:ext>
            </a:extLst>
          </p:cNvPr>
          <p:cNvSpPr>
            <a:spLocks noGrp="1"/>
          </p:cNvSpPr>
          <p:nvPr>
            <p:ph type="title"/>
          </p:nvPr>
        </p:nvSpPr>
        <p:spPr/>
        <p:txBody>
          <a:bodyPr/>
          <a:lstStyle/>
          <a:p>
            <a:r>
              <a:rPr lang="sv-SE" sz="2800">
                <a:latin typeface="Arial" panose="020B0604020202020204" pitchFamily="34" charset="0"/>
                <a:cs typeface="Arial" panose="020B0604020202020204" pitchFamily="34" charset="0"/>
              </a:rPr>
              <a:t>Samordnaren bör ha en central arbetsgrupp bestående av representanter från verksamheten</a:t>
            </a:r>
          </a:p>
        </p:txBody>
      </p:sp>
      <p:sp>
        <p:nvSpPr>
          <p:cNvPr id="20" name="Rundad rektangulär pratbubbla 19">
            <a:extLst>
              <a:ext uri="{FF2B5EF4-FFF2-40B4-BE49-F238E27FC236}">
                <a16:creationId xmlns:a16="http://schemas.microsoft.com/office/drawing/2014/main" id="{D346587E-3375-FC41-8D6D-03A036073352}"/>
              </a:ext>
            </a:extLst>
          </p:cNvPr>
          <p:cNvSpPr/>
          <p:nvPr/>
        </p:nvSpPr>
        <p:spPr>
          <a:xfrm>
            <a:off x="8618615" y="5262667"/>
            <a:ext cx="2963785" cy="1018070"/>
          </a:xfrm>
          <a:prstGeom prst="wedgeRoundRectCallout">
            <a:avLst>
              <a:gd name="adj1" fmla="val -44565"/>
              <a:gd name="adj2" fmla="val -67454"/>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tx1"/>
                </a:solidFill>
              </a:rPr>
              <a:t>Erfarenheter från andra organisationer visar att det är svårt att få arbetet att bli långsiktigt utan ägaren tillsätter en Samordnare med ett tydligt mandat att driva arbetet framåt</a:t>
            </a:r>
          </a:p>
        </p:txBody>
      </p:sp>
      <p:sp>
        <p:nvSpPr>
          <p:cNvPr id="16" name="Rektangel 15">
            <a:extLst>
              <a:ext uri="{FF2B5EF4-FFF2-40B4-BE49-F238E27FC236}">
                <a16:creationId xmlns:a16="http://schemas.microsoft.com/office/drawing/2014/main" id="{7883A251-82FE-C44F-AE36-3C01E09EA29B}"/>
              </a:ext>
            </a:extLst>
          </p:cNvPr>
          <p:cNvSpPr/>
          <p:nvPr/>
        </p:nvSpPr>
        <p:spPr>
          <a:xfrm>
            <a:off x="8340811" y="10451"/>
            <a:ext cx="3851189"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EXEMPEL PÅ ÖVERGRIPANDE ARBETSUPPGIFTER</a:t>
            </a:r>
          </a:p>
        </p:txBody>
      </p:sp>
      <p:pic>
        <p:nvPicPr>
          <p:cNvPr id="2" name="Bildobjekt 1">
            <a:extLst>
              <a:ext uri="{FF2B5EF4-FFF2-40B4-BE49-F238E27FC236}">
                <a16:creationId xmlns:a16="http://schemas.microsoft.com/office/drawing/2014/main" id="{84D01290-CB4B-C84A-A2F7-21D6A458B2DF}"/>
              </a:ext>
            </a:extLst>
          </p:cNvPr>
          <p:cNvPicPr>
            <a:picLocks noChangeAspect="1"/>
          </p:cNvPicPr>
          <p:nvPr/>
        </p:nvPicPr>
        <p:blipFill>
          <a:blip r:embed="rId2"/>
          <a:stretch>
            <a:fillRect/>
          </a:stretch>
        </p:blipFill>
        <p:spPr>
          <a:xfrm>
            <a:off x="1247883" y="4371430"/>
            <a:ext cx="2349500" cy="889000"/>
          </a:xfrm>
          <a:prstGeom prst="rect">
            <a:avLst/>
          </a:prstGeom>
        </p:spPr>
      </p:pic>
      <p:pic>
        <p:nvPicPr>
          <p:cNvPr id="3" name="Bildobjekt 2">
            <a:extLst>
              <a:ext uri="{FF2B5EF4-FFF2-40B4-BE49-F238E27FC236}">
                <a16:creationId xmlns:a16="http://schemas.microsoft.com/office/drawing/2014/main" id="{2D98D1FB-7C86-4F41-B448-9FC5710D5A0B}"/>
              </a:ext>
            </a:extLst>
          </p:cNvPr>
          <p:cNvPicPr>
            <a:picLocks noChangeAspect="1"/>
          </p:cNvPicPr>
          <p:nvPr/>
        </p:nvPicPr>
        <p:blipFill>
          <a:blip r:embed="rId3"/>
          <a:stretch>
            <a:fillRect/>
          </a:stretch>
        </p:blipFill>
        <p:spPr>
          <a:xfrm>
            <a:off x="935081" y="1597570"/>
            <a:ext cx="3505200" cy="838200"/>
          </a:xfrm>
          <a:prstGeom prst="rect">
            <a:avLst/>
          </a:prstGeom>
        </p:spPr>
      </p:pic>
    </p:spTree>
    <p:extLst>
      <p:ext uri="{BB962C8B-B14F-4D97-AF65-F5344CB8AC3E}">
        <p14:creationId xmlns:p14="http://schemas.microsoft.com/office/powerpoint/2010/main" val="12550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D3ED099-2B37-8C4D-89DD-EBE80F107230}"/>
              </a:ext>
            </a:extLst>
          </p:cNvPr>
          <p:cNvSpPr/>
          <p:nvPr/>
        </p:nvSpPr>
        <p:spPr>
          <a:xfrm>
            <a:off x="1492468" y="4505028"/>
            <a:ext cx="1860331" cy="826344"/>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C40064"/>
                </a:solidFill>
              </a:rPr>
              <a:t>Internt nätverk inom resp. </a:t>
            </a:r>
          </a:p>
          <a:p>
            <a:pPr algn="ctr"/>
            <a:r>
              <a:rPr lang="sv-SE" sz="1600">
                <a:solidFill>
                  <a:srgbClr val="C40064"/>
                </a:solidFill>
              </a:rPr>
              <a:t>förvaltning</a:t>
            </a:r>
          </a:p>
        </p:txBody>
      </p:sp>
      <p:sp>
        <p:nvSpPr>
          <p:cNvPr id="13" name="textruta 12">
            <a:extLst>
              <a:ext uri="{FF2B5EF4-FFF2-40B4-BE49-F238E27FC236}">
                <a16:creationId xmlns:a16="http://schemas.microsoft.com/office/drawing/2014/main" id="{C20BD998-B03A-0F45-AC9F-8AFA6223EBAF}"/>
              </a:ext>
            </a:extLst>
          </p:cNvPr>
          <p:cNvSpPr txBox="1"/>
          <p:nvPr/>
        </p:nvSpPr>
        <p:spPr>
          <a:xfrm>
            <a:off x="4645573" y="2581634"/>
            <a:ext cx="6379779" cy="2031325"/>
          </a:xfrm>
          <a:prstGeom prst="rect">
            <a:avLst/>
          </a:prstGeom>
          <a:noFill/>
        </p:spPr>
        <p:txBody>
          <a:bodyPr wrap="square" rtlCol="0">
            <a:spAutoFit/>
          </a:bodyPr>
          <a:lstStyle/>
          <a:p>
            <a:pPr marL="171450" indent="-171450">
              <a:buFont typeface="Arial" panose="020B0604020202020204" pitchFamily="34" charset="0"/>
              <a:buChar char="•"/>
            </a:pPr>
            <a:r>
              <a:rPr lang="sv-SE" sz="1400"/>
              <a:t>Nätverket hjälper förvaltningsrepresentanten att identifiera möjliga</a:t>
            </a:r>
            <a:r>
              <a:rPr lang="sv-SE" sz="1400" b="1"/>
              <a:t> informationsmängder</a:t>
            </a:r>
            <a:r>
              <a:rPr lang="sv-SE" sz="1400"/>
              <a:t> för publicering</a:t>
            </a:r>
          </a:p>
          <a:p>
            <a:pPr marL="171450" indent="-171450">
              <a:buFont typeface="Arial" panose="020B0604020202020204" pitchFamily="34" charset="0"/>
              <a:buChar char="•"/>
            </a:pPr>
            <a:r>
              <a:rPr lang="sv-SE" sz="1400"/>
              <a:t>Det förvaltningsinterna nätverket får uppdrag och information främst via sin </a:t>
            </a:r>
            <a:r>
              <a:rPr lang="sv-SE" sz="1400" b="1"/>
              <a:t>förvaltningsrepresentant</a:t>
            </a:r>
            <a:r>
              <a:rPr lang="sv-SE" sz="1400"/>
              <a:t> (som är medlem i arbetsgruppen) </a:t>
            </a:r>
          </a:p>
          <a:p>
            <a:pPr marL="171450" indent="-171450">
              <a:buFont typeface="Arial" panose="020B0604020202020204" pitchFamily="34" charset="0"/>
              <a:buChar char="•"/>
            </a:pPr>
            <a:r>
              <a:rPr lang="sv-SE" sz="1400"/>
              <a:t>Nätverket fungerar också som ett </a:t>
            </a:r>
            <a:r>
              <a:rPr lang="sv-SE" sz="1400" b="1"/>
              <a:t>stöd</a:t>
            </a:r>
            <a:r>
              <a:rPr lang="sv-SE" sz="1400"/>
              <a:t> i arbetet med uppföljningen av öppna data</a:t>
            </a:r>
          </a:p>
          <a:p>
            <a:pPr marL="171450" indent="-171450">
              <a:buFont typeface="Arial" panose="020B0604020202020204" pitchFamily="34" charset="0"/>
              <a:buChar char="•"/>
            </a:pPr>
            <a:r>
              <a:rPr lang="sv-SE" sz="1400"/>
              <a:t>Nätverket samlas ett par gånger per år för kompetenshöjande åtgärder och för förankring av arbetet för att hela tiden hålla sig à jour med utvecklingen att öppna data-arbetet. Förvaltningsrepresentanten är sammankallande</a:t>
            </a:r>
          </a:p>
        </p:txBody>
      </p:sp>
      <p:cxnSp>
        <p:nvCxnSpPr>
          <p:cNvPr id="15" name="Vinklad  14">
            <a:extLst>
              <a:ext uri="{FF2B5EF4-FFF2-40B4-BE49-F238E27FC236}">
                <a16:creationId xmlns:a16="http://schemas.microsoft.com/office/drawing/2014/main" id="{3FBCFE71-D040-0E42-AFCC-453F681BC643}"/>
              </a:ext>
            </a:extLst>
          </p:cNvPr>
          <p:cNvCxnSpPr>
            <a:cxnSpLocks/>
            <a:stCxn id="8" idx="3"/>
            <a:endCxn id="13" idx="1"/>
          </p:cNvCxnSpPr>
          <p:nvPr/>
        </p:nvCxnSpPr>
        <p:spPr>
          <a:xfrm flipV="1">
            <a:off x="3352799" y="3597297"/>
            <a:ext cx="1292774" cy="1320903"/>
          </a:xfrm>
          <a:prstGeom prst="bent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121E8FB8-C74F-1E40-9CFC-CD6FB8CF7559}"/>
              </a:ext>
            </a:extLst>
          </p:cNvPr>
          <p:cNvCxnSpPr>
            <a:cxnSpLocks/>
          </p:cNvCxnSpPr>
          <p:nvPr/>
        </p:nvCxnSpPr>
        <p:spPr>
          <a:xfrm>
            <a:off x="4698120" y="2575034"/>
            <a:ext cx="0" cy="19299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97A78A3F-63EB-8445-B804-67D112D6F521}"/>
              </a:ext>
            </a:extLst>
          </p:cNvPr>
          <p:cNvSpPr/>
          <p:nvPr/>
        </p:nvSpPr>
        <p:spPr>
          <a:xfrm rot="16200000">
            <a:off x="10625606" y="3305215"/>
            <a:ext cx="1923395" cy="476229"/>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ÖVERGRIPANDE ARBETSUPPGIFTER</a:t>
            </a:r>
          </a:p>
        </p:txBody>
      </p:sp>
      <p:sp>
        <p:nvSpPr>
          <p:cNvPr id="24" name="Rubrik 2">
            <a:extLst>
              <a:ext uri="{FF2B5EF4-FFF2-40B4-BE49-F238E27FC236}">
                <a16:creationId xmlns:a16="http://schemas.microsoft.com/office/drawing/2014/main" id="{04D2B226-B62C-1C48-A341-0AF222B8D2E2}"/>
              </a:ext>
            </a:extLst>
          </p:cNvPr>
          <p:cNvSpPr>
            <a:spLocks noGrp="1"/>
          </p:cNvSpPr>
          <p:nvPr>
            <p:ph type="title"/>
          </p:nvPr>
        </p:nvSpPr>
        <p:spPr>
          <a:xfrm>
            <a:off x="609600" y="457200"/>
            <a:ext cx="10972800" cy="831600"/>
          </a:xfrm>
        </p:spPr>
        <p:txBody>
          <a:bodyPr/>
          <a:lstStyle/>
          <a:p>
            <a:r>
              <a:rPr lang="sv-SE" sz="2800">
                <a:latin typeface="Arial" panose="020B0604020202020204" pitchFamily="34" charset="0"/>
                <a:cs typeface="Arial" panose="020B0604020202020204" pitchFamily="34" charset="0"/>
              </a:rPr>
              <a:t>Varje förvaltningsrepresentant har ett internt nätverk inom sin förvaltning som stödjer, förankrar och arbetar med öppna data </a:t>
            </a:r>
          </a:p>
        </p:txBody>
      </p:sp>
      <p:sp>
        <p:nvSpPr>
          <p:cNvPr id="14" name="Rektangel 13">
            <a:extLst>
              <a:ext uri="{FF2B5EF4-FFF2-40B4-BE49-F238E27FC236}">
                <a16:creationId xmlns:a16="http://schemas.microsoft.com/office/drawing/2014/main" id="{00AC10BF-1097-B44B-9403-5537A875271A}"/>
              </a:ext>
            </a:extLst>
          </p:cNvPr>
          <p:cNvSpPr/>
          <p:nvPr/>
        </p:nvSpPr>
        <p:spPr>
          <a:xfrm>
            <a:off x="8340811" y="10451"/>
            <a:ext cx="3851189"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EXEMPEL PÅ ÖVERGRIPANDE ARBETSUPPGIFTER</a:t>
            </a:r>
          </a:p>
        </p:txBody>
      </p:sp>
      <p:pic>
        <p:nvPicPr>
          <p:cNvPr id="3" name="Bildobjekt 2">
            <a:extLst>
              <a:ext uri="{FF2B5EF4-FFF2-40B4-BE49-F238E27FC236}">
                <a16:creationId xmlns:a16="http://schemas.microsoft.com/office/drawing/2014/main" id="{5894BE7B-08B1-3741-B7D2-67E73147A127}"/>
              </a:ext>
            </a:extLst>
          </p:cNvPr>
          <p:cNvPicPr>
            <a:picLocks noChangeAspect="1"/>
          </p:cNvPicPr>
          <p:nvPr/>
        </p:nvPicPr>
        <p:blipFill>
          <a:blip r:embed="rId2"/>
          <a:stretch>
            <a:fillRect/>
          </a:stretch>
        </p:blipFill>
        <p:spPr>
          <a:xfrm>
            <a:off x="609600" y="1545177"/>
            <a:ext cx="3378200" cy="2908300"/>
          </a:xfrm>
          <a:prstGeom prst="rect">
            <a:avLst/>
          </a:prstGeom>
        </p:spPr>
      </p:pic>
    </p:spTree>
    <p:extLst>
      <p:ext uri="{BB962C8B-B14F-4D97-AF65-F5344CB8AC3E}">
        <p14:creationId xmlns:p14="http://schemas.microsoft.com/office/powerpoint/2010/main" val="253794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a:extLst>
              <a:ext uri="{FF2B5EF4-FFF2-40B4-BE49-F238E27FC236}">
                <a16:creationId xmlns:a16="http://schemas.microsoft.com/office/drawing/2014/main" id="{500D16F3-BD7E-440A-A68E-FDB513BF3E7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6" imgW="395" imgH="394" progId="TCLayout.ActiveDocument.1">
                  <p:embed/>
                </p:oleObj>
              </mc:Choice>
              <mc:Fallback>
                <p:oleObj name="think-cell Slide" r:id="rId6" imgW="395" imgH="394" progId="TCLayout.ActiveDocument.1">
                  <p:embed/>
                  <p:pic>
                    <p:nvPicPr>
                      <p:cNvPr id="45" name="Object 44" hidden="1">
                        <a:extLst>
                          <a:ext uri="{FF2B5EF4-FFF2-40B4-BE49-F238E27FC236}">
                            <a16:creationId xmlns:a16="http://schemas.microsoft.com/office/drawing/2014/main" id="{500D16F3-BD7E-440A-A68E-FDB513BF3E7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4" name="Rectangle 23" hidden="1">
            <a:extLst>
              <a:ext uri="{FF2B5EF4-FFF2-40B4-BE49-F238E27FC236}">
                <a16:creationId xmlns:a16="http://schemas.microsoft.com/office/drawing/2014/main" id="{E190631B-B7E6-4929-9882-78A7B6C80C29}"/>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ubrik 1">
            <a:extLst>
              <a:ext uri="{FF2B5EF4-FFF2-40B4-BE49-F238E27FC236}">
                <a16:creationId xmlns:a16="http://schemas.microsoft.com/office/drawing/2014/main" id="{B7F54EFD-4B37-DD46-8BB8-258E78907447}"/>
              </a:ext>
            </a:extLst>
          </p:cNvPr>
          <p:cNvSpPr>
            <a:spLocks noGrp="1"/>
          </p:cNvSpPr>
          <p:nvPr>
            <p:ph type="title"/>
          </p:nvPr>
        </p:nvSpPr>
        <p:spPr>
          <a:xfrm>
            <a:off x="609600" y="457200"/>
            <a:ext cx="11193194" cy="831600"/>
          </a:xfrm>
        </p:spPr>
        <p:txBody>
          <a:bodyPr/>
          <a:lstStyle/>
          <a:p>
            <a:r>
              <a:rPr lang="sv-SE" sz="2800">
                <a:latin typeface="Arial" panose="020B0604020202020204" pitchFamily="34" charset="0"/>
                <a:cs typeface="Arial" panose="020B0604020202020204" pitchFamily="34" charset="0"/>
              </a:rPr>
              <a:t>Under en uppstartsfas behöver inte alla förvaltningar delta i arbetet för att komma igång</a:t>
            </a:r>
          </a:p>
        </p:txBody>
      </p:sp>
      <p:sp>
        <p:nvSpPr>
          <p:cNvPr id="3" name="textruta 2">
            <a:extLst>
              <a:ext uri="{FF2B5EF4-FFF2-40B4-BE49-F238E27FC236}">
                <a16:creationId xmlns:a16="http://schemas.microsoft.com/office/drawing/2014/main" id="{B0296640-00FF-1F44-AACE-464C2AAD8CE3}"/>
              </a:ext>
            </a:extLst>
          </p:cNvPr>
          <p:cNvSpPr txBox="1"/>
          <p:nvPr/>
        </p:nvSpPr>
        <p:spPr>
          <a:xfrm>
            <a:off x="1676257" y="1700831"/>
            <a:ext cx="2296099" cy="307777"/>
          </a:xfrm>
          <a:prstGeom prst="rect">
            <a:avLst/>
          </a:prstGeom>
          <a:solidFill>
            <a:srgbClr val="FCBF0A"/>
          </a:solidFill>
        </p:spPr>
        <p:txBody>
          <a:bodyPr wrap="square" rtlCol="0">
            <a:spAutoFit/>
          </a:bodyPr>
          <a:lstStyle/>
          <a:p>
            <a:r>
              <a:rPr lang="sv-SE" sz="1400"/>
              <a:t>Samordnare</a:t>
            </a:r>
          </a:p>
        </p:txBody>
      </p:sp>
      <p:grpSp>
        <p:nvGrpSpPr>
          <p:cNvPr id="36" name="Grupp 35">
            <a:extLst>
              <a:ext uri="{FF2B5EF4-FFF2-40B4-BE49-F238E27FC236}">
                <a16:creationId xmlns:a16="http://schemas.microsoft.com/office/drawing/2014/main" id="{CBD12A9A-331E-A94C-B1B4-94349F2580C2}"/>
              </a:ext>
            </a:extLst>
          </p:cNvPr>
          <p:cNvGrpSpPr/>
          <p:nvPr/>
        </p:nvGrpSpPr>
        <p:grpSpPr>
          <a:xfrm>
            <a:off x="6485222" y="2912016"/>
            <a:ext cx="543950" cy="369332"/>
            <a:chOff x="6696240" y="2912016"/>
            <a:chExt cx="543950" cy="369332"/>
          </a:xfrm>
          <a:solidFill>
            <a:schemeClr val="bg1">
              <a:lumMod val="75000"/>
            </a:schemeClr>
          </a:solidFill>
        </p:grpSpPr>
        <p:sp>
          <p:nvSpPr>
            <p:cNvPr id="16" name="textruta 15">
              <a:extLst>
                <a:ext uri="{FF2B5EF4-FFF2-40B4-BE49-F238E27FC236}">
                  <a16:creationId xmlns:a16="http://schemas.microsoft.com/office/drawing/2014/main" id="{2F61F518-F26D-2D49-AC27-7C5D24EA3D3C}"/>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9" name="Bildobjekt 18">
              <a:extLst>
                <a:ext uri="{FF2B5EF4-FFF2-40B4-BE49-F238E27FC236}">
                  <a16:creationId xmlns:a16="http://schemas.microsoft.com/office/drawing/2014/main" id="{CA8EC861-3583-F743-B7F0-05CE9FCB53E1}"/>
                </a:ext>
              </a:extLst>
            </p:cNvPr>
            <p:cNvPicPr>
              <a:picLocks noChangeAspect="1"/>
            </p:cNvPicPr>
            <p:nvPr/>
          </p:nvPicPr>
          <p:blipFill rotWithShape="1">
            <a:blip r:embed="rId8"/>
            <a:srcRect l="15185" r="16100" b="13580"/>
            <a:stretch/>
          </p:blipFill>
          <p:spPr>
            <a:xfrm>
              <a:off x="6843521" y="2968362"/>
              <a:ext cx="235643" cy="296362"/>
            </a:xfrm>
            <a:prstGeom prst="rect">
              <a:avLst/>
            </a:prstGeom>
            <a:grpFill/>
          </p:spPr>
        </p:pic>
      </p:grpSp>
      <p:sp>
        <p:nvSpPr>
          <p:cNvPr id="22" name="Höger klammerparentes 21">
            <a:extLst>
              <a:ext uri="{FF2B5EF4-FFF2-40B4-BE49-F238E27FC236}">
                <a16:creationId xmlns:a16="http://schemas.microsoft.com/office/drawing/2014/main" id="{833E92F3-3F10-8648-95AD-D3B43430402A}"/>
              </a:ext>
            </a:extLst>
          </p:cNvPr>
          <p:cNvSpPr/>
          <p:nvPr/>
        </p:nvSpPr>
        <p:spPr>
          <a:xfrm rot="5400000">
            <a:off x="2721261" y="1287733"/>
            <a:ext cx="416470" cy="4157196"/>
          </a:xfrm>
          <a:prstGeom prst="rightBrace">
            <a:avLst>
              <a:gd name="adj1" fmla="val 67875"/>
              <a:gd name="adj2" fmla="val 50000"/>
            </a:avLst>
          </a:prstGeom>
          <a:ln w="28575">
            <a:solidFill>
              <a:srgbClr val="C400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3" name="textruta 22">
            <a:extLst>
              <a:ext uri="{FF2B5EF4-FFF2-40B4-BE49-F238E27FC236}">
                <a16:creationId xmlns:a16="http://schemas.microsoft.com/office/drawing/2014/main" id="{3C98666A-606F-2C49-B9B1-A00145D2542E}"/>
              </a:ext>
            </a:extLst>
          </p:cNvPr>
          <p:cNvSpPr txBox="1"/>
          <p:nvPr/>
        </p:nvSpPr>
        <p:spPr>
          <a:xfrm>
            <a:off x="562589" y="3651185"/>
            <a:ext cx="4588053" cy="2123658"/>
          </a:xfrm>
          <a:prstGeom prst="rect">
            <a:avLst/>
          </a:prstGeom>
          <a:noFill/>
        </p:spPr>
        <p:txBody>
          <a:bodyPr wrap="square" rtlCol="0" anchor="t">
            <a:spAutoFit/>
          </a:bodyPr>
          <a:lstStyle/>
          <a:p>
            <a:pPr marL="285750" indent="-285750">
              <a:buFont typeface="Arial" panose="020B0604020202020204" pitchFamily="34" charset="0"/>
              <a:buChar char="•"/>
            </a:pPr>
            <a:r>
              <a:rPr lang="sv-SE" sz="1200"/>
              <a:t>Minst en representant från varje </a:t>
            </a:r>
            <a:r>
              <a:rPr lang="sv-SE" sz="1200" i="1"/>
              <a:t>deltagande</a:t>
            </a:r>
            <a:r>
              <a:rPr lang="sv-SE" sz="1200"/>
              <a:t> förvaltning</a:t>
            </a:r>
          </a:p>
          <a:p>
            <a:pPr marL="285750" indent="-285750">
              <a:buFont typeface="Arial" panose="020B0604020202020204" pitchFamily="34" charset="0"/>
              <a:buChar char="•"/>
            </a:pPr>
            <a:r>
              <a:rPr lang="sv-SE" sz="1200"/>
              <a:t>Endast de förvaltningar som kan/vill vara med behöver vara representerade</a:t>
            </a:r>
          </a:p>
          <a:p>
            <a:pPr marL="285750" indent="-285750">
              <a:buFont typeface="Arial" panose="020B0604020202020204" pitchFamily="34" charset="0"/>
              <a:buChar char="•"/>
            </a:pPr>
            <a:r>
              <a:rPr lang="sv-SE" sz="1200" b="1"/>
              <a:t>Varje förvaltning utser informationsägare och informationsförvaltare inom sin organisation</a:t>
            </a:r>
          </a:p>
          <a:p>
            <a:pPr marL="285750" indent="-285750">
              <a:buFont typeface="Arial" panose="020B0604020202020204" pitchFamily="34" charset="0"/>
              <a:buChar char="•"/>
            </a:pPr>
            <a:r>
              <a:rPr lang="sv-SE" sz="1200"/>
              <a:t>Informationsägare och informationsförvaltare är olika roller men kan innehas av samma person</a:t>
            </a:r>
          </a:p>
          <a:p>
            <a:pPr marL="285750" indent="-285750">
              <a:buFont typeface="Arial" panose="020B0604020202020204" pitchFamily="34" charset="0"/>
              <a:buChar char="•"/>
            </a:pPr>
            <a:r>
              <a:rPr lang="sv-SE" sz="1200"/>
              <a:t>Rekommendationen är att förvaltningen äger ansvaret men delegerar ut uppdraget till lämpliga funktioner</a:t>
            </a:r>
          </a:p>
          <a:p>
            <a:pPr marL="285750" indent="-285750">
              <a:buFont typeface="Arial" panose="020B0604020202020204" pitchFamily="34" charset="0"/>
              <a:buChar char="•"/>
            </a:pPr>
            <a:endParaRPr lang="sv-SE" sz="1200"/>
          </a:p>
          <a:p>
            <a:endParaRPr lang="sv-SE" sz="1200"/>
          </a:p>
        </p:txBody>
      </p:sp>
      <p:sp>
        <p:nvSpPr>
          <p:cNvPr id="25" name="textruta 24">
            <a:extLst>
              <a:ext uri="{FF2B5EF4-FFF2-40B4-BE49-F238E27FC236}">
                <a16:creationId xmlns:a16="http://schemas.microsoft.com/office/drawing/2014/main" id="{179FEA97-BBCB-BE4D-98CB-CCED3682D92B}"/>
              </a:ext>
            </a:extLst>
          </p:cNvPr>
          <p:cNvSpPr txBox="1"/>
          <p:nvPr/>
        </p:nvSpPr>
        <p:spPr>
          <a:xfrm rot="18241305">
            <a:off x="5345478" y="4062665"/>
            <a:ext cx="1867697" cy="307777"/>
          </a:xfrm>
          <a:prstGeom prst="rect">
            <a:avLst/>
          </a:prstGeom>
          <a:noFill/>
        </p:spPr>
        <p:txBody>
          <a:bodyPr wrap="square" rtlCol="0">
            <a:spAutoFit/>
          </a:bodyPr>
          <a:lstStyle/>
          <a:p>
            <a:pPr algn="r"/>
            <a:r>
              <a:rPr lang="sv-SE" sz="1400"/>
              <a:t>Dataskyddsombud</a:t>
            </a:r>
          </a:p>
        </p:txBody>
      </p:sp>
      <p:sp>
        <p:nvSpPr>
          <p:cNvPr id="26" name="textruta 25">
            <a:extLst>
              <a:ext uri="{FF2B5EF4-FFF2-40B4-BE49-F238E27FC236}">
                <a16:creationId xmlns:a16="http://schemas.microsoft.com/office/drawing/2014/main" id="{7A38C86A-8F78-F04D-BA9F-8E548614B34C}"/>
              </a:ext>
            </a:extLst>
          </p:cNvPr>
          <p:cNvSpPr txBox="1"/>
          <p:nvPr/>
        </p:nvSpPr>
        <p:spPr>
          <a:xfrm rot="18241305">
            <a:off x="6797012" y="4077420"/>
            <a:ext cx="1867697" cy="307777"/>
          </a:xfrm>
          <a:prstGeom prst="rect">
            <a:avLst/>
          </a:prstGeom>
          <a:noFill/>
        </p:spPr>
        <p:txBody>
          <a:bodyPr wrap="square" rtlCol="0">
            <a:spAutoFit/>
          </a:bodyPr>
          <a:lstStyle/>
          <a:p>
            <a:pPr algn="r"/>
            <a:r>
              <a:rPr lang="sv-SE" sz="1400"/>
              <a:t>Kommunikatör</a:t>
            </a:r>
          </a:p>
        </p:txBody>
      </p:sp>
      <p:sp>
        <p:nvSpPr>
          <p:cNvPr id="27" name="textruta 26">
            <a:extLst>
              <a:ext uri="{FF2B5EF4-FFF2-40B4-BE49-F238E27FC236}">
                <a16:creationId xmlns:a16="http://schemas.microsoft.com/office/drawing/2014/main" id="{01E62904-41E4-874B-BAE8-33CBD8678BD4}"/>
              </a:ext>
            </a:extLst>
          </p:cNvPr>
          <p:cNvSpPr txBox="1"/>
          <p:nvPr/>
        </p:nvSpPr>
        <p:spPr>
          <a:xfrm rot="18241305">
            <a:off x="7553142" y="4060111"/>
            <a:ext cx="1867697" cy="307777"/>
          </a:xfrm>
          <a:prstGeom prst="rect">
            <a:avLst/>
          </a:prstGeom>
          <a:noFill/>
        </p:spPr>
        <p:txBody>
          <a:bodyPr wrap="square" rtlCol="0">
            <a:spAutoFit/>
          </a:bodyPr>
          <a:lstStyle/>
          <a:p>
            <a:pPr algn="r"/>
            <a:r>
              <a:rPr lang="sv-SE" sz="1400"/>
              <a:t>IT-strateg</a:t>
            </a:r>
          </a:p>
        </p:txBody>
      </p:sp>
      <p:sp>
        <p:nvSpPr>
          <p:cNvPr id="32" name="Rektangel 31">
            <a:extLst>
              <a:ext uri="{FF2B5EF4-FFF2-40B4-BE49-F238E27FC236}">
                <a16:creationId xmlns:a16="http://schemas.microsoft.com/office/drawing/2014/main" id="{BC9C322F-3AF7-1043-9221-B6D1DD811C3D}"/>
              </a:ext>
            </a:extLst>
          </p:cNvPr>
          <p:cNvSpPr/>
          <p:nvPr/>
        </p:nvSpPr>
        <p:spPr>
          <a:xfrm>
            <a:off x="5490651" y="2741253"/>
            <a:ext cx="6014579" cy="2144750"/>
          </a:xfrm>
          <a:prstGeom prst="rect">
            <a:avLst/>
          </a:prstGeom>
          <a:noFill/>
          <a:ln w="19050">
            <a:solidFill>
              <a:srgbClr val="C400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textruta 32">
            <a:extLst>
              <a:ext uri="{FF2B5EF4-FFF2-40B4-BE49-F238E27FC236}">
                <a16:creationId xmlns:a16="http://schemas.microsoft.com/office/drawing/2014/main" id="{53F6DFB2-749F-EB42-9677-A74C60CB0EAF}"/>
              </a:ext>
            </a:extLst>
          </p:cNvPr>
          <p:cNvSpPr txBox="1"/>
          <p:nvPr/>
        </p:nvSpPr>
        <p:spPr>
          <a:xfrm>
            <a:off x="8047423" y="2242312"/>
            <a:ext cx="3557234" cy="461665"/>
          </a:xfrm>
          <a:prstGeom prst="rect">
            <a:avLst/>
          </a:prstGeom>
          <a:noFill/>
        </p:spPr>
        <p:txBody>
          <a:bodyPr wrap="square" lIns="91440" tIns="45720" rIns="91440" bIns="45720" rtlCol="0" anchor="t">
            <a:spAutoFit/>
          </a:bodyPr>
          <a:lstStyle/>
          <a:p>
            <a:r>
              <a:rPr lang="sv-SE" sz="1200"/>
              <a:t>Exempel på befintliga resurser inom organisationen som behöver involveras i arbetet</a:t>
            </a:r>
            <a:endParaRPr lang="sv-SE"/>
          </a:p>
        </p:txBody>
      </p:sp>
      <p:sp>
        <p:nvSpPr>
          <p:cNvPr id="34" name="textruta 33">
            <a:extLst>
              <a:ext uri="{FF2B5EF4-FFF2-40B4-BE49-F238E27FC236}">
                <a16:creationId xmlns:a16="http://schemas.microsoft.com/office/drawing/2014/main" id="{C027266B-711F-5E4C-B2EF-E1C2381C32AE}"/>
              </a:ext>
            </a:extLst>
          </p:cNvPr>
          <p:cNvSpPr txBox="1"/>
          <p:nvPr/>
        </p:nvSpPr>
        <p:spPr>
          <a:xfrm>
            <a:off x="4222986" y="1572713"/>
            <a:ext cx="4634602" cy="461665"/>
          </a:xfrm>
          <a:prstGeom prst="rect">
            <a:avLst/>
          </a:prstGeom>
          <a:noFill/>
        </p:spPr>
        <p:txBody>
          <a:bodyPr wrap="none" rtlCol="0">
            <a:spAutoFit/>
          </a:bodyPr>
          <a:lstStyle/>
          <a:p>
            <a:r>
              <a:rPr lang="sv-SE" sz="1200" b="1"/>
              <a:t>FTE ca 5-15% </a:t>
            </a:r>
            <a:r>
              <a:rPr lang="sv-SE" sz="1200"/>
              <a:t>Deltidsroll </a:t>
            </a:r>
            <a:endParaRPr lang="sv-SE" sz="1200" b="1"/>
          </a:p>
          <a:p>
            <a:r>
              <a:rPr lang="sv-SE" sz="1200"/>
              <a:t>Samordnare sammankallar och driver arbetet likt en projektledare</a:t>
            </a:r>
          </a:p>
        </p:txBody>
      </p:sp>
      <p:sp>
        <p:nvSpPr>
          <p:cNvPr id="44" name="Rektangel 43">
            <a:extLst>
              <a:ext uri="{FF2B5EF4-FFF2-40B4-BE49-F238E27FC236}">
                <a16:creationId xmlns:a16="http://schemas.microsoft.com/office/drawing/2014/main" id="{E94B15C0-564C-DA4F-8555-AFBF9E7FF554}"/>
              </a:ext>
            </a:extLst>
          </p:cNvPr>
          <p:cNvSpPr/>
          <p:nvPr/>
        </p:nvSpPr>
        <p:spPr>
          <a:xfrm>
            <a:off x="8489207" y="-6611"/>
            <a:ext cx="3702792" cy="339267"/>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chemeClr val="bg1"/>
                </a:solidFill>
                <a:latin typeface="Arial" panose="020B0604020202020204" pitchFamily="34" charset="0"/>
                <a:ea typeface="+mj-ea"/>
                <a:cs typeface="Arial" panose="020B0604020202020204" pitchFamily="34" charset="0"/>
              </a:rPr>
              <a:t>Exempel på initialt behov av organisation </a:t>
            </a:r>
          </a:p>
        </p:txBody>
      </p:sp>
      <p:pic>
        <p:nvPicPr>
          <p:cNvPr id="31" name="Bildobjekt 30">
            <a:extLst>
              <a:ext uri="{FF2B5EF4-FFF2-40B4-BE49-F238E27FC236}">
                <a16:creationId xmlns:a16="http://schemas.microsoft.com/office/drawing/2014/main" id="{76CF98D3-9C37-2947-BDDB-9F4FC75CAC46}"/>
              </a:ext>
            </a:extLst>
          </p:cNvPr>
          <p:cNvPicPr>
            <a:picLocks noChangeAspect="1"/>
          </p:cNvPicPr>
          <p:nvPr/>
        </p:nvPicPr>
        <p:blipFill rotWithShape="1">
          <a:blip r:embed="rId8"/>
          <a:srcRect l="15185" r="16100" b="13580"/>
          <a:stretch/>
        </p:blipFill>
        <p:spPr>
          <a:xfrm>
            <a:off x="3637968" y="1560632"/>
            <a:ext cx="471870" cy="593457"/>
          </a:xfrm>
          <a:prstGeom prst="rect">
            <a:avLst/>
          </a:prstGeom>
        </p:spPr>
      </p:pic>
      <p:cxnSp>
        <p:nvCxnSpPr>
          <p:cNvPr id="60" name="Vinklad  59">
            <a:extLst>
              <a:ext uri="{FF2B5EF4-FFF2-40B4-BE49-F238E27FC236}">
                <a16:creationId xmlns:a16="http://schemas.microsoft.com/office/drawing/2014/main" id="{365E176F-AB4C-544A-A8F1-F500A278239E}"/>
              </a:ext>
            </a:extLst>
          </p:cNvPr>
          <p:cNvCxnSpPr>
            <a:cxnSpLocks/>
          </p:cNvCxnSpPr>
          <p:nvPr/>
        </p:nvCxnSpPr>
        <p:spPr>
          <a:xfrm rot="5400000">
            <a:off x="1900733" y="1407848"/>
            <a:ext cx="504926" cy="1811728"/>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Vinklad  62">
            <a:extLst>
              <a:ext uri="{FF2B5EF4-FFF2-40B4-BE49-F238E27FC236}">
                <a16:creationId xmlns:a16="http://schemas.microsoft.com/office/drawing/2014/main" id="{1A849996-D035-1840-864E-94CCAFC5D34C}"/>
              </a:ext>
            </a:extLst>
          </p:cNvPr>
          <p:cNvCxnSpPr>
            <a:cxnSpLocks/>
          </p:cNvCxnSpPr>
          <p:nvPr/>
        </p:nvCxnSpPr>
        <p:spPr>
          <a:xfrm rot="5400000">
            <a:off x="2242820" y="1757288"/>
            <a:ext cx="506988" cy="1125492"/>
          </a:xfrm>
          <a:prstGeom prst="bentConnector3">
            <a:avLst>
              <a:gd name="adj1" fmla="val 48654"/>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Vinklad  68">
            <a:extLst>
              <a:ext uri="{FF2B5EF4-FFF2-40B4-BE49-F238E27FC236}">
                <a16:creationId xmlns:a16="http://schemas.microsoft.com/office/drawing/2014/main" id="{F99D4B41-A55F-B443-A36F-686B80B4FD4A}"/>
              </a:ext>
            </a:extLst>
          </p:cNvPr>
          <p:cNvCxnSpPr>
            <a:cxnSpLocks/>
          </p:cNvCxnSpPr>
          <p:nvPr/>
        </p:nvCxnSpPr>
        <p:spPr>
          <a:xfrm rot="16200000" flipH="1">
            <a:off x="3242054" y="1862209"/>
            <a:ext cx="506987" cy="891262"/>
          </a:xfrm>
          <a:prstGeom prst="bentConnector3">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upp 75">
            <a:extLst>
              <a:ext uri="{FF2B5EF4-FFF2-40B4-BE49-F238E27FC236}">
                <a16:creationId xmlns:a16="http://schemas.microsoft.com/office/drawing/2014/main" id="{68FA88B5-F496-A147-BA09-E5F518ECF342}"/>
              </a:ext>
            </a:extLst>
          </p:cNvPr>
          <p:cNvGrpSpPr/>
          <p:nvPr/>
        </p:nvGrpSpPr>
        <p:grpSpPr>
          <a:xfrm>
            <a:off x="3949684" y="2315955"/>
            <a:ext cx="3432840" cy="440956"/>
            <a:chOff x="4183373" y="2293785"/>
            <a:chExt cx="3432840" cy="440956"/>
          </a:xfrm>
        </p:grpSpPr>
        <p:cxnSp>
          <p:nvCxnSpPr>
            <p:cNvPr id="73" name="Rak 72">
              <a:extLst>
                <a:ext uri="{FF2B5EF4-FFF2-40B4-BE49-F238E27FC236}">
                  <a16:creationId xmlns:a16="http://schemas.microsoft.com/office/drawing/2014/main" id="{29E1B070-D8C3-0D41-B98B-E6D822DE57EE}"/>
                </a:ext>
              </a:extLst>
            </p:cNvPr>
            <p:cNvCxnSpPr/>
            <p:nvPr/>
          </p:nvCxnSpPr>
          <p:spPr>
            <a:xfrm>
              <a:off x="4183373" y="2293785"/>
              <a:ext cx="343284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5" name="Rak 74">
              <a:extLst>
                <a:ext uri="{FF2B5EF4-FFF2-40B4-BE49-F238E27FC236}">
                  <a16:creationId xmlns:a16="http://schemas.microsoft.com/office/drawing/2014/main" id="{51A08CC0-4AA8-9248-94C3-37AF15D9D2A1}"/>
                </a:ext>
              </a:extLst>
            </p:cNvPr>
            <p:cNvCxnSpPr/>
            <p:nvPr/>
          </p:nvCxnSpPr>
          <p:spPr>
            <a:xfrm>
              <a:off x="7616213" y="2293785"/>
              <a:ext cx="0" cy="440956"/>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80" name="textruta 79">
            <a:extLst>
              <a:ext uri="{FF2B5EF4-FFF2-40B4-BE49-F238E27FC236}">
                <a16:creationId xmlns:a16="http://schemas.microsoft.com/office/drawing/2014/main" id="{FFDDF4C0-D214-B24F-9AF3-2F78FD342B1B}"/>
              </a:ext>
            </a:extLst>
          </p:cNvPr>
          <p:cNvSpPr txBox="1"/>
          <p:nvPr/>
        </p:nvSpPr>
        <p:spPr>
          <a:xfrm rot="18241305">
            <a:off x="6101608" y="4060110"/>
            <a:ext cx="1867697" cy="307777"/>
          </a:xfrm>
          <a:prstGeom prst="rect">
            <a:avLst/>
          </a:prstGeom>
          <a:noFill/>
        </p:spPr>
        <p:txBody>
          <a:bodyPr wrap="square" rtlCol="0">
            <a:spAutoFit/>
          </a:bodyPr>
          <a:lstStyle/>
          <a:p>
            <a:pPr algn="r"/>
            <a:r>
              <a:rPr lang="sv-SE" sz="1400"/>
              <a:t>Jurist</a:t>
            </a:r>
          </a:p>
        </p:txBody>
      </p:sp>
      <p:sp>
        <p:nvSpPr>
          <p:cNvPr id="108" name="textruta 107">
            <a:extLst>
              <a:ext uri="{FF2B5EF4-FFF2-40B4-BE49-F238E27FC236}">
                <a16:creationId xmlns:a16="http://schemas.microsoft.com/office/drawing/2014/main" id="{CA1C9052-BE65-6E44-AD45-B8FC52694A47}"/>
              </a:ext>
            </a:extLst>
          </p:cNvPr>
          <p:cNvSpPr txBox="1"/>
          <p:nvPr/>
        </p:nvSpPr>
        <p:spPr>
          <a:xfrm>
            <a:off x="10165879" y="4574514"/>
            <a:ext cx="1577351" cy="276999"/>
          </a:xfrm>
          <a:prstGeom prst="rect">
            <a:avLst/>
          </a:prstGeom>
          <a:noFill/>
        </p:spPr>
        <p:txBody>
          <a:bodyPr wrap="square" rtlCol="0" anchor="t">
            <a:spAutoFit/>
          </a:bodyPr>
          <a:lstStyle/>
          <a:p>
            <a:r>
              <a:rPr lang="sv-SE" sz="1200" b="1"/>
              <a:t>FTE vid behov</a:t>
            </a:r>
          </a:p>
        </p:txBody>
      </p:sp>
      <p:sp>
        <p:nvSpPr>
          <p:cNvPr id="46" name="textruta 45">
            <a:extLst>
              <a:ext uri="{FF2B5EF4-FFF2-40B4-BE49-F238E27FC236}">
                <a16:creationId xmlns:a16="http://schemas.microsoft.com/office/drawing/2014/main" id="{79024C62-4841-48AC-88FE-0731045FBADF}"/>
              </a:ext>
            </a:extLst>
          </p:cNvPr>
          <p:cNvSpPr txBox="1"/>
          <p:nvPr/>
        </p:nvSpPr>
        <p:spPr>
          <a:xfrm>
            <a:off x="5933177" y="5336488"/>
            <a:ext cx="15412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200"/>
              <a:t>Samordnare</a:t>
            </a:r>
            <a:endParaRPr lang="sv-SE" sz="1200">
              <a:cs typeface="Arial"/>
            </a:endParaRPr>
          </a:p>
        </p:txBody>
      </p:sp>
      <p:sp>
        <p:nvSpPr>
          <p:cNvPr id="68" name="textruta 67">
            <a:extLst>
              <a:ext uri="{FF2B5EF4-FFF2-40B4-BE49-F238E27FC236}">
                <a16:creationId xmlns:a16="http://schemas.microsoft.com/office/drawing/2014/main" id="{714BBAC4-80E4-43CF-9D8A-717D45F4FFF3}"/>
              </a:ext>
            </a:extLst>
          </p:cNvPr>
          <p:cNvSpPr txBox="1"/>
          <p:nvPr/>
        </p:nvSpPr>
        <p:spPr>
          <a:xfrm>
            <a:off x="8642509" y="5336488"/>
            <a:ext cx="18900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t>Centrala stödroller</a:t>
            </a:r>
            <a:endParaRPr lang="sv-SE"/>
          </a:p>
        </p:txBody>
      </p:sp>
      <p:sp>
        <p:nvSpPr>
          <p:cNvPr id="78" name="textruta 77">
            <a:extLst>
              <a:ext uri="{FF2B5EF4-FFF2-40B4-BE49-F238E27FC236}">
                <a16:creationId xmlns:a16="http://schemas.microsoft.com/office/drawing/2014/main" id="{763F9A35-A25F-4834-B232-8D1040FACF5C}"/>
              </a:ext>
            </a:extLst>
          </p:cNvPr>
          <p:cNvSpPr txBox="1"/>
          <p:nvPr/>
        </p:nvSpPr>
        <p:spPr>
          <a:xfrm>
            <a:off x="8642509" y="5930645"/>
            <a:ext cx="21043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t>Ej deltagande förvaltningar</a:t>
            </a:r>
            <a:endParaRPr lang="sv-SE"/>
          </a:p>
        </p:txBody>
      </p:sp>
      <p:grpSp>
        <p:nvGrpSpPr>
          <p:cNvPr id="95" name="Grupp 94">
            <a:extLst>
              <a:ext uri="{FF2B5EF4-FFF2-40B4-BE49-F238E27FC236}">
                <a16:creationId xmlns:a16="http://schemas.microsoft.com/office/drawing/2014/main" id="{14ABC073-9317-2D44-94C2-3E9EC213425B}"/>
              </a:ext>
            </a:extLst>
          </p:cNvPr>
          <p:cNvGrpSpPr/>
          <p:nvPr/>
        </p:nvGrpSpPr>
        <p:grpSpPr>
          <a:xfrm>
            <a:off x="5483790" y="5885278"/>
            <a:ext cx="374170" cy="369332"/>
            <a:chOff x="2536871" y="2546250"/>
            <a:chExt cx="543950" cy="536917"/>
          </a:xfrm>
        </p:grpSpPr>
        <p:sp>
          <p:nvSpPr>
            <p:cNvPr id="96" name="textruta 95">
              <a:extLst>
                <a:ext uri="{FF2B5EF4-FFF2-40B4-BE49-F238E27FC236}">
                  <a16:creationId xmlns:a16="http://schemas.microsoft.com/office/drawing/2014/main" id="{AE92C0B2-A15E-3841-99D8-1D711D942E0E}"/>
                </a:ext>
              </a:extLst>
            </p:cNvPr>
            <p:cNvSpPr txBox="1"/>
            <p:nvPr/>
          </p:nvSpPr>
          <p:spPr>
            <a:xfrm>
              <a:off x="2536871" y="2546250"/>
              <a:ext cx="543950" cy="536917"/>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97" name="Bildobjekt 96">
              <a:extLst>
                <a:ext uri="{FF2B5EF4-FFF2-40B4-BE49-F238E27FC236}">
                  <a16:creationId xmlns:a16="http://schemas.microsoft.com/office/drawing/2014/main" id="{D0F56BC3-083A-4647-AB56-11E42719531A}"/>
                </a:ext>
              </a:extLst>
            </p:cNvPr>
            <p:cNvPicPr>
              <a:picLocks noChangeAspect="1"/>
            </p:cNvPicPr>
            <p:nvPr/>
          </p:nvPicPr>
          <p:blipFill rotWithShape="1">
            <a:blip r:embed="rId8"/>
            <a:srcRect l="15185" r="16100" b="13580"/>
            <a:stretch/>
          </p:blipFill>
          <p:spPr>
            <a:xfrm>
              <a:off x="2654971" y="2621181"/>
              <a:ext cx="307749" cy="387047"/>
            </a:xfrm>
            <a:prstGeom prst="rect">
              <a:avLst/>
            </a:prstGeom>
          </p:spPr>
        </p:pic>
      </p:grpSp>
      <p:grpSp>
        <p:nvGrpSpPr>
          <p:cNvPr id="98" name="Grupp 97">
            <a:extLst>
              <a:ext uri="{FF2B5EF4-FFF2-40B4-BE49-F238E27FC236}">
                <a16:creationId xmlns:a16="http://schemas.microsoft.com/office/drawing/2014/main" id="{5E50A8AB-62C5-5840-9E67-A126E5DEB374}"/>
              </a:ext>
            </a:extLst>
          </p:cNvPr>
          <p:cNvGrpSpPr/>
          <p:nvPr/>
        </p:nvGrpSpPr>
        <p:grpSpPr>
          <a:xfrm>
            <a:off x="8196276" y="5884482"/>
            <a:ext cx="374170" cy="369332"/>
            <a:chOff x="2536871" y="2546250"/>
            <a:chExt cx="543950" cy="536917"/>
          </a:xfrm>
        </p:grpSpPr>
        <p:sp>
          <p:nvSpPr>
            <p:cNvPr id="99" name="textruta 98">
              <a:extLst>
                <a:ext uri="{FF2B5EF4-FFF2-40B4-BE49-F238E27FC236}">
                  <a16:creationId xmlns:a16="http://schemas.microsoft.com/office/drawing/2014/main" id="{B5DB1343-C204-A847-AA0A-EAD0BFF444E5}"/>
                </a:ext>
              </a:extLst>
            </p:cNvPr>
            <p:cNvSpPr txBox="1"/>
            <p:nvPr/>
          </p:nvSpPr>
          <p:spPr>
            <a:xfrm>
              <a:off x="2536871" y="2546250"/>
              <a:ext cx="543950" cy="536917"/>
            </a:xfrm>
            <a:prstGeom prst="rect">
              <a:avLst/>
            </a:prstGeom>
            <a:solidFill>
              <a:schemeClr val="bg1"/>
            </a:solidFill>
            <a:ln>
              <a:solidFill>
                <a:schemeClr val="bg1">
                  <a:lumMod val="65000"/>
                </a:schemeClr>
              </a:solidFill>
            </a:ln>
          </p:spPr>
          <p:txBody>
            <a:bodyPr wrap="square" rtlCol="0">
              <a:spAutoFit/>
            </a:bodyPr>
            <a:lstStyle/>
            <a:p>
              <a:pPr algn="ctr"/>
              <a:endParaRPr lang="sv-SE">
                <a:solidFill>
                  <a:schemeClr val="bg1"/>
                </a:solidFill>
              </a:endParaRPr>
            </a:p>
          </p:txBody>
        </p:sp>
        <p:pic>
          <p:nvPicPr>
            <p:cNvPr id="100" name="Bildobjekt 99">
              <a:extLst>
                <a:ext uri="{FF2B5EF4-FFF2-40B4-BE49-F238E27FC236}">
                  <a16:creationId xmlns:a16="http://schemas.microsoft.com/office/drawing/2014/main" id="{00062B3A-43C5-9946-9A02-21724376B100}"/>
                </a:ext>
              </a:extLst>
            </p:cNvPr>
            <p:cNvPicPr>
              <a:picLocks noChangeAspect="1"/>
            </p:cNvPicPr>
            <p:nvPr/>
          </p:nvPicPr>
          <p:blipFill rotWithShape="1">
            <a:blip r:embed="rId8">
              <a:lum bright="70000" contrast="-70000"/>
            </a:blip>
            <a:srcRect l="15185" r="16100" b="13580"/>
            <a:stretch/>
          </p:blipFill>
          <p:spPr>
            <a:xfrm>
              <a:off x="2654971" y="2621181"/>
              <a:ext cx="307749" cy="387047"/>
            </a:xfrm>
            <a:prstGeom prst="rect">
              <a:avLst/>
            </a:prstGeom>
          </p:spPr>
        </p:pic>
      </p:grpSp>
      <p:sp>
        <p:nvSpPr>
          <p:cNvPr id="102" name="textruta 101">
            <a:extLst>
              <a:ext uri="{FF2B5EF4-FFF2-40B4-BE49-F238E27FC236}">
                <a16:creationId xmlns:a16="http://schemas.microsoft.com/office/drawing/2014/main" id="{4E337303-2AE0-3A4C-98BA-B3F45C012365}"/>
              </a:ext>
            </a:extLst>
          </p:cNvPr>
          <p:cNvSpPr txBox="1"/>
          <p:nvPr/>
        </p:nvSpPr>
        <p:spPr>
          <a:xfrm>
            <a:off x="5946473" y="5930644"/>
            <a:ext cx="21043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t>Förvaltningsrepresentant</a:t>
            </a:r>
            <a:endParaRPr lang="sv-SE"/>
          </a:p>
        </p:txBody>
      </p:sp>
      <p:grpSp>
        <p:nvGrpSpPr>
          <p:cNvPr id="109" name="Grupp 108">
            <a:extLst>
              <a:ext uri="{FF2B5EF4-FFF2-40B4-BE49-F238E27FC236}">
                <a16:creationId xmlns:a16="http://schemas.microsoft.com/office/drawing/2014/main" id="{EE61C736-6BAE-4C47-BE3C-EDCA1E7A2754}"/>
              </a:ext>
            </a:extLst>
          </p:cNvPr>
          <p:cNvGrpSpPr/>
          <p:nvPr/>
        </p:nvGrpSpPr>
        <p:grpSpPr>
          <a:xfrm>
            <a:off x="8196058" y="5296812"/>
            <a:ext cx="388449" cy="383427"/>
            <a:chOff x="6696240" y="2912016"/>
            <a:chExt cx="543950" cy="536917"/>
          </a:xfrm>
        </p:grpSpPr>
        <p:sp>
          <p:nvSpPr>
            <p:cNvPr id="110" name="textruta 109">
              <a:extLst>
                <a:ext uri="{FF2B5EF4-FFF2-40B4-BE49-F238E27FC236}">
                  <a16:creationId xmlns:a16="http://schemas.microsoft.com/office/drawing/2014/main" id="{41327FF8-FC59-884D-904F-C5F7E7CD2ED9}"/>
                </a:ext>
              </a:extLst>
            </p:cNvPr>
            <p:cNvSpPr txBox="1"/>
            <p:nvPr/>
          </p:nvSpPr>
          <p:spPr>
            <a:xfrm>
              <a:off x="6696240" y="2912016"/>
              <a:ext cx="543950" cy="536917"/>
            </a:xfrm>
            <a:prstGeom prst="rect">
              <a:avLst/>
            </a:prstGeom>
            <a:solidFill>
              <a:schemeClr val="bg1">
                <a:lumMod val="75000"/>
              </a:schemeClr>
            </a:solidFill>
            <a:ln w="19050">
              <a:noFill/>
            </a:ln>
          </p:spPr>
          <p:txBody>
            <a:bodyPr wrap="square" rtlCol="0">
              <a:spAutoFit/>
            </a:bodyPr>
            <a:lstStyle/>
            <a:p>
              <a:pPr algn="ctr"/>
              <a:endParaRPr lang="sv-SE">
                <a:solidFill>
                  <a:schemeClr val="bg1"/>
                </a:solidFill>
              </a:endParaRPr>
            </a:p>
          </p:txBody>
        </p:sp>
        <p:pic>
          <p:nvPicPr>
            <p:cNvPr id="111" name="Bildobjekt 110">
              <a:extLst>
                <a:ext uri="{FF2B5EF4-FFF2-40B4-BE49-F238E27FC236}">
                  <a16:creationId xmlns:a16="http://schemas.microsoft.com/office/drawing/2014/main" id="{634CFCEC-21E5-724C-97E4-B69672391651}"/>
                </a:ext>
              </a:extLst>
            </p:cNvPr>
            <p:cNvPicPr>
              <a:picLocks noChangeAspect="1"/>
            </p:cNvPicPr>
            <p:nvPr/>
          </p:nvPicPr>
          <p:blipFill rotWithShape="1">
            <a:blip r:embed="rId8"/>
            <a:srcRect l="15185" r="16100" b="13580"/>
            <a:stretch/>
          </p:blipFill>
          <p:spPr>
            <a:xfrm>
              <a:off x="6829453" y="2982429"/>
              <a:ext cx="307749" cy="387047"/>
            </a:xfrm>
            <a:prstGeom prst="rect">
              <a:avLst/>
            </a:prstGeom>
          </p:spPr>
        </p:pic>
      </p:grpSp>
      <p:grpSp>
        <p:nvGrpSpPr>
          <p:cNvPr id="112" name="Grupp 111">
            <a:extLst>
              <a:ext uri="{FF2B5EF4-FFF2-40B4-BE49-F238E27FC236}">
                <a16:creationId xmlns:a16="http://schemas.microsoft.com/office/drawing/2014/main" id="{9C04D1C1-E834-1D49-A716-C5BC19E6A6C4}"/>
              </a:ext>
            </a:extLst>
          </p:cNvPr>
          <p:cNvGrpSpPr/>
          <p:nvPr/>
        </p:nvGrpSpPr>
        <p:grpSpPr>
          <a:xfrm>
            <a:off x="5483790" y="5296812"/>
            <a:ext cx="388449" cy="383427"/>
            <a:chOff x="6696240" y="2912016"/>
            <a:chExt cx="543950" cy="536917"/>
          </a:xfrm>
        </p:grpSpPr>
        <p:sp>
          <p:nvSpPr>
            <p:cNvPr id="113" name="textruta 112">
              <a:extLst>
                <a:ext uri="{FF2B5EF4-FFF2-40B4-BE49-F238E27FC236}">
                  <a16:creationId xmlns:a16="http://schemas.microsoft.com/office/drawing/2014/main" id="{3F96D6D6-C444-274C-A090-D9F8D0F9F17B}"/>
                </a:ext>
              </a:extLst>
            </p:cNvPr>
            <p:cNvSpPr txBox="1"/>
            <p:nvPr/>
          </p:nvSpPr>
          <p:spPr>
            <a:xfrm>
              <a:off x="6696240" y="2912016"/>
              <a:ext cx="543950" cy="536917"/>
            </a:xfrm>
            <a:prstGeom prst="rect">
              <a:avLst/>
            </a:prstGeom>
            <a:solidFill>
              <a:srgbClr val="FCBF0A"/>
            </a:solidFill>
            <a:ln w="19050">
              <a:noFill/>
            </a:ln>
          </p:spPr>
          <p:txBody>
            <a:bodyPr wrap="square" rtlCol="0">
              <a:spAutoFit/>
            </a:bodyPr>
            <a:lstStyle/>
            <a:p>
              <a:pPr algn="ctr"/>
              <a:endParaRPr lang="sv-SE">
                <a:solidFill>
                  <a:schemeClr val="bg1"/>
                </a:solidFill>
              </a:endParaRPr>
            </a:p>
          </p:txBody>
        </p:sp>
        <p:pic>
          <p:nvPicPr>
            <p:cNvPr id="114" name="Bildobjekt 113">
              <a:extLst>
                <a:ext uri="{FF2B5EF4-FFF2-40B4-BE49-F238E27FC236}">
                  <a16:creationId xmlns:a16="http://schemas.microsoft.com/office/drawing/2014/main" id="{D307D0C1-2302-014F-B698-56E989283246}"/>
                </a:ext>
              </a:extLst>
            </p:cNvPr>
            <p:cNvPicPr>
              <a:picLocks noChangeAspect="1"/>
            </p:cNvPicPr>
            <p:nvPr/>
          </p:nvPicPr>
          <p:blipFill rotWithShape="1">
            <a:blip r:embed="rId8"/>
            <a:srcRect l="15185" r="16100" b="13580"/>
            <a:stretch/>
          </p:blipFill>
          <p:spPr>
            <a:xfrm>
              <a:off x="6829453" y="2982429"/>
              <a:ext cx="307749" cy="387047"/>
            </a:xfrm>
            <a:prstGeom prst="rect">
              <a:avLst/>
            </a:prstGeom>
          </p:spPr>
        </p:pic>
      </p:grpSp>
      <p:sp>
        <p:nvSpPr>
          <p:cNvPr id="117" name="textruta 116">
            <a:extLst>
              <a:ext uri="{FF2B5EF4-FFF2-40B4-BE49-F238E27FC236}">
                <a16:creationId xmlns:a16="http://schemas.microsoft.com/office/drawing/2014/main" id="{EA5C6732-E413-8345-AFDB-0FF3583E1639}"/>
              </a:ext>
            </a:extLst>
          </p:cNvPr>
          <p:cNvSpPr txBox="1"/>
          <p:nvPr/>
        </p:nvSpPr>
        <p:spPr>
          <a:xfrm rot="18241305">
            <a:off x="9018404" y="4060111"/>
            <a:ext cx="1867697" cy="307777"/>
          </a:xfrm>
          <a:prstGeom prst="rect">
            <a:avLst/>
          </a:prstGeom>
          <a:noFill/>
        </p:spPr>
        <p:txBody>
          <a:bodyPr wrap="square" rtlCol="0">
            <a:spAutoFit/>
          </a:bodyPr>
          <a:lstStyle/>
          <a:p>
            <a:pPr algn="r"/>
            <a:r>
              <a:rPr lang="sv-SE" sz="1400"/>
              <a:t>Systemförvaltare</a:t>
            </a:r>
          </a:p>
        </p:txBody>
      </p:sp>
      <p:sp>
        <p:nvSpPr>
          <p:cNvPr id="79" name="textruta 78">
            <a:extLst>
              <a:ext uri="{FF2B5EF4-FFF2-40B4-BE49-F238E27FC236}">
                <a16:creationId xmlns:a16="http://schemas.microsoft.com/office/drawing/2014/main" id="{A98B230B-B8DB-C744-BCDE-7CC20B331C60}"/>
              </a:ext>
            </a:extLst>
          </p:cNvPr>
          <p:cNvSpPr txBox="1"/>
          <p:nvPr/>
        </p:nvSpPr>
        <p:spPr>
          <a:xfrm rot="18241305">
            <a:off x="8305120" y="3952390"/>
            <a:ext cx="1867697" cy="523220"/>
          </a:xfrm>
          <a:prstGeom prst="rect">
            <a:avLst/>
          </a:prstGeom>
          <a:noFill/>
        </p:spPr>
        <p:txBody>
          <a:bodyPr wrap="square" rtlCol="0">
            <a:spAutoFit/>
          </a:bodyPr>
          <a:lstStyle/>
          <a:p>
            <a:pPr algn="r"/>
            <a:r>
              <a:rPr lang="sv-SE" sz="1400"/>
              <a:t>Informations-säkerhetsansvarig</a:t>
            </a:r>
          </a:p>
        </p:txBody>
      </p:sp>
      <p:grpSp>
        <p:nvGrpSpPr>
          <p:cNvPr id="141" name="Grupp 140">
            <a:extLst>
              <a:ext uri="{FF2B5EF4-FFF2-40B4-BE49-F238E27FC236}">
                <a16:creationId xmlns:a16="http://schemas.microsoft.com/office/drawing/2014/main" id="{3547F53E-DE0D-3547-B2BD-F1193DE623B2}"/>
              </a:ext>
            </a:extLst>
          </p:cNvPr>
          <p:cNvGrpSpPr/>
          <p:nvPr/>
        </p:nvGrpSpPr>
        <p:grpSpPr>
          <a:xfrm>
            <a:off x="7209155" y="2912016"/>
            <a:ext cx="543950" cy="369332"/>
            <a:chOff x="6696240" y="2912016"/>
            <a:chExt cx="543950" cy="369332"/>
          </a:xfrm>
          <a:solidFill>
            <a:schemeClr val="bg1">
              <a:lumMod val="75000"/>
            </a:schemeClr>
          </a:solidFill>
        </p:grpSpPr>
        <p:sp>
          <p:nvSpPr>
            <p:cNvPr id="142" name="textruta 141">
              <a:extLst>
                <a:ext uri="{FF2B5EF4-FFF2-40B4-BE49-F238E27FC236}">
                  <a16:creationId xmlns:a16="http://schemas.microsoft.com/office/drawing/2014/main" id="{E92854AB-FAC7-D449-971D-8F3DE6B98215}"/>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43" name="Bildobjekt 142">
              <a:extLst>
                <a:ext uri="{FF2B5EF4-FFF2-40B4-BE49-F238E27FC236}">
                  <a16:creationId xmlns:a16="http://schemas.microsoft.com/office/drawing/2014/main" id="{C90CC0B1-1952-C44C-BCD7-43349C063224}"/>
                </a:ext>
              </a:extLst>
            </p:cNvPr>
            <p:cNvPicPr>
              <a:picLocks noChangeAspect="1"/>
            </p:cNvPicPr>
            <p:nvPr/>
          </p:nvPicPr>
          <p:blipFill rotWithShape="1">
            <a:blip r:embed="rId8"/>
            <a:srcRect l="15185" r="16100" b="13580"/>
            <a:stretch/>
          </p:blipFill>
          <p:spPr>
            <a:xfrm>
              <a:off x="6843521" y="2968362"/>
              <a:ext cx="235643" cy="296362"/>
            </a:xfrm>
            <a:prstGeom prst="rect">
              <a:avLst/>
            </a:prstGeom>
            <a:grpFill/>
          </p:spPr>
        </p:pic>
      </p:grpSp>
      <p:grpSp>
        <p:nvGrpSpPr>
          <p:cNvPr id="144" name="Grupp 143">
            <a:extLst>
              <a:ext uri="{FF2B5EF4-FFF2-40B4-BE49-F238E27FC236}">
                <a16:creationId xmlns:a16="http://schemas.microsoft.com/office/drawing/2014/main" id="{90B5CCEA-D17D-B54D-88E5-02DE221AF026}"/>
              </a:ext>
            </a:extLst>
          </p:cNvPr>
          <p:cNvGrpSpPr/>
          <p:nvPr/>
        </p:nvGrpSpPr>
        <p:grpSpPr>
          <a:xfrm>
            <a:off x="7933088" y="2912016"/>
            <a:ext cx="543950" cy="369332"/>
            <a:chOff x="6696240" y="2912016"/>
            <a:chExt cx="543950" cy="369332"/>
          </a:xfrm>
          <a:solidFill>
            <a:schemeClr val="bg1">
              <a:lumMod val="75000"/>
            </a:schemeClr>
          </a:solidFill>
        </p:grpSpPr>
        <p:sp>
          <p:nvSpPr>
            <p:cNvPr id="145" name="textruta 144">
              <a:extLst>
                <a:ext uri="{FF2B5EF4-FFF2-40B4-BE49-F238E27FC236}">
                  <a16:creationId xmlns:a16="http://schemas.microsoft.com/office/drawing/2014/main" id="{D7C32167-A31B-514C-B542-5FF04493F5F9}"/>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46" name="Bildobjekt 145">
              <a:extLst>
                <a:ext uri="{FF2B5EF4-FFF2-40B4-BE49-F238E27FC236}">
                  <a16:creationId xmlns:a16="http://schemas.microsoft.com/office/drawing/2014/main" id="{4FEE9DF2-9D8D-464F-91D6-E6A32018DC77}"/>
                </a:ext>
              </a:extLst>
            </p:cNvPr>
            <p:cNvPicPr>
              <a:picLocks noChangeAspect="1"/>
            </p:cNvPicPr>
            <p:nvPr/>
          </p:nvPicPr>
          <p:blipFill rotWithShape="1">
            <a:blip r:embed="rId8"/>
            <a:srcRect l="15185" r="16100" b="13580"/>
            <a:stretch/>
          </p:blipFill>
          <p:spPr>
            <a:xfrm>
              <a:off x="6843521" y="2968362"/>
              <a:ext cx="235643" cy="296362"/>
            </a:xfrm>
            <a:prstGeom prst="rect">
              <a:avLst/>
            </a:prstGeom>
            <a:grpFill/>
          </p:spPr>
        </p:pic>
      </p:grpSp>
      <p:grpSp>
        <p:nvGrpSpPr>
          <p:cNvPr id="147" name="Grupp 146">
            <a:extLst>
              <a:ext uri="{FF2B5EF4-FFF2-40B4-BE49-F238E27FC236}">
                <a16:creationId xmlns:a16="http://schemas.microsoft.com/office/drawing/2014/main" id="{299FF72D-7A0D-3546-8DB1-FED96C0883B0}"/>
              </a:ext>
            </a:extLst>
          </p:cNvPr>
          <p:cNvGrpSpPr/>
          <p:nvPr/>
        </p:nvGrpSpPr>
        <p:grpSpPr>
          <a:xfrm>
            <a:off x="8657021" y="2912016"/>
            <a:ext cx="543950" cy="369332"/>
            <a:chOff x="6696240" y="2912016"/>
            <a:chExt cx="543950" cy="369332"/>
          </a:xfrm>
          <a:solidFill>
            <a:schemeClr val="bg1">
              <a:lumMod val="75000"/>
            </a:schemeClr>
          </a:solidFill>
        </p:grpSpPr>
        <p:sp>
          <p:nvSpPr>
            <p:cNvPr id="148" name="textruta 147">
              <a:extLst>
                <a:ext uri="{FF2B5EF4-FFF2-40B4-BE49-F238E27FC236}">
                  <a16:creationId xmlns:a16="http://schemas.microsoft.com/office/drawing/2014/main" id="{30A78345-F5B9-A246-88A7-9C4C299161CD}"/>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49" name="Bildobjekt 148">
              <a:extLst>
                <a:ext uri="{FF2B5EF4-FFF2-40B4-BE49-F238E27FC236}">
                  <a16:creationId xmlns:a16="http://schemas.microsoft.com/office/drawing/2014/main" id="{2F950D9C-942B-774A-A8AA-492873EF7408}"/>
                </a:ext>
              </a:extLst>
            </p:cNvPr>
            <p:cNvPicPr>
              <a:picLocks noChangeAspect="1"/>
            </p:cNvPicPr>
            <p:nvPr/>
          </p:nvPicPr>
          <p:blipFill rotWithShape="1">
            <a:blip r:embed="rId8"/>
            <a:srcRect l="15185" r="16100" b="13580"/>
            <a:stretch/>
          </p:blipFill>
          <p:spPr>
            <a:xfrm>
              <a:off x="6843521" y="2968362"/>
              <a:ext cx="235643" cy="296362"/>
            </a:xfrm>
            <a:prstGeom prst="rect">
              <a:avLst/>
            </a:prstGeom>
            <a:grpFill/>
          </p:spPr>
        </p:pic>
      </p:grpSp>
      <p:grpSp>
        <p:nvGrpSpPr>
          <p:cNvPr id="150" name="Grupp 149">
            <a:extLst>
              <a:ext uri="{FF2B5EF4-FFF2-40B4-BE49-F238E27FC236}">
                <a16:creationId xmlns:a16="http://schemas.microsoft.com/office/drawing/2014/main" id="{88556DA1-76F2-954F-A53E-38D642BA01F7}"/>
              </a:ext>
            </a:extLst>
          </p:cNvPr>
          <p:cNvGrpSpPr/>
          <p:nvPr/>
        </p:nvGrpSpPr>
        <p:grpSpPr>
          <a:xfrm>
            <a:off x="9380954" y="2912016"/>
            <a:ext cx="543950" cy="369332"/>
            <a:chOff x="6696240" y="2912016"/>
            <a:chExt cx="543950" cy="369332"/>
          </a:xfrm>
          <a:solidFill>
            <a:schemeClr val="bg1">
              <a:lumMod val="75000"/>
            </a:schemeClr>
          </a:solidFill>
        </p:grpSpPr>
        <p:sp>
          <p:nvSpPr>
            <p:cNvPr id="151" name="textruta 150">
              <a:extLst>
                <a:ext uri="{FF2B5EF4-FFF2-40B4-BE49-F238E27FC236}">
                  <a16:creationId xmlns:a16="http://schemas.microsoft.com/office/drawing/2014/main" id="{CD0B92A1-8A9D-C742-855D-D8220630A9F9}"/>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52" name="Bildobjekt 151">
              <a:extLst>
                <a:ext uri="{FF2B5EF4-FFF2-40B4-BE49-F238E27FC236}">
                  <a16:creationId xmlns:a16="http://schemas.microsoft.com/office/drawing/2014/main" id="{87A1D9C4-2AC7-5F45-AA32-4DAAA43D104E}"/>
                </a:ext>
              </a:extLst>
            </p:cNvPr>
            <p:cNvPicPr>
              <a:picLocks noChangeAspect="1"/>
            </p:cNvPicPr>
            <p:nvPr/>
          </p:nvPicPr>
          <p:blipFill rotWithShape="1">
            <a:blip r:embed="rId8"/>
            <a:srcRect l="15185" r="16100" b="13580"/>
            <a:stretch/>
          </p:blipFill>
          <p:spPr>
            <a:xfrm>
              <a:off x="6843521" y="2968362"/>
              <a:ext cx="235643" cy="296362"/>
            </a:xfrm>
            <a:prstGeom prst="rect">
              <a:avLst/>
            </a:prstGeom>
            <a:grpFill/>
          </p:spPr>
        </p:pic>
      </p:grpSp>
      <p:grpSp>
        <p:nvGrpSpPr>
          <p:cNvPr id="153" name="Grupp 152">
            <a:extLst>
              <a:ext uri="{FF2B5EF4-FFF2-40B4-BE49-F238E27FC236}">
                <a16:creationId xmlns:a16="http://schemas.microsoft.com/office/drawing/2014/main" id="{6E223F8D-CAEA-3246-9C62-95101FD91DA0}"/>
              </a:ext>
            </a:extLst>
          </p:cNvPr>
          <p:cNvGrpSpPr/>
          <p:nvPr/>
        </p:nvGrpSpPr>
        <p:grpSpPr>
          <a:xfrm>
            <a:off x="10104887" y="2912016"/>
            <a:ext cx="543950" cy="369332"/>
            <a:chOff x="6696240" y="2912016"/>
            <a:chExt cx="543950" cy="369332"/>
          </a:xfrm>
          <a:solidFill>
            <a:schemeClr val="bg1">
              <a:lumMod val="75000"/>
            </a:schemeClr>
          </a:solidFill>
        </p:grpSpPr>
        <p:sp>
          <p:nvSpPr>
            <p:cNvPr id="154" name="textruta 153">
              <a:extLst>
                <a:ext uri="{FF2B5EF4-FFF2-40B4-BE49-F238E27FC236}">
                  <a16:creationId xmlns:a16="http://schemas.microsoft.com/office/drawing/2014/main" id="{A95D11A7-11DD-0B47-87B8-77450C39EBD2}"/>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55" name="Bildobjekt 154">
              <a:extLst>
                <a:ext uri="{FF2B5EF4-FFF2-40B4-BE49-F238E27FC236}">
                  <a16:creationId xmlns:a16="http://schemas.microsoft.com/office/drawing/2014/main" id="{0A1CD2B8-29FA-D742-B632-E725855DD2F1}"/>
                </a:ext>
              </a:extLst>
            </p:cNvPr>
            <p:cNvPicPr>
              <a:picLocks noChangeAspect="1"/>
            </p:cNvPicPr>
            <p:nvPr/>
          </p:nvPicPr>
          <p:blipFill rotWithShape="1">
            <a:blip r:embed="rId8"/>
            <a:srcRect l="15185" r="16100" b="13580"/>
            <a:stretch/>
          </p:blipFill>
          <p:spPr>
            <a:xfrm>
              <a:off x="6843521" y="2968362"/>
              <a:ext cx="235643" cy="296362"/>
            </a:xfrm>
            <a:prstGeom prst="rect">
              <a:avLst/>
            </a:prstGeom>
            <a:grpFill/>
          </p:spPr>
        </p:pic>
      </p:grpSp>
      <p:sp>
        <p:nvSpPr>
          <p:cNvPr id="163" name="textruta 162">
            <a:extLst>
              <a:ext uri="{FF2B5EF4-FFF2-40B4-BE49-F238E27FC236}">
                <a16:creationId xmlns:a16="http://schemas.microsoft.com/office/drawing/2014/main" id="{25ACBB1A-F808-074C-B121-7F496584C1C4}"/>
              </a:ext>
            </a:extLst>
          </p:cNvPr>
          <p:cNvSpPr txBox="1"/>
          <p:nvPr/>
        </p:nvSpPr>
        <p:spPr>
          <a:xfrm>
            <a:off x="4362337" y="2566669"/>
            <a:ext cx="543950" cy="369332"/>
          </a:xfrm>
          <a:prstGeom prst="rect">
            <a:avLst/>
          </a:prstGeom>
          <a:solidFill>
            <a:schemeClr val="bg1"/>
          </a:solidFill>
          <a:ln>
            <a:solidFill>
              <a:schemeClr val="bg1">
                <a:lumMod val="65000"/>
              </a:schemeClr>
            </a:solidFill>
          </a:ln>
        </p:spPr>
        <p:txBody>
          <a:bodyPr wrap="square" rtlCol="0">
            <a:spAutoFit/>
          </a:bodyPr>
          <a:lstStyle/>
          <a:p>
            <a:pPr algn="ctr"/>
            <a:endParaRPr lang="sv-SE">
              <a:solidFill>
                <a:schemeClr val="bg1"/>
              </a:solidFill>
            </a:endParaRPr>
          </a:p>
        </p:txBody>
      </p:sp>
      <p:pic>
        <p:nvPicPr>
          <p:cNvPr id="164" name="Bildobjekt 163">
            <a:extLst>
              <a:ext uri="{FF2B5EF4-FFF2-40B4-BE49-F238E27FC236}">
                <a16:creationId xmlns:a16="http://schemas.microsoft.com/office/drawing/2014/main" id="{B5BA16FD-B25B-5345-BCCD-98908FD15F0D}"/>
              </a:ext>
            </a:extLst>
          </p:cNvPr>
          <p:cNvPicPr>
            <a:picLocks noChangeAspect="1"/>
          </p:cNvPicPr>
          <p:nvPr/>
        </p:nvPicPr>
        <p:blipFill rotWithShape="1">
          <a:blip r:embed="rId8">
            <a:lum bright="70000" contrast="-70000"/>
          </a:blip>
          <a:srcRect l="15185" r="16100" b="13580"/>
          <a:stretch/>
        </p:blipFill>
        <p:spPr>
          <a:xfrm>
            <a:off x="4522641" y="2627533"/>
            <a:ext cx="227937" cy="286670"/>
          </a:xfrm>
          <a:prstGeom prst="rect">
            <a:avLst/>
          </a:prstGeom>
        </p:spPr>
      </p:pic>
      <p:grpSp>
        <p:nvGrpSpPr>
          <p:cNvPr id="165" name="Grupp 164">
            <a:extLst>
              <a:ext uri="{FF2B5EF4-FFF2-40B4-BE49-F238E27FC236}">
                <a16:creationId xmlns:a16="http://schemas.microsoft.com/office/drawing/2014/main" id="{D5B619C9-01CA-FC44-B82B-D8D30548C59A}"/>
              </a:ext>
            </a:extLst>
          </p:cNvPr>
          <p:cNvGrpSpPr/>
          <p:nvPr/>
        </p:nvGrpSpPr>
        <p:grpSpPr>
          <a:xfrm>
            <a:off x="3669318" y="2564112"/>
            <a:ext cx="543950" cy="369332"/>
            <a:chOff x="3542706" y="2564112"/>
            <a:chExt cx="543950" cy="369332"/>
          </a:xfrm>
        </p:grpSpPr>
        <p:sp>
          <p:nvSpPr>
            <p:cNvPr id="166" name="textruta 165">
              <a:extLst>
                <a:ext uri="{FF2B5EF4-FFF2-40B4-BE49-F238E27FC236}">
                  <a16:creationId xmlns:a16="http://schemas.microsoft.com/office/drawing/2014/main" id="{15C2C2F8-38BA-5F47-9B80-F0AD84C11E3C}"/>
                </a:ext>
              </a:extLst>
            </p:cNvPr>
            <p:cNvSpPr txBox="1"/>
            <p:nvPr/>
          </p:nvSpPr>
          <p:spPr>
            <a:xfrm>
              <a:off x="3542706" y="2564112"/>
              <a:ext cx="543950" cy="369332"/>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167" name="Bildobjekt 166">
              <a:extLst>
                <a:ext uri="{FF2B5EF4-FFF2-40B4-BE49-F238E27FC236}">
                  <a16:creationId xmlns:a16="http://schemas.microsoft.com/office/drawing/2014/main" id="{C4860974-AF12-C44B-AA83-0CD2B7DF79E7}"/>
                </a:ext>
              </a:extLst>
            </p:cNvPr>
            <p:cNvPicPr>
              <a:picLocks noChangeAspect="1"/>
            </p:cNvPicPr>
            <p:nvPr/>
          </p:nvPicPr>
          <p:blipFill rotWithShape="1">
            <a:blip r:embed="rId8"/>
            <a:srcRect l="15185" r="16100" b="13580"/>
            <a:stretch/>
          </p:blipFill>
          <p:spPr>
            <a:xfrm>
              <a:off x="3703010" y="2624976"/>
              <a:ext cx="227937" cy="286670"/>
            </a:xfrm>
            <a:prstGeom prst="rect">
              <a:avLst/>
            </a:prstGeom>
          </p:spPr>
        </p:pic>
      </p:grpSp>
      <p:grpSp>
        <p:nvGrpSpPr>
          <p:cNvPr id="168" name="Grupp 167">
            <a:extLst>
              <a:ext uri="{FF2B5EF4-FFF2-40B4-BE49-F238E27FC236}">
                <a16:creationId xmlns:a16="http://schemas.microsoft.com/office/drawing/2014/main" id="{F64CDD55-96BE-074C-A448-8FDA37807C05}"/>
              </a:ext>
            </a:extLst>
          </p:cNvPr>
          <p:cNvGrpSpPr/>
          <p:nvPr/>
        </p:nvGrpSpPr>
        <p:grpSpPr>
          <a:xfrm>
            <a:off x="2976299" y="2561555"/>
            <a:ext cx="543950" cy="369332"/>
            <a:chOff x="2849687" y="2561555"/>
            <a:chExt cx="543950" cy="369332"/>
          </a:xfrm>
        </p:grpSpPr>
        <p:sp>
          <p:nvSpPr>
            <p:cNvPr id="169" name="textruta 168">
              <a:extLst>
                <a:ext uri="{FF2B5EF4-FFF2-40B4-BE49-F238E27FC236}">
                  <a16:creationId xmlns:a16="http://schemas.microsoft.com/office/drawing/2014/main" id="{44A83DA8-AE43-C141-9727-1C8D04942267}"/>
                </a:ext>
              </a:extLst>
            </p:cNvPr>
            <p:cNvSpPr txBox="1"/>
            <p:nvPr/>
          </p:nvSpPr>
          <p:spPr>
            <a:xfrm>
              <a:off x="2849687" y="2561555"/>
              <a:ext cx="543950" cy="369332"/>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170" name="Bildobjekt 169">
              <a:extLst>
                <a:ext uri="{FF2B5EF4-FFF2-40B4-BE49-F238E27FC236}">
                  <a16:creationId xmlns:a16="http://schemas.microsoft.com/office/drawing/2014/main" id="{F3A9B297-F7FA-B346-97BB-69E434584AAF}"/>
                </a:ext>
              </a:extLst>
            </p:cNvPr>
            <p:cNvPicPr>
              <a:picLocks noChangeAspect="1"/>
            </p:cNvPicPr>
            <p:nvPr/>
          </p:nvPicPr>
          <p:blipFill rotWithShape="1">
            <a:blip r:embed="rId8"/>
            <a:srcRect l="15185" r="16100" b="13580"/>
            <a:stretch/>
          </p:blipFill>
          <p:spPr>
            <a:xfrm>
              <a:off x="3009991" y="2622419"/>
              <a:ext cx="227937" cy="286670"/>
            </a:xfrm>
            <a:prstGeom prst="rect">
              <a:avLst/>
            </a:prstGeom>
          </p:spPr>
        </p:pic>
      </p:grpSp>
      <p:sp>
        <p:nvSpPr>
          <p:cNvPr id="172" name="textruta 171">
            <a:extLst>
              <a:ext uri="{FF2B5EF4-FFF2-40B4-BE49-F238E27FC236}">
                <a16:creationId xmlns:a16="http://schemas.microsoft.com/office/drawing/2014/main" id="{45354045-9E28-7248-9557-2F015053B7A9}"/>
              </a:ext>
            </a:extLst>
          </p:cNvPr>
          <p:cNvSpPr txBox="1"/>
          <p:nvPr/>
        </p:nvSpPr>
        <p:spPr>
          <a:xfrm>
            <a:off x="2283280" y="2558998"/>
            <a:ext cx="543950" cy="369332"/>
          </a:xfrm>
          <a:prstGeom prst="rect">
            <a:avLst/>
          </a:prstGeom>
          <a:solidFill>
            <a:schemeClr val="bg1"/>
          </a:solidFill>
          <a:ln>
            <a:solidFill>
              <a:schemeClr val="bg1">
                <a:lumMod val="65000"/>
              </a:schemeClr>
            </a:solidFill>
          </a:ln>
        </p:spPr>
        <p:txBody>
          <a:bodyPr wrap="square" rtlCol="0">
            <a:spAutoFit/>
          </a:bodyPr>
          <a:lstStyle/>
          <a:p>
            <a:pPr algn="ctr"/>
            <a:endParaRPr lang="sv-SE">
              <a:solidFill>
                <a:schemeClr val="bg1"/>
              </a:solidFill>
            </a:endParaRPr>
          </a:p>
        </p:txBody>
      </p:sp>
      <p:pic>
        <p:nvPicPr>
          <p:cNvPr id="173" name="Bildobjekt 172">
            <a:extLst>
              <a:ext uri="{FF2B5EF4-FFF2-40B4-BE49-F238E27FC236}">
                <a16:creationId xmlns:a16="http://schemas.microsoft.com/office/drawing/2014/main" id="{5C53FD1C-90E1-7C4F-B3E8-36611117046D}"/>
              </a:ext>
            </a:extLst>
          </p:cNvPr>
          <p:cNvPicPr>
            <a:picLocks noChangeAspect="1"/>
          </p:cNvPicPr>
          <p:nvPr/>
        </p:nvPicPr>
        <p:blipFill rotWithShape="1">
          <a:blip r:embed="rId8">
            <a:lum bright="70000" contrast="-70000"/>
          </a:blip>
          <a:srcRect l="15185" r="16100" b="13580"/>
          <a:stretch/>
        </p:blipFill>
        <p:spPr>
          <a:xfrm>
            <a:off x="2443584" y="2619862"/>
            <a:ext cx="227937" cy="286670"/>
          </a:xfrm>
          <a:prstGeom prst="rect">
            <a:avLst/>
          </a:prstGeom>
        </p:spPr>
      </p:pic>
      <p:sp>
        <p:nvSpPr>
          <p:cNvPr id="175" name="textruta 174">
            <a:extLst>
              <a:ext uri="{FF2B5EF4-FFF2-40B4-BE49-F238E27FC236}">
                <a16:creationId xmlns:a16="http://schemas.microsoft.com/office/drawing/2014/main" id="{99389F72-B39D-8C49-ACE2-22502197CD53}"/>
              </a:ext>
            </a:extLst>
          </p:cNvPr>
          <p:cNvSpPr txBox="1"/>
          <p:nvPr/>
        </p:nvSpPr>
        <p:spPr>
          <a:xfrm>
            <a:off x="1590261" y="2556441"/>
            <a:ext cx="543950" cy="369332"/>
          </a:xfrm>
          <a:prstGeom prst="rect">
            <a:avLst/>
          </a:prstGeom>
          <a:solidFill>
            <a:schemeClr val="bg1"/>
          </a:solidFill>
          <a:ln>
            <a:solidFill>
              <a:schemeClr val="bg1">
                <a:lumMod val="65000"/>
              </a:schemeClr>
            </a:solidFill>
          </a:ln>
        </p:spPr>
        <p:txBody>
          <a:bodyPr wrap="square" rtlCol="0">
            <a:spAutoFit/>
          </a:bodyPr>
          <a:lstStyle/>
          <a:p>
            <a:pPr algn="ctr"/>
            <a:endParaRPr lang="sv-SE">
              <a:solidFill>
                <a:schemeClr val="bg1"/>
              </a:solidFill>
            </a:endParaRPr>
          </a:p>
        </p:txBody>
      </p:sp>
      <p:pic>
        <p:nvPicPr>
          <p:cNvPr id="176" name="Bildobjekt 175">
            <a:extLst>
              <a:ext uri="{FF2B5EF4-FFF2-40B4-BE49-F238E27FC236}">
                <a16:creationId xmlns:a16="http://schemas.microsoft.com/office/drawing/2014/main" id="{BA889091-6650-974A-BF47-D8276D7F7404}"/>
              </a:ext>
            </a:extLst>
          </p:cNvPr>
          <p:cNvPicPr>
            <a:picLocks noChangeAspect="1"/>
          </p:cNvPicPr>
          <p:nvPr/>
        </p:nvPicPr>
        <p:blipFill rotWithShape="1">
          <a:blip r:embed="rId8">
            <a:lum bright="70000" contrast="-70000"/>
          </a:blip>
          <a:srcRect l="15185" r="16100" b="13580"/>
          <a:stretch/>
        </p:blipFill>
        <p:spPr>
          <a:xfrm>
            <a:off x="1750565" y="2617305"/>
            <a:ext cx="227937" cy="286670"/>
          </a:xfrm>
          <a:prstGeom prst="rect">
            <a:avLst/>
          </a:prstGeom>
        </p:spPr>
      </p:pic>
      <p:grpSp>
        <p:nvGrpSpPr>
          <p:cNvPr id="177" name="Grupp 176">
            <a:extLst>
              <a:ext uri="{FF2B5EF4-FFF2-40B4-BE49-F238E27FC236}">
                <a16:creationId xmlns:a16="http://schemas.microsoft.com/office/drawing/2014/main" id="{CD1B2D4B-6DBA-B949-BD7E-1D56A4ED426C}"/>
              </a:ext>
            </a:extLst>
          </p:cNvPr>
          <p:cNvGrpSpPr/>
          <p:nvPr/>
        </p:nvGrpSpPr>
        <p:grpSpPr>
          <a:xfrm>
            <a:off x="897242" y="2553884"/>
            <a:ext cx="543950" cy="369332"/>
            <a:chOff x="770630" y="2553884"/>
            <a:chExt cx="543950" cy="369332"/>
          </a:xfrm>
        </p:grpSpPr>
        <p:sp>
          <p:nvSpPr>
            <p:cNvPr id="178" name="textruta 177">
              <a:extLst>
                <a:ext uri="{FF2B5EF4-FFF2-40B4-BE49-F238E27FC236}">
                  <a16:creationId xmlns:a16="http://schemas.microsoft.com/office/drawing/2014/main" id="{D0545551-0E54-4B44-8B16-052D2E5F0005}"/>
                </a:ext>
              </a:extLst>
            </p:cNvPr>
            <p:cNvSpPr txBox="1"/>
            <p:nvPr/>
          </p:nvSpPr>
          <p:spPr>
            <a:xfrm>
              <a:off x="770630" y="2553884"/>
              <a:ext cx="543950" cy="369332"/>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179" name="Bildobjekt 178">
              <a:extLst>
                <a:ext uri="{FF2B5EF4-FFF2-40B4-BE49-F238E27FC236}">
                  <a16:creationId xmlns:a16="http://schemas.microsoft.com/office/drawing/2014/main" id="{99269B04-CE84-1C49-AC40-23A3183EA403}"/>
                </a:ext>
              </a:extLst>
            </p:cNvPr>
            <p:cNvPicPr>
              <a:picLocks noChangeAspect="1"/>
            </p:cNvPicPr>
            <p:nvPr/>
          </p:nvPicPr>
          <p:blipFill rotWithShape="1">
            <a:blip r:embed="rId8"/>
            <a:srcRect l="15185" r="16100" b="13580"/>
            <a:stretch/>
          </p:blipFill>
          <p:spPr>
            <a:xfrm>
              <a:off x="930934" y="2614748"/>
              <a:ext cx="227937" cy="286670"/>
            </a:xfrm>
            <a:prstGeom prst="rect">
              <a:avLst/>
            </a:prstGeom>
          </p:spPr>
        </p:pic>
      </p:grpSp>
      <p:cxnSp>
        <p:nvCxnSpPr>
          <p:cNvPr id="8" name="Rak 7">
            <a:extLst>
              <a:ext uri="{FF2B5EF4-FFF2-40B4-BE49-F238E27FC236}">
                <a16:creationId xmlns:a16="http://schemas.microsoft.com/office/drawing/2014/main" id="{6DAA0CB2-B93A-874D-AE39-4035A9B48024}"/>
              </a:ext>
            </a:extLst>
          </p:cNvPr>
          <p:cNvCxnSpPr>
            <a:cxnSpLocks/>
          </p:cNvCxnSpPr>
          <p:nvPr/>
        </p:nvCxnSpPr>
        <p:spPr>
          <a:xfrm>
            <a:off x="8047422" y="2228581"/>
            <a:ext cx="1" cy="512672"/>
          </a:xfrm>
          <a:prstGeom prst="line">
            <a:avLst/>
          </a:prstGeom>
          <a:noFill/>
          <a:ln w="19050">
            <a:solidFill>
              <a:srgbClr val="C40064"/>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82" name="Rak 81">
            <a:extLst>
              <a:ext uri="{FF2B5EF4-FFF2-40B4-BE49-F238E27FC236}">
                <a16:creationId xmlns:a16="http://schemas.microsoft.com/office/drawing/2014/main" id="{B8FF7E1E-457F-EE4B-92CE-2588BE830B52}"/>
              </a:ext>
            </a:extLst>
          </p:cNvPr>
          <p:cNvCxnSpPr>
            <a:cxnSpLocks/>
          </p:cNvCxnSpPr>
          <p:nvPr/>
        </p:nvCxnSpPr>
        <p:spPr>
          <a:xfrm flipH="1" flipV="1">
            <a:off x="8047422" y="2228581"/>
            <a:ext cx="1153548" cy="6985"/>
          </a:xfrm>
          <a:prstGeom prst="line">
            <a:avLst/>
          </a:prstGeom>
          <a:noFill/>
          <a:ln w="19050">
            <a:solidFill>
              <a:srgbClr val="C40064"/>
            </a:solidFill>
            <a:prstDash val="dash"/>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13767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F54EFD-4B37-DD46-8BB8-258E78907447}"/>
              </a:ext>
            </a:extLst>
          </p:cNvPr>
          <p:cNvSpPr>
            <a:spLocks noGrp="1"/>
          </p:cNvSpPr>
          <p:nvPr>
            <p:ph type="title"/>
          </p:nvPr>
        </p:nvSpPr>
        <p:spPr/>
        <p:txBody>
          <a:bodyPr/>
          <a:lstStyle/>
          <a:p>
            <a:r>
              <a:rPr lang="sv-SE" sz="2800">
                <a:latin typeface="Arial" panose="020B0604020202020204" pitchFamily="34" charset="0"/>
                <a:cs typeface="Arial" panose="020B0604020202020204" pitchFamily="34" charset="0"/>
              </a:rPr>
              <a:t>På sikt behövs dock fler dedikerade roller tillsättas och deltagarnas insats kommer att öka i omfattning</a:t>
            </a:r>
          </a:p>
        </p:txBody>
      </p:sp>
      <p:sp>
        <p:nvSpPr>
          <p:cNvPr id="3" name="textruta 2">
            <a:extLst>
              <a:ext uri="{FF2B5EF4-FFF2-40B4-BE49-F238E27FC236}">
                <a16:creationId xmlns:a16="http://schemas.microsoft.com/office/drawing/2014/main" id="{B0296640-00FF-1F44-AACE-464C2AAD8CE3}"/>
              </a:ext>
            </a:extLst>
          </p:cNvPr>
          <p:cNvSpPr txBox="1"/>
          <p:nvPr/>
        </p:nvSpPr>
        <p:spPr>
          <a:xfrm>
            <a:off x="3986725" y="1603717"/>
            <a:ext cx="2413443" cy="307777"/>
          </a:xfrm>
          <a:prstGeom prst="rect">
            <a:avLst/>
          </a:prstGeom>
          <a:solidFill>
            <a:srgbClr val="FCBF0A"/>
          </a:solidFill>
          <a:ln>
            <a:noFill/>
          </a:ln>
        </p:spPr>
        <p:txBody>
          <a:bodyPr wrap="square" rtlCol="0">
            <a:spAutoFit/>
          </a:bodyPr>
          <a:lstStyle/>
          <a:p>
            <a:r>
              <a:rPr lang="sv-SE" sz="1400"/>
              <a:t>Samordnare</a:t>
            </a:r>
          </a:p>
        </p:txBody>
      </p:sp>
      <p:sp>
        <p:nvSpPr>
          <p:cNvPr id="22" name="Höger klammerparentes 21">
            <a:extLst>
              <a:ext uri="{FF2B5EF4-FFF2-40B4-BE49-F238E27FC236}">
                <a16:creationId xmlns:a16="http://schemas.microsoft.com/office/drawing/2014/main" id="{833E92F3-3F10-8648-95AD-D3B43430402A}"/>
              </a:ext>
            </a:extLst>
          </p:cNvPr>
          <p:cNvSpPr/>
          <p:nvPr/>
        </p:nvSpPr>
        <p:spPr>
          <a:xfrm rot="5400000">
            <a:off x="2577268" y="1287733"/>
            <a:ext cx="416470" cy="4157196"/>
          </a:xfrm>
          <a:prstGeom prst="rightBrace">
            <a:avLst>
              <a:gd name="adj1" fmla="val 56710"/>
              <a:gd name="adj2" fmla="val 50000"/>
            </a:avLst>
          </a:prstGeom>
          <a:ln w="28575">
            <a:solidFill>
              <a:srgbClr val="C400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3" name="textruta 22">
            <a:extLst>
              <a:ext uri="{FF2B5EF4-FFF2-40B4-BE49-F238E27FC236}">
                <a16:creationId xmlns:a16="http://schemas.microsoft.com/office/drawing/2014/main" id="{3C98666A-606F-2C49-B9B1-A00145D2542E}"/>
              </a:ext>
            </a:extLst>
          </p:cNvPr>
          <p:cNvSpPr txBox="1"/>
          <p:nvPr/>
        </p:nvSpPr>
        <p:spPr>
          <a:xfrm>
            <a:off x="707969" y="3642982"/>
            <a:ext cx="4164454" cy="1384995"/>
          </a:xfrm>
          <a:prstGeom prst="rect">
            <a:avLst/>
          </a:prstGeom>
          <a:noFill/>
        </p:spPr>
        <p:txBody>
          <a:bodyPr wrap="square" rtlCol="0">
            <a:spAutoFit/>
          </a:bodyPr>
          <a:lstStyle/>
          <a:p>
            <a:pPr marL="171450" indent="-171450">
              <a:buFont typeface="Arial" panose="020B0604020202020204" pitchFamily="34" charset="0"/>
              <a:buChar char="•"/>
            </a:pPr>
            <a:r>
              <a:rPr lang="sv-SE" sz="1200"/>
              <a:t>Minst en representant från varje förvaltning</a:t>
            </a:r>
          </a:p>
          <a:p>
            <a:pPr marL="171450" indent="-171450">
              <a:buFont typeface="Arial" panose="020B0604020202020204" pitchFamily="34" charset="0"/>
              <a:buChar char="•"/>
            </a:pPr>
            <a:r>
              <a:rPr lang="sv-SE" sz="1200"/>
              <a:t>Varje förvaltning utser informationsägare och informationsförvaltare inom sin förvaltning</a:t>
            </a:r>
          </a:p>
          <a:p>
            <a:pPr marL="171450" indent="-171450">
              <a:buFont typeface="Arial" panose="020B0604020202020204" pitchFamily="34" charset="0"/>
              <a:buChar char="•"/>
            </a:pPr>
            <a:r>
              <a:rPr lang="sv-SE" sz="1200"/>
              <a:t>Rekommendationen är att förvaltningen äger båda ansvaren men delegerar ut uppdraget till lämpliga funktioner</a:t>
            </a:r>
          </a:p>
          <a:p>
            <a:pPr marL="171450" indent="-171450">
              <a:buFont typeface="Arial" panose="020B0604020202020204" pitchFamily="34" charset="0"/>
              <a:buChar char="•"/>
            </a:pPr>
            <a:endParaRPr lang="sv-SE" sz="1200"/>
          </a:p>
        </p:txBody>
      </p:sp>
      <p:pic>
        <p:nvPicPr>
          <p:cNvPr id="31" name="Bildobjekt 30">
            <a:extLst>
              <a:ext uri="{FF2B5EF4-FFF2-40B4-BE49-F238E27FC236}">
                <a16:creationId xmlns:a16="http://schemas.microsoft.com/office/drawing/2014/main" id="{76CF98D3-9C37-2947-BDDB-9F4FC75CAC46}"/>
              </a:ext>
            </a:extLst>
          </p:cNvPr>
          <p:cNvPicPr>
            <a:picLocks noChangeAspect="1"/>
          </p:cNvPicPr>
          <p:nvPr/>
        </p:nvPicPr>
        <p:blipFill rotWithShape="1">
          <a:blip r:embed="rId3"/>
          <a:srcRect l="15185" r="16100" b="13580"/>
          <a:stretch/>
        </p:blipFill>
        <p:spPr>
          <a:xfrm>
            <a:off x="5854763" y="1491654"/>
            <a:ext cx="471870" cy="593457"/>
          </a:xfrm>
          <a:prstGeom prst="rect">
            <a:avLst/>
          </a:prstGeom>
        </p:spPr>
      </p:pic>
      <p:sp>
        <p:nvSpPr>
          <p:cNvPr id="34" name="textruta 33">
            <a:extLst>
              <a:ext uri="{FF2B5EF4-FFF2-40B4-BE49-F238E27FC236}">
                <a16:creationId xmlns:a16="http://schemas.microsoft.com/office/drawing/2014/main" id="{C027266B-711F-5E4C-B2EF-E1C2381C32AE}"/>
              </a:ext>
            </a:extLst>
          </p:cNvPr>
          <p:cNvSpPr txBox="1"/>
          <p:nvPr/>
        </p:nvSpPr>
        <p:spPr>
          <a:xfrm>
            <a:off x="6428735" y="1568760"/>
            <a:ext cx="4254691" cy="415498"/>
          </a:xfrm>
          <a:prstGeom prst="rect">
            <a:avLst/>
          </a:prstGeom>
          <a:noFill/>
        </p:spPr>
        <p:txBody>
          <a:bodyPr wrap="none" rtlCol="0">
            <a:spAutoFit/>
          </a:bodyPr>
          <a:lstStyle/>
          <a:p>
            <a:r>
              <a:rPr lang="sv-SE" sz="1050" b="1"/>
              <a:t>FTE ca 10-50% </a:t>
            </a:r>
            <a:r>
              <a:rPr lang="sv-SE" sz="1050"/>
              <a:t>Heltids- eller deltidsuppdrag från kommunledningen</a:t>
            </a:r>
          </a:p>
          <a:p>
            <a:r>
              <a:rPr lang="sv-SE" sz="1050"/>
              <a:t>Sammankallande, driver arbetet ”Projektledaren”</a:t>
            </a:r>
          </a:p>
        </p:txBody>
      </p:sp>
      <p:sp>
        <p:nvSpPr>
          <p:cNvPr id="38" name="textruta 37">
            <a:extLst>
              <a:ext uri="{FF2B5EF4-FFF2-40B4-BE49-F238E27FC236}">
                <a16:creationId xmlns:a16="http://schemas.microsoft.com/office/drawing/2014/main" id="{F69C3CCA-431A-6A4B-8385-E1975C662729}"/>
              </a:ext>
            </a:extLst>
          </p:cNvPr>
          <p:cNvSpPr txBox="1"/>
          <p:nvPr/>
        </p:nvSpPr>
        <p:spPr>
          <a:xfrm>
            <a:off x="10271634" y="2439792"/>
            <a:ext cx="1711418" cy="2354491"/>
          </a:xfrm>
          <a:prstGeom prst="rect">
            <a:avLst/>
          </a:prstGeom>
          <a:noFill/>
        </p:spPr>
        <p:txBody>
          <a:bodyPr wrap="square" rtlCol="0">
            <a:spAutoFit/>
          </a:bodyPr>
          <a:lstStyle/>
          <a:p>
            <a:r>
              <a:rPr lang="sv-SE" sz="1050" b="1"/>
              <a:t>Exempel på centralt placerade roller</a:t>
            </a:r>
            <a:r>
              <a:rPr lang="sv-SE" sz="1050"/>
              <a:t>: som behöver ha ett dedikerat ansvar för öppna data för att på så sätt kunna öka sin kunskap och bli ”experter” på området. Deras uppgift är att agera stöd till förvaltningarna. Rollernas omfattning kommer troligtvis variera beroende på roll och i vilken fas kommunen befinner sig i. </a:t>
            </a:r>
          </a:p>
        </p:txBody>
      </p:sp>
      <p:sp>
        <p:nvSpPr>
          <p:cNvPr id="39" name="Rektangel 38">
            <a:extLst>
              <a:ext uri="{FF2B5EF4-FFF2-40B4-BE49-F238E27FC236}">
                <a16:creationId xmlns:a16="http://schemas.microsoft.com/office/drawing/2014/main" id="{C5BABB23-4C54-C84B-ADD2-B2EB5D203C0E}"/>
              </a:ext>
            </a:extLst>
          </p:cNvPr>
          <p:cNvSpPr/>
          <p:nvPr/>
        </p:nvSpPr>
        <p:spPr>
          <a:xfrm>
            <a:off x="5944002" y="-6611"/>
            <a:ext cx="6247997" cy="339267"/>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chemeClr val="bg1"/>
                </a:solidFill>
                <a:latin typeface="Arial" panose="020B0604020202020204" pitchFamily="34" charset="0"/>
                <a:ea typeface="+mj-ea"/>
                <a:cs typeface="Arial" panose="020B0604020202020204" pitchFamily="34" charset="0"/>
              </a:rPr>
              <a:t>Exempel på behov vid hög mognad och maximalt fokus på öppna data </a:t>
            </a:r>
          </a:p>
        </p:txBody>
      </p:sp>
      <p:sp>
        <p:nvSpPr>
          <p:cNvPr id="61" name="Höger klammerparentes 60">
            <a:extLst>
              <a:ext uri="{FF2B5EF4-FFF2-40B4-BE49-F238E27FC236}">
                <a16:creationId xmlns:a16="http://schemas.microsoft.com/office/drawing/2014/main" id="{C76D0C71-4943-D043-83A2-FE7DEBB00405}"/>
              </a:ext>
            </a:extLst>
          </p:cNvPr>
          <p:cNvSpPr/>
          <p:nvPr/>
        </p:nvSpPr>
        <p:spPr>
          <a:xfrm>
            <a:off x="9856659" y="2354395"/>
            <a:ext cx="416470" cy="2666918"/>
          </a:xfrm>
          <a:prstGeom prst="rightBrace">
            <a:avLst>
              <a:gd name="adj1" fmla="val 49268"/>
              <a:gd name="adj2" fmla="val 50000"/>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3" name="Höger klammerparentes 62">
            <a:extLst>
              <a:ext uri="{FF2B5EF4-FFF2-40B4-BE49-F238E27FC236}">
                <a16:creationId xmlns:a16="http://schemas.microsoft.com/office/drawing/2014/main" id="{5368EFBA-34FC-094B-95CC-F1B9101F9959}"/>
              </a:ext>
            </a:extLst>
          </p:cNvPr>
          <p:cNvSpPr/>
          <p:nvPr/>
        </p:nvSpPr>
        <p:spPr>
          <a:xfrm rot="16200000">
            <a:off x="5121673" y="-2104010"/>
            <a:ext cx="382612" cy="8586952"/>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6" name="textruta 65">
            <a:extLst>
              <a:ext uri="{FF2B5EF4-FFF2-40B4-BE49-F238E27FC236}">
                <a16:creationId xmlns:a16="http://schemas.microsoft.com/office/drawing/2014/main" id="{3766D7C9-5C60-7C49-80F4-934B60F4223F}"/>
              </a:ext>
            </a:extLst>
          </p:cNvPr>
          <p:cNvSpPr txBox="1"/>
          <p:nvPr/>
        </p:nvSpPr>
        <p:spPr>
          <a:xfrm>
            <a:off x="8853527" y="5336488"/>
            <a:ext cx="18900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t>Centrala stödroller</a:t>
            </a:r>
            <a:endParaRPr lang="sv-SE"/>
          </a:p>
        </p:txBody>
      </p:sp>
      <p:sp>
        <p:nvSpPr>
          <p:cNvPr id="71" name="textruta 70">
            <a:extLst>
              <a:ext uri="{FF2B5EF4-FFF2-40B4-BE49-F238E27FC236}">
                <a16:creationId xmlns:a16="http://schemas.microsoft.com/office/drawing/2014/main" id="{E9A3D591-EBC5-D441-995F-55318FF6507E}"/>
              </a:ext>
            </a:extLst>
          </p:cNvPr>
          <p:cNvSpPr txBox="1"/>
          <p:nvPr/>
        </p:nvSpPr>
        <p:spPr>
          <a:xfrm>
            <a:off x="8853527" y="5930645"/>
            <a:ext cx="21043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t>Ej deltagande förvaltningar</a:t>
            </a:r>
            <a:endParaRPr lang="sv-SE"/>
          </a:p>
        </p:txBody>
      </p:sp>
      <p:grpSp>
        <p:nvGrpSpPr>
          <p:cNvPr id="72" name="Grupp 71">
            <a:extLst>
              <a:ext uri="{FF2B5EF4-FFF2-40B4-BE49-F238E27FC236}">
                <a16:creationId xmlns:a16="http://schemas.microsoft.com/office/drawing/2014/main" id="{299300FD-DEC1-A747-997C-E0B92C1F0B01}"/>
              </a:ext>
            </a:extLst>
          </p:cNvPr>
          <p:cNvGrpSpPr/>
          <p:nvPr/>
        </p:nvGrpSpPr>
        <p:grpSpPr>
          <a:xfrm>
            <a:off x="5694808" y="5885278"/>
            <a:ext cx="374170" cy="369332"/>
            <a:chOff x="2536871" y="2546250"/>
            <a:chExt cx="543950" cy="536917"/>
          </a:xfrm>
        </p:grpSpPr>
        <p:sp>
          <p:nvSpPr>
            <p:cNvPr id="84" name="textruta 83">
              <a:extLst>
                <a:ext uri="{FF2B5EF4-FFF2-40B4-BE49-F238E27FC236}">
                  <a16:creationId xmlns:a16="http://schemas.microsoft.com/office/drawing/2014/main" id="{E8CD7EB2-2868-684C-8917-BED2AD9BD3E1}"/>
                </a:ext>
              </a:extLst>
            </p:cNvPr>
            <p:cNvSpPr txBox="1"/>
            <p:nvPr/>
          </p:nvSpPr>
          <p:spPr>
            <a:xfrm>
              <a:off x="2536871" y="2546250"/>
              <a:ext cx="543950" cy="536917"/>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85" name="Bildobjekt 84">
              <a:extLst>
                <a:ext uri="{FF2B5EF4-FFF2-40B4-BE49-F238E27FC236}">
                  <a16:creationId xmlns:a16="http://schemas.microsoft.com/office/drawing/2014/main" id="{6682EE02-E85C-024A-92AB-700CB6343E49}"/>
                </a:ext>
              </a:extLst>
            </p:cNvPr>
            <p:cNvPicPr>
              <a:picLocks noChangeAspect="1"/>
            </p:cNvPicPr>
            <p:nvPr/>
          </p:nvPicPr>
          <p:blipFill rotWithShape="1">
            <a:blip r:embed="rId3"/>
            <a:srcRect l="15185" r="16100" b="13580"/>
            <a:stretch/>
          </p:blipFill>
          <p:spPr>
            <a:xfrm>
              <a:off x="2654971" y="2621181"/>
              <a:ext cx="307749" cy="387047"/>
            </a:xfrm>
            <a:prstGeom prst="rect">
              <a:avLst/>
            </a:prstGeom>
          </p:spPr>
        </p:pic>
      </p:grpSp>
      <p:grpSp>
        <p:nvGrpSpPr>
          <p:cNvPr id="76" name="Grupp 75">
            <a:extLst>
              <a:ext uri="{FF2B5EF4-FFF2-40B4-BE49-F238E27FC236}">
                <a16:creationId xmlns:a16="http://schemas.microsoft.com/office/drawing/2014/main" id="{091CDCC9-DA88-2848-9D11-67B73A49FE11}"/>
              </a:ext>
            </a:extLst>
          </p:cNvPr>
          <p:cNvGrpSpPr/>
          <p:nvPr/>
        </p:nvGrpSpPr>
        <p:grpSpPr>
          <a:xfrm>
            <a:off x="8407076" y="5296812"/>
            <a:ext cx="388449" cy="383427"/>
            <a:chOff x="6696240" y="2912016"/>
            <a:chExt cx="543950" cy="536917"/>
          </a:xfrm>
        </p:grpSpPr>
        <p:sp>
          <p:nvSpPr>
            <p:cNvPr id="80" name="textruta 79">
              <a:extLst>
                <a:ext uri="{FF2B5EF4-FFF2-40B4-BE49-F238E27FC236}">
                  <a16:creationId xmlns:a16="http://schemas.microsoft.com/office/drawing/2014/main" id="{10468A48-B217-2E43-AEC9-22F81234634C}"/>
                </a:ext>
              </a:extLst>
            </p:cNvPr>
            <p:cNvSpPr txBox="1"/>
            <p:nvPr/>
          </p:nvSpPr>
          <p:spPr>
            <a:xfrm>
              <a:off x="6696240" y="2912016"/>
              <a:ext cx="543950" cy="536917"/>
            </a:xfrm>
            <a:prstGeom prst="rect">
              <a:avLst/>
            </a:prstGeom>
            <a:solidFill>
              <a:schemeClr val="bg1">
                <a:lumMod val="75000"/>
              </a:schemeClr>
            </a:solidFill>
            <a:ln w="19050">
              <a:noFill/>
            </a:ln>
          </p:spPr>
          <p:txBody>
            <a:bodyPr wrap="square" rtlCol="0">
              <a:spAutoFit/>
            </a:bodyPr>
            <a:lstStyle/>
            <a:p>
              <a:pPr algn="ctr"/>
              <a:endParaRPr lang="sv-SE">
                <a:solidFill>
                  <a:schemeClr val="bg1"/>
                </a:solidFill>
              </a:endParaRPr>
            </a:p>
          </p:txBody>
        </p:sp>
        <p:pic>
          <p:nvPicPr>
            <p:cNvPr id="81" name="Bildobjekt 80">
              <a:extLst>
                <a:ext uri="{FF2B5EF4-FFF2-40B4-BE49-F238E27FC236}">
                  <a16:creationId xmlns:a16="http://schemas.microsoft.com/office/drawing/2014/main" id="{383386C4-43D7-9044-B77D-88E37D659738}"/>
                </a:ext>
              </a:extLst>
            </p:cNvPr>
            <p:cNvPicPr>
              <a:picLocks noChangeAspect="1"/>
            </p:cNvPicPr>
            <p:nvPr/>
          </p:nvPicPr>
          <p:blipFill rotWithShape="1">
            <a:blip r:embed="rId3"/>
            <a:srcRect l="15185" r="16100" b="13580"/>
            <a:stretch/>
          </p:blipFill>
          <p:spPr>
            <a:xfrm>
              <a:off x="6829453" y="2982429"/>
              <a:ext cx="307749" cy="387047"/>
            </a:xfrm>
            <a:prstGeom prst="rect">
              <a:avLst/>
            </a:prstGeom>
          </p:spPr>
        </p:pic>
      </p:grpSp>
      <p:grpSp>
        <p:nvGrpSpPr>
          <p:cNvPr id="77" name="Grupp 76">
            <a:extLst>
              <a:ext uri="{FF2B5EF4-FFF2-40B4-BE49-F238E27FC236}">
                <a16:creationId xmlns:a16="http://schemas.microsoft.com/office/drawing/2014/main" id="{A7F4FD0B-34D1-654D-805D-B003AA322495}"/>
              </a:ext>
            </a:extLst>
          </p:cNvPr>
          <p:cNvGrpSpPr/>
          <p:nvPr/>
        </p:nvGrpSpPr>
        <p:grpSpPr>
          <a:xfrm>
            <a:off x="5694808" y="5296812"/>
            <a:ext cx="388449" cy="383427"/>
            <a:chOff x="6696240" y="2912016"/>
            <a:chExt cx="543950" cy="536917"/>
          </a:xfrm>
        </p:grpSpPr>
        <p:sp>
          <p:nvSpPr>
            <p:cNvPr id="78" name="textruta 77">
              <a:extLst>
                <a:ext uri="{FF2B5EF4-FFF2-40B4-BE49-F238E27FC236}">
                  <a16:creationId xmlns:a16="http://schemas.microsoft.com/office/drawing/2014/main" id="{374EB594-BA3D-4A4E-9F48-D973C101DA8B}"/>
                </a:ext>
              </a:extLst>
            </p:cNvPr>
            <p:cNvSpPr txBox="1"/>
            <p:nvPr/>
          </p:nvSpPr>
          <p:spPr>
            <a:xfrm>
              <a:off x="6696240" y="2912016"/>
              <a:ext cx="543950" cy="536917"/>
            </a:xfrm>
            <a:prstGeom prst="rect">
              <a:avLst/>
            </a:prstGeom>
            <a:solidFill>
              <a:srgbClr val="FCBF0A"/>
            </a:solidFill>
            <a:ln w="19050">
              <a:noFill/>
            </a:ln>
          </p:spPr>
          <p:txBody>
            <a:bodyPr wrap="square" rtlCol="0">
              <a:spAutoFit/>
            </a:bodyPr>
            <a:lstStyle/>
            <a:p>
              <a:pPr algn="ctr"/>
              <a:endParaRPr lang="sv-SE">
                <a:solidFill>
                  <a:schemeClr val="bg1"/>
                </a:solidFill>
              </a:endParaRPr>
            </a:p>
          </p:txBody>
        </p:sp>
        <p:pic>
          <p:nvPicPr>
            <p:cNvPr id="79" name="Bildobjekt 78">
              <a:extLst>
                <a:ext uri="{FF2B5EF4-FFF2-40B4-BE49-F238E27FC236}">
                  <a16:creationId xmlns:a16="http://schemas.microsoft.com/office/drawing/2014/main" id="{D4684D1A-FF09-084F-9752-EB9D48363A01}"/>
                </a:ext>
              </a:extLst>
            </p:cNvPr>
            <p:cNvPicPr>
              <a:picLocks noChangeAspect="1"/>
            </p:cNvPicPr>
            <p:nvPr/>
          </p:nvPicPr>
          <p:blipFill rotWithShape="1">
            <a:blip r:embed="rId3"/>
            <a:srcRect l="15185" r="16100" b="13580"/>
            <a:stretch/>
          </p:blipFill>
          <p:spPr>
            <a:xfrm>
              <a:off x="6829453" y="2982429"/>
              <a:ext cx="307749" cy="387047"/>
            </a:xfrm>
            <a:prstGeom prst="rect">
              <a:avLst/>
            </a:prstGeom>
          </p:spPr>
        </p:pic>
      </p:grpSp>
      <p:sp>
        <p:nvSpPr>
          <p:cNvPr id="89" name="Rektangel 88">
            <a:extLst>
              <a:ext uri="{FF2B5EF4-FFF2-40B4-BE49-F238E27FC236}">
                <a16:creationId xmlns:a16="http://schemas.microsoft.com/office/drawing/2014/main" id="{B41A2622-31B7-AC43-842F-02411EB3478B}"/>
              </a:ext>
            </a:extLst>
          </p:cNvPr>
          <p:cNvSpPr/>
          <p:nvPr/>
        </p:nvSpPr>
        <p:spPr>
          <a:xfrm>
            <a:off x="4148916" y="2438173"/>
            <a:ext cx="670988" cy="66541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41000"/>
                </a:schemeClr>
              </a:solidFill>
            </a:endParaRPr>
          </a:p>
        </p:txBody>
      </p:sp>
      <p:grpSp>
        <p:nvGrpSpPr>
          <p:cNvPr id="9" name="Grupp 8">
            <a:extLst>
              <a:ext uri="{FF2B5EF4-FFF2-40B4-BE49-F238E27FC236}">
                <a16:creationId xmlns:a16="http://schemas.microsoft.com/office/drawing/2014/main" id="{A5EA1BAB-4380-A449-8CF1-E874EF4D492F}"/>
              </a:ext>
            </a:extLst>
          </p:cNvPr>
          <p:cNvGrpSpPr/>
          <p:nvPr/>
        </p:nvGrpSpPr>
        <p:grpSpPr>
          <a:xfrm>
            <a:off x="4235725" y="2566669"/>
            <a:ext cx="543950" cy="369332"/>
            <a:chOff x="4235725" y="2566669"/>
            <a:chExt cx="543950" cy="369332"/>
          </a:xfrm>
        </p:grpSpPr>
        <p:sp>
          <p:nvSpPr>
            <p:cNvPr id="99" name="textruta 98">
              <a:extLst>
                <a:ext uri="{FF2B5EF4-FFF2-40B4-BE49-F238E27FC236}">
                  <a16:creationId xmlns:a16="http://schemas.microsoft.com/office/drawing/2014/main" id="{D1779029-29A4-1847-92FB-8A8421398E98}"/>
                </a:ext>
              </a:extLst>
            </p:cNvPr>
            <p:cNvSpPr txBox="1"/>
            <p:nvPr/>
          </p:nvSpPr>
          <p:spPr>
            <a:xfrm>
              <a:off x="4235725" y="2566669"/>
              <a:ext cx="543950" cy="369332"/>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100" name="Bildobjekt 99">
              <a:extLst>
                <a:ext uri="{FF2B5EF4-FFF2-40B4-BE49-F238E27FC236}">
                  <a16:creationId xmlns:a16="http://schemas.microsoft.com/office/drawing/2014/main" id="{BC5D5BD1-CD9C-F34E-AF69-123383302385}"/>
                </a:ext>
              </a:extLst>
            </p:cNvPr>
            <p:cNvPicPr>
              <a:picLocks noChangeAspect="1"/>
            </p:cNvPicPr>
            <p:nvPr/>
          </p:nvPicPr>
          <p:blipFill rotWithShape="1">
            <a:blip r:embed="rId3"/>
            <a:srcRect l="15185" r="16100" b="13580"/>
            <a:stretch/>
          </p:blipFill>
          <p:spPr>
            <a:xfrm>
              <a:off x="4396029" y="2627533"/>
              <a:ext cx="227937" cy="286670"/>
            </a:xfrm>
            <a:prstGeom prst="rect">
              <a:avLst/>
            </a:prstGeom>
          </p:spPr>
        </p:pic>
      </p:grpSp>
      <p:sp>
        <p:nvSpPr>
          <p:cNvPr id="86" name="textruta 85">
            <a:extLst>
              <a:ext uri="{FF2B5EF4-FFF2-40B4-BE49-F238E27FC236}">
                <a16:creationId xmlns:a16="http://schemas.microsoft.com/office/drawing/2014/main" id="{0D785043-6966-7540-A51D-B0946ED5AAE2}"/>
              </a:ext>
            </a:extLst>
          </p:cNvPr>
          <p:cNvSpPr txBox="1"/>
          <p:nvPr/>
        </p:nvSpPr>
        <p:spPr>
          <a:xfrm>
            <a:off x="6116060" y="5336488"/>
            <a:ext cx="15412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200"/>
              <a:t>Samordnare</a:t>
            </a:r>
            <a:endParaRPr lang="sv-SE" sz="1200">
              <a:cs typeface="Arial"/>
            </a:endParaRPr>
          </a:p>
        </p:txBody>
      </p:sp>
      <p:sp>
        <p:nvSpPr>
          <p:cNvPr id="88" name="textruta 87">
            <a:extLst>
              <a:ext uri="{FF2B5EF4-FFF2-40B4-BE49-F238E27FC236}">
                <a16:creationId xmlns:a16="http://schemas.microsoft.com/office/drawing/2014/main" id="{5BE909CC-EE4C-C646-907D-86F7469AB153}"/>
              </a:ext>
            </a:extLst>
          </p:cNvPr>
          <p:cNvSpPr txBox="1"/>
          <p:nvPr/>
        </p:nvSpPr>
        <p:spPr>
          <a:xfrm>
            <a:off x="6129356" y="5930644"/>
            <a:ext cx="21043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t>Förvaltningsrepresentant</a:t>
            </a:r>
            <a:endParaRPr lang="sv-SE"/>
          </a:p>
        </p:txBody>
      </p:sp>
      <p:grpSp>
        <p:nvGrpSpPr>
          <p:cNvPr id="75" name="Grupp 74">
            <a:extLst>
              <a:ext uri="{FF2B5EF4-FFF2-40B4-BE49-F238E27FC236}">
                <a16:creationId xmlns:a16="http://schemas.microsoft.com/office/drawing/2014/main" id="{BBBA0748-4ECF-C648-864F-672EDD73CDA5}"/>
              </a:ext>
            </a:extLst>
          </p:cNvPr>
          <p:cNvGrpSpPr/>
          <p:nvPr/>
        </p:nvGrpSpPr>
        <p:grpSpPr>
          <a:xfrm>
            <a:off x="5391723" y="2558938"/>
            <a:ext cx="543950" cy="369332"/>
            <a:chOff x="6696240" y="2912016"/>
            <a:chExt cx="543950" cy="369332"/>
          </a:xfrm>
          <a:solidFill>
            <a:schemeClr val="bg1">
              <a:lumMod val="75000"/>
            </a:schemeClr>
          </a:solidFill>
        </p:grpSpPr>
        <p:sp>
          <p:nvSpPr>
            <p:cNvPr id="95" name="textruta 94">
              <a:extLst>
                <a:ext uri="{FF2B5EF4-FFF2-40B4-BE49-F238E27FC236}">
                  <a16:creationId xmlns:a16="http://schemas.microsoft.com/office/drawing/2014/main" id="{20B6F375-F8DF-0E4F-9458-78FADFA6BDDF}"/>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96" name="Bildobjekt 95">
              <a:extLst>
                <a:ext uri="{FF2B5EF4-FFF2-40B4-BE49-F238E27FC236}">
                  <a16:creationId xmlns:a16="http://schemas.microsoft.com/office/drawing/2014/main" id="{1437D188-90BF-EF42-8569-8AF59D9B054A}"/>
                </a:ext>
              </a:extLst>
            </p:cNvPr>
            <p:cNvPicPr>
              <a:picLocks noChangeAspect="1"/>
            </p:cNvPicPr>
            <p:nvPr/>
          </p:nvPicPr>
          <p:blipFill rotWithShape="1">
            <a:blip r:embed="rId3"/>
            <a:srcRect l="15185" r="16100" b="13580"/>
            <a:stretch/>
          </p:blipFill>
          <p:spPr>
            <a:xfrm>
              <a:off x="6843521" y="2968362"/>
              <a:ext cx="235643" cy="296362"/>
            </a:xfrm>
            <a:prstGeom prst="rect">
              <a:avLst/>
            </a:prstGeom>
            <a:grpFill/>
          </p:spPr>
        </p:pic>
      </p:grpSp>
      <p:sp>
        <p:nvSpPr>
          <p:cNvPr id="98" name="textruta 97">
            <a:extLst>
              <a:ext uri="{FF2B5EF4-FFF2-40B4-BE49-F238E27FC236}">
                <a16:creationId xmlns:a16="http://schemas.microsoft.com/office/drawing/2014/main" id="{ACA29800-348D-5E47-BD21-EC641EA96EBE}"/>
              </a:ext>
            </a:extLst>
          </p:cNvPr>
          <p:cNvSpPr txBox="1"/>
          <p:nvPr/>
        </p:nvSpPr>
        <p:spPr>
          <a:xfrm rot="18241305">
            <a:off x="4251979" y="3709587"/>
            <a:ext cx="1867697" cy="307777"/>
          </a:xfrm>
          <a:prstGeom prst="rect">
            <a:avLst/>
          </a:prstGeom>
          <a:noFill/>
        </p:spPr>
        <p:txBody>
          <a:bodyPr wrap="square" rtlCol="0">
            <a:spAutoFit/>
          </a:bodyPr>
          <a:lstStyle/>
          <a:p>
            <a:pPr algn="r"/>
            <a:r>
              <a:rPr lang="sv-SE" sz="1400"/>
              <a:t>Dataskyddsombud</a:t>
            </a:r>
          </a:p>
        </p:txBody>
      </p:sp>
      <p:sp>
        <p:nvSpPr>
          <p:cNvPr id="107" name="textruta 106">
            <a:extLst>
              <a:ext uri="{FF2B5EF4-FFF2-40B4-BE49-F238E27FC236}">
                <a16:creationId xmlns:a16="http://schemas.microsoft.com/office/drawing/2014/main" id="{9E7BD611-7E94-624C-857D-F5E24298A357}"/>
              </a:ext>
            </a:extLst>
          </p:cNvPr>
          <p:cNvSpPr txBox="1"/>
          <p:nvPr/>
        </p:nvSpPr>
        <p:spPr>
          <a:xfrm rot="18241305">
            <a:off x="5703513" y="3724342"/>
            <a:ext cx="1867697" cy="307777"/>
          </a:xfrm>
          <a:prstGeom prst="rect">
            <a:avLst/>
          </a:prstGeom>
          <a:noFill/>
        </p:spPr>
        <p:txBody>
          <a:bodyPr wrap="square" rtlCol="0">
            <a:spAutoFit/>
          </a:bodyPr>
          <a:lstStyle/>
          <a:p>
            <a:pPr algn="r"/>
            <a:r>
              <a:rPr lang="sv-SE" sz="1400"/>
              <a:t>Kommunikatör</a:t>
            </a:r>
          </a:p>
        </p:txBody>
      </p:sp>
      <p:sp>
        <p:nvSpPr>
          <p:cNvPr id="108" name="textruta 107">
            <a:extLst>
              <a:ext uri="{FF2B5EF4-FFF2-40B4-BE49-F238E27FC236}">
                <a16:creationId xmlns:a16="http://schemas.microsoft.com/office/drawing/2014/main" id="{3C949B35-A67F-654B-AFFA-8BF4008E252D}"/>
              </a:ext>
            </a:extLst>
          </p:cNvPr>
          <p:cNvSpPr txBox="1"/>
          <p:nvPr/>
        </p:nvSpPr>
        <p:spPr>
          <a:xfrm rot="18241305">
            <a:off x="6459643" y="3707033"/>
            <a:ext cx="1867697" cy="307777"/>
          </a:xfrm>
          <a:prstGeom prst="rect">
            <a:avLst/>
          </a:prstGeom>
          <a:noFill/>
        </p:spPr>
        <p:txBody>
          <a:bodyPr wrap="square" rtlCol="0">
            <a:spAutoFit/>
          </a:bodyPr>
          <a:lstStyle/>
          <a:p>
            <a:pPr algn="r"/>
            <a:r>
              <a:rPr lang="sv-SE" sz="1400"/>
              <a:t>IT-strateg</a:t>
            </a:r>
          </a:p>
        </p:txBody>
      </p:sp>
      <p:sp>
        <p:nvSpPr>
          <p:cNvPr id="109" name="textruta 108">
            <a:extLst>
              <a:ext uri="{FF2B5EF4-FFF2-40B4-BE49-F238E27FC236}">
                <a16:creationId xmlns:a16="http://schemas.microsoft.com/office/drawing/2014/main" id="{B0D6B4A9-B5A0-8D46-9C6F-43AA6497C3A1}"/>
              </a:ext>
            </a:extLst>
          </p:cNvPr>
          <p:cNvSpPr txBox="1"/>
          <p:nvPr/>
        </p:nvSpPr>
        <p:spPr>
          <a:xfrm rot="18241305">
            <a:off x="5008109" y="3707032"/>
            <a:ext cx="1867697" cy="307777"/>
          </a:xfrm>
          <a:prstGeom prst="rect">
            <a:avLst/>
          </a:prstGeom>
          <a:noFill/>
        </p:spPr>
        <p:txBody>
          <a:bodyPr wrap="square" rtlCol="0">
            <a:spAutoFit/>
          </a:bodyPr>
          <a:lstStyle/>
          <a:p>
            <a:pPr algn="r"/>
            <a:r>
              <a:rPr lang="sv-SE" sz="1400"/>
              <a:t>Jurist</a:t>
            </a:r>
          </a:p>
        </p:txBody>
      </p:sp>
      <p:sp>
        <p:nvSpPr>
          <p:cNvPr id="110" name="textruta 109">
            <a:extLst>
              <a:ext uri="{FF2B5EF4-FFF2-40B4-BE49-F238E27FC236}">
                <a16:creationId xmlns:a16="http://schemas.microsoft.com/office/drawing/2014/main" id="{7B7E848D-A077-3A4F-9B01-EF4996928691}"/>
              </a:ext>
            </a:extLst>
          </p:cNvPr>
          <p:cNvSpPr txBox="1"/>
          <p:nvPr/>
        </p:nvSpPr>
        <p:spPr>
          <a:xfrm rot="18241305">
            <a:off x="7924905" y="3707033"/>
            <a:ext cx="1867697" cy="307777"/>
          </a:xfrm>
          <a:prstGeom prst="rect">
            <a:avLst/>
          </a:prstGeom>
          <a:noFill/>
        </p:spPr>
        <p:txBody>
          <a:bodyPr wrap="square" rtlCol="0">
            <a:spAutoFit/>
          </a:bodyPr>
          <a:lstStyle/>
          <a:p>
            <a:pPr algn="r"/>
            <a:r>
              <a:rPr lang="sv-SE" sz="1400"/>
              <a:t>Systemförvaltare</a:t>
            </a:r>
          </a:p>
        </p:txBody>
      </p:sp>
      <p:sp>
        <p:nvSpPr>
          <p:cNvPr id="111" name="textruta 110">
            <a:extLst>
              <a:ext uri="{FF2B5EF4-FFF2-40B4-BE49-F238E27FC236}">
                <a16:creationId xmlns:a16="http://schemas.microsoft.com/office/drawing/2014/main" id="{6C4815BE-D110-FB48-A8B9-0F69E2A6AF98}"/>
              </a:ext>
            </a:extLst>
          </p:cNvPr>
          <p:cNvSpPr txBox="1"/>
          <p:nvPr/>
        </p:nvSpPr>
        <p:spPr>
          <a:xfrm rot="18241305">
            <a:off x="7211621" y="3599312"/>
            <a:ext cx="1867697" cy="523220"/>
          </a:xfrm>
          <a:prstGeom prst="rect">
            <a:avLst/>
          </a:prstGeom>
          <a:noFill/>
        </p:spPr>
        <p:txBody>
          <a:bodyPr wrap="square" rtlCol="0">
            <a:spAutoFit/>
          </a:bodyPr>
          <a:lstStyle/>
          <a:p>
            <a:pPr algn="r"/>
            <a:r>
              <a:rPr lang="sv-SE" sz="1400"/>
              <a:t>Informations-säkerhetsansvarig</a:t>
            </a:r>
          </a:p>
        </p:txBody>
      </p:sp>
      <p:grpSp>
        <p:nvGrpSpPr>
          <p:cNvPr id="112" name="Grupp 111">
            <a:extLst>
              <a:ext uri="{FF2B5EF4-FFF2-40B4-BE49-F238E27FC236}">
                <a16:creationId xmlns:a16="http://schemas.microsoft.com/office/drawing/2014/main" id="{DA0FD3E6-76B8-1C46-B0D1-20052FFDA0B0}"/>
              </a:ext>
            </a:extLst>
          </p:cNvPr>
          <p:cNvGrpSpPr/>
          <p:nvPr/>
        </p:nvGrpSpPr>
        <p:grpSpPr>
          <a:xfrm>
            <a:off x="6115656" y="2558938"/>
            <a:ext cx="543950" cy="369332"/>
            <a:chOff x="6696240" y="2912016"/>
            <a:chExt cx="543950" cy="369332"/>
          </a:xfrm>
          <a:solidFill>
            <a:schemeClr val="bg1">
              <a:lumMod val="75000"/>
            </a:schemeClr>
          </a:solidFill>
        </p:grpSpPr>
        <p:sp>
          <p:nvSpPr>
            <p:cNvPr id="115" name="textruta 114">
              <a:extLst>
                <a:ext uri="{FF2B5EF4-FFF2-40B4-BE49-F238E27FC236}">
                  <a16:creationId xmlns:a16="http://schemas.microsoft.com/office/drawing/2014/main" id="{DB381F4A-093E-CC42-B1EC-D908C6A2C03F}"/>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16" name="Bildobjekt 115">
              <a:extLst>
                <a:ext uri="{FF2B5EF4-FFF2-40B4-BE49-F238E27FC236}">
                  <a16:creationId xmlns:a16="http://schemas.microsoft.com/office/drawing/2014/main" id="{AAF74612-AC67-714A-B74D-4D54B002BFF3}"/>
                </a:ext>
              </a:extLst>
            </p:cNvPr>
            <p:cNvPicPr>
              <a:picLocks noChangeAspect="1"/>
            </p:cNvPicPr>
            <p:nvPr/>
          </p:nvPicPr>
          <p:blipFill rotWithShape="1">
            <a:blip r:embed="rId3"/>
            <a:srcRect l="15185" r="16100" b="13580"/>
            <a:stretch/>
          </p:blipFill>
          <p:spPr>
            <a:xfrm>
              <a:off x="6843521" y="2968362"/>
              <a:ext cx="235643" cy="296362"/>
            </a:xfrm>
            <a:prstGeom prst="rect">
              <a:avLst/>
            </a:prstGeom>
            <a:grpFill/>
          </p:spPr>
        </p:pic>
      </p:grpSp>
      <p:grpSp>
        <p:nvGrpSpPr>
          <p:cNvPr id="117" name="Grupp 116">
            <a:extLst>
              <a:ext uri="{FF2B5EF4-FFF2-40B4-BE49-F238E27FC236}">
                <a16:creationId xmlns:a16="http://schemas.microsoft.com/office/drawing/2014/main" id="{0E7E3F25-B06E-294A-A955-65EB54EE11E8}"/>
              </a:ext>
            </a:extLst>
          </p:cNvPr>
          <p:cNvGrpSpPr/>
          <p:nvPr/>
        </p:nvGrpSpPr>
        <p:grpSpPr>
          <a:xfrm>
            <a:off x="6839589" y="2558938"/>
            <a:ext cx="543950" cy="369332"/>
            <a:chOff x="6696240" y="2912016"/>
            <a:chExt cx="543950" cy="369332"/>
          </a:xfrm>
          <a:solidFill>
            <a:schemeClr val="bg1">
              <a:lumMod val="75000"/>
            </a:schemeClr>
          </a:solidFill>
        </p:grpSpPr>
        <p:sp>
          <p:nvSpPr>
            <p:cNvPr id="118" name="textruta 117">
              <a:extLst>
                <a:ext uri="{FF2B5EF4-FFF2-40B4-BE49-F238E27FC236}">
                  <a16:creationId xmlns:a16="http://schemas.microsoft.com/office/drawing/2014/main" id="{488434DC-F759-B146-87FE-F9A3BC938728}"/>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19" name="Bildobjekt 118">
              <a:extLst>
                <a:ext uri="{FF2B5EF4-FFF2-40B4-BE49-F238E27FC236}">
                  <a16:creationId xmlns:a16="http://schemas.microsoft.com/office/drawing/2014/main" id="{807D73DD-6A16-6A4A-9697-EA4E9B80EB64}"/>
                </a:ext>
              </a:extLst>
            </p:cNvPr>
            <p:cNvPicPr>
              <a:picLocks noChangeAspect="1"/>
            </p:cNvPicPr>
            <p:nvPr/>
          </p:nvPicPr>
          <p:blipFill rotWithShape="1">
            <a:blip r:embed="rId3"/>
            <a:srcRect l="15185" r="16100" b="13580"/>
            <a:stretch/>
          </p:blipFill>
          <p:spPr>
            <a:xfrm>
              <a:off x="6843521" y="2968362"/>
              <a:ext cx="235643" cy="296362"/>
            </a:xfrm>
            <a:prstGeom prst="rect">
              <a:avLst/>
            </a:prstGeom>
            <a:grpFill/>
          </p:spPr>
        </p:pic>
      </p:grpSp>
      <p:grpSp>
        <p:nvGrpSpPr>
          <p:cNvPr id="120" name="Grupp 119">
            <a:extLst>
              <a:ext uri="{FF2B5EF4-FFF2-40B4-BE49-F238E27FC236}">
                <a16:creationId xmlns:a16="http://schemas.microsoft.com/office/drawing/2014/main" id="{83D8EAF0-9FDC-3A48-8CAD-5931ACE9291E}"/>
              </a:ext>
            </a:extLst>
          </p:cNvPr>
          <p:cNvGrpSpPr/>
          <p:nvPr/>
        </p:nvGrpSpPr>
        <p:grpSpPr>
          <a:xfrm>
            <a:off x="7563522" y="2558938"/>
            <a:ext cx="543950" cy="369332"/>
            <a:chOff x="6696240" y="2912016"/>
            <a:chExt cx="543950" cy="369332"/>
          </a:xfrm>
          <a:solidFill>
            <a:schemeClr val="bg1">
              <a:lumMod val="75000"/>
            </a:schemeClr>
          </a:solidFill>
        </p:grpSpPr>
        <p:sp>
          <p:nvSpPr>
            <p:cNvPr id="121" name="textruta 120">
              <a:extLst>
                <a:ext uri="{FF2B5EF4-FFF2-40B4-BE49-F238E27FC236}">
                  <a16:creationId xmlns:a16="http://schemas.microsoft.com/office/drawing/2014/main" id="{9C789C3A-EBA7-A745-97BC-CE9661DDF435}"/>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22" name="Bildobjekt 121">
              <a:extLst>
                <a:ext uri="{FF2B5EF4-FFF2-40B4-BE49-F238E27FC236}">
                  <a16:creationId xmlns:a16="http://schemas.microsoft.com/office/drawing/2014/main" id="{2A0A7C19-E523-284C-BDB1-FEB91E01CCAD}"/>
                </a:ext>
              </a:extLst>
            </p:cNvPr>
            <p:cNvPicPr>
              <a:picLocks noChangeAspect="1"/>
            </p:cNvPicPr>
            <p:nvPr/>
          </p:nvPicPr>
          <p:blipFill rotWithShape="1">
            <a:blip r:embed="rId3"/>
            <a:srcRect l="15185" r="16100" b="13580"/>
            <a:stretch/>
          </p:blipFill>
          <p:spPr>
            <a:xfrm>
              <a:off x="6843521" y="2968362"/>
              <a:ext cx="235643" cy="296362"/>
            </a:xfrm>
            <a:prstGeom prst="rect">
              <a:avLst/>
            </a:prstGeom>
            <a:grpFill/>
          </p:spPr>
        </p:pic>
      </p:grpSp>
      <p:grpSp>
        <p:nvGrpSpPr>
          <p:cNvPr id="123" name="Grupp 122">
            <a:extLst>
              <a:ext uri="{FF2B5EF4-FFF2-40B4-BE49-F238E27FC236}">
                <a16:creationId xmlns:a16="http://schemas.microsoft.com/office/drawing/2014/main" id="{C324B275-F190-BF43-A7F3-014F50D92972}"/>
              </a:ext>
            </a:extLst>
          </p:cNvPr>
          <p:cNvGrpSpPr/>
          <p:nvPr/>
        </p:nvGrpSpPr>
        <p:grpSpPr>
          <a:xfrm>
            <a:off x="8287455" y="2558938"/>
            <a:ext cx="543950" cy="369332"/>
            <a:chOff x="6696240" y="2912016"/>
            <a:chExt cx="543950" cy="369332"/>
          </a:xfrm>
          <a:solidFill>
            <a:schemeClr val="bg1">
              <a:lumMod val="75000"/>
            </a:schemeClr>
          </a:solidFill>
        </p:grpSpPr>
        <p:sp>
          <p:nvSpPr>
            <p:cNvPr id="124" name="textruta 123">
              <a:extLst>
                <a:ext uri="{FF2B5EF4-FFF2-40B4-BE49-F238E27FC236}">
                  <a16:creationId xmlns:a16="http://schemas.microsoft.com/office/drawing/2014/main" id="{80009062-A2FE-F94F-A5B8-96C7F3501E64}"/>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25" name="Bildobjekt 124">
              <a:extLst>
                <a:ext uri="{FF2B5EF4-FFF2-40B4-BE49-F238E27FC236}">
                  <a16:creationId xmlns:a16="http://schemas.microsoft.com/office/drawing/2014/main" id="{81E34902-A1E9-404B-9F9D-F7DC1C3AD0B5}"/>
                </a:ext>
              </a:extLst>
            </p:cNvPr>
            <p:cNvPicPr>
              <a:picLocks noChangeAspect="1"/>
            </p:cNvPicPr>
            <p:nvPr/>
          </p:nvPicPr>
          <p:blipFill rotWithShape="1">
            <a:blip r:embed="rId3"/>
            <a:srcRect l="15185" r="16100" b="13580"/>
            <a:stretch/>
          </p:blipFill>
          <p:spPr>
            <a:xfrm>
              <a:off x="6843521" y="2968362"/>
              <a:ext cx="235643" cy="296362"/>
            </a:xfrm>
            <a:prstGeom prst="rect">
              <a:avLst/>
            </a:prstGeom>
            <a:grpFill/>
          </p:spPr>
        </p:pic>
      </p:grpSp>
      <p:grpSp>
        <p:nvGrpSpPr>
          <p:cNvPr id="126" name="Grupp 125">
            <a:extLst>
              <a:ext uri="{FF2B5EF4-FFF2-40B4-BE49-F238E27FC236}">
                <a16:creationId xmlns:a16="http://schemas.microsoft.com/office/drawing/2014/main" id="{624305E5-FA78-7F4C-92BC-EB0BBF0D5AE8}"/>
              </a:ext>
            </a:extLst>
          </p:cNvPr>
          <p:cNvGrpSpPr/>
          <p:nvPr/>
        </p:nvGrpSpPr>
        <p:grpSpPr>
          <a:xfrm>
            <a:off x="9011388" y="2558938"/>
            <a:ext cx="543950" cy="369332"/>
            <a:chOff x="6696240" y="2912016"/>
            <a:chExt cx="543950" cy="369332"/>
          </a:xfrm>
          <a:solidFill>
            <a:schemeClr val="bg1">
              <a:lumMod val="75000"/>
            </a:schemeClr>
          </a:solidFill>
        </p:grpSpPr>
        <p:sp>
          <p:nvSpPr>
            <p:cNvPr id="127" name="textruta 126">
              <a:extLst>
                <a:ext uri="{FF2B5EF4-FFF2-40B4-BE49-F238E27FC236}">
                  <a16:creationId xmlns:a16="http://schemas.microsoft.com/office/drawing/2014/main" id="{31431FE8-386C-4E45-82DD-89EC2CF4B5B0}"/>
                </a:ext>
              </a:extLst>
            </p:cNvPr>
            <p:cNvSpPr txBox="1"/>
            <p:nvPr/>
          </p:nvSpPr>
          <p:spPr>
            <a:xfrm>
              <a:off x="6696240" y="2912016"/>
              <a:ext cx="543950" cy="369332"/>
            </a:xfrm>
            <a:prstGeom prst="rect">
              <a:avLst/>
            </a:prstGeom>
            <a:grpFill/>
            <a:ln w="19050">
              <a:noFill/>
            </a:ln>
          </p:spPr>
          <p:txBody>
            <a:bodyPr wrap="square" rtlCol="0">
              <a:spAutoFit/>
            </a:bodyPr>
            <a:lstStyle/>
            <a:p>
              <a:pPr algn="ctr"/>
              <a:endParaRPr lang="sv-SE">
                <a:solidFill>
                  <a:schemeClr val="bg1"/>
                </a:solidFill>
              </a:endParaRPr>
            </a:p>
          </p:txBody>
        </p:sp>
        <p:pic>
          <p:nvPicPr>
            <p:cNvPr id="128" name="Bildobjekt 127">
              <a:extLst>
                <a:ext uri="{FF2B5EF4-FFF2-40B4-BE49-F238E27FC236}">
                  <a16:creationId xmlns:a16="http://schemas.microsoft.com/office/drawing/2014/main" id="{0390F137-71EB-0F4D-8785-E35DA8A31F79}"/>
                </a:ext>
              </a:extLst>
            </p:cNvPr>
            <p:cNvPicPr>
              <a:picLocks noChangeAspect="1"/>
            </p:cNvPicPr>
            <p:nvPr/>
          </p:nvPicPr>
          <p:blipFill rotWithShape="1">
            <a:blip r:embed="rId3"/>
            <a:srcRect l="15185" r="16100" b="13580"/>
            <a:stretch/>
          </p:blipFill>
          <p:spPr>
            <a:xfrm>
              <a:off x="6843521" y="2968362"/>
              <a:ext cx="235643" cy="296362"/>
            </a:xfrm>
            <a:prstGeom prst="rect">
              <a:avLst/>
            </a:prstGeom>
            <a:grpFill/>
          </p:spPr>
        </p:pic>
      </p:grpSp>
      <p:grpSp>
        <p:nvGrpSpPr>
          <p:cNvPr id="8" name="Grupp 7">
            <a:extLst>
              <a:ext uri="{FF2B5EF4-FFF2-40B4-BE49-F238E27FC236}">
                <a16:creationId xmlns:a16="http://schemas.microsoft.com/office/drawing/2014/main" id="{765CFBF9-FCDF-0B48-B933-DF9B3EF454B8}"/>
              </a:ext>
            </a:extLst>
          </p:cNvPr>
          <p:cNvGrpSpPr/>
          <p:nvPr/>
        </p:nvGrpSpPr>
        <p:grpSpPr>
          <a:xfrm>
            <a:off x="3542706" y="2564112"/>
            <a:ext cx="543950" cy="369332"/>
            <a:chOff x="3542706" y="2564112"/>
            <a:chExt cx="543950" cy="369332"/>
          </a:xfrm>
        </p:grpSpPr>
        <p:sp>
          <p:nvSpPr>
            <p:cNvPr id="129" name="textruta 128">
              <a:extLst>
                <a:ext uri="{FF2B5EF4-FFF2-40B4-BE49-F238E27FC236}">
                  <a16:creationId xmlns:a16="http://schemas.microsoft.com/office/drawing/2014/main" id="{4F93C33B-64F0-FE44-92C9-76D297BC2F94}"/>
                </a:ext>
              </a:extLst>
            </p:cNvPr>
            <p:cNvSpPr txBox="1"/>
            <p:nvPr/>
          </p:nvSpPr>
          <p:spPr>
            <a:xfrm>
              <a:off x="3542706" y="2564112"/>
              <a:ext cx="543950" cy="369332"/>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130" name="Bildobjekt 129">
              <a:extLst>
                <a:ext uri="{FF2B5EF4-FFF2-40B4-BE49-F238E27FC236}">
                  <a16:creationId xmlns:a16="http://schemas.microsoft.com/office/drawing/2014/main" id="{52A357E2-4DA8-5A4F-B412-C966A34D2B7C}"/>
                </a:ext>
              </a:extLst>
            </p:cNvPr>
            <p:cNvPicPr>
              <a:picLocks noChangeAspect="1"/>
            </p:cNvPicPr>
            <p:nvPr/>
          </p:nvPicPr>
          <p:blipFill rotWithShape="1">
            <a:blip r:embed="rId3"/>
            <a:srcRect l="15185" r="16100" b="13580"/>
            <a:stretch/>
          </p:blipFill>
          <p:spPr>
            <a:xfrm>
              <a:off x="3703010" y="2624976"/>
              <a:ext cx="227937" cy="286670"/>
            </a:xfrm>
            <a:prstGeom prst="rect">
              <a:avLst/>
            </a:prstGeom>
          </p:spPr>
        </p:pic>
      </p:grpSp>
      <p:grpSp>
        <p:nvGrpSpPr>
          <p:cNvPr id="7" name="Grupp 6">
            <a:extLst>
              <a:ext uri="{FF2B5EF4-FFF2-40B4-BE49-F238E27FC236}">
                <a16:creationId xmlns:a16="http://schemas.microsoft.com/office/drawing/2014/main" id="{3E9B0D16-F640-4C44-ACCA-98B7724ADF4A}"/>
              </a:ext>
            </a:extLst>
          </p:cNvPr>
          <p:cNvGrpSpPr/>
          <p:nvPr/>
        </p:nvGrpSpPr>
        <p:grpSpPr>
          <a:xfrm>
            <a:off x="2849687" y="2561555"/>
            <a:ext cx="543950" cy="369332"/>
            <a:chOff x="2849687" y="2561555"/>
            <a:chExt cx="543950" cy="369332"/>
          </a:xfrm>
        </p:grpSpPr>
        <p:sp>
          <p:nvSpPr>
            <p:cNvPr id="131" name="textruta 130">
              <a:extLst>
                <a:ext uri="{FF2B5EF4-FFF2-40B4-BE49-F238E27FC236}">
                  <a16:creationId xmlns:a16="http://schemas.microsoft.com/office/drawing/2014/main" id="{ECFCE15F-7967-9942-B6FE-F07DCA72FF67}"/>
                </a:ext>
              </a:extLst>
            </p:cNvPr>
            <p:cNvSpPr txBox="1"/>
            <p:nvPr/>
          </p:nvSpPr>
          <p:spPr>
            <a:xfrm>
              <a:off x="2849687" y="2561555"/>
              <a:ext cx="543950" cy="369332"/>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132" name="Bildobjekt 131">
              <a:extLst>
                <a:ext uri="{FF2B5EF4-FFF2-40B4-BE49-F238E27FC236}">
                  <a16:creationId xmlns:a16="http://schemas.microsoft.com/office/drawing/2014/main" id="{124B32F7-4FAE-5D45-B4E9-F89218E299A2}"/>
                </a:ext>
              </a:extLst>
            </p:cNvPr>
            <p:cNvPicPr>
              <a:picLocks noChangeAspect="1"/>
            </p:cNvPicPr>
            <p:nvPr/>
          </p:nvPicPr>
          <p:blipFill rotWithShape="1">
            <a:blip r:embed="rId3"/>
            <a:srcRect l="15185" r="16100" b="13580"/>
            <a:stretch/>
          </p:blipFill>
          <p:spPr>
            <a:xfrm>
              <a:off x="3009991" y="2622419"/>
              <a:ext cx="227937" cy="286670"/>
            </a:xfrm>
            <a:prstGeom prst="rect">
              <a:avLst/>
            </a:prstGeom>
          </p:spPr>
        </p:pic>
      </p:grpSp>
      <p:grpSp>
        <p:nvGrpSpPr>
          <p:cNvPr id="6" name="Grupp 5">
            <a:extLst>
              <a:ext uri="{FF2B5EF4-FFF2-40B4-BE49-F238E27FC236}">
                <a16:creationId xmlns:a16="http://schemas.microsoft.com/office/drawing/2014/main" id="{CA7C9BAD-3B93-124B-A4EB-A7E369E1E386}"/>
              </a:ext>
            </a:extLst>
          </p:cNvPr>
          <p:cNvGrpSpPr/>
          <p:nvPr/>
        </p:nvGrpSpPr>
        <p:grpSpPr>
          <a:xfrm>
            <a:off x="2156668" y="2558998"/>
            <a:ext cx="543950" cy="369332"/>
            <a:chOff x="2156668" y="2558998"/>
            <a:chExt cx="543950" cy="369332"/>
          </a:xfrm>
        </p:grpSpPr>
        <p:sp>
          <p:nvSpPr>
            <p:cNvPr id="133" name="textruta 132">
              <a:extLst>
                <a:ext uri="{FF2B5EF4-FFF2-40B4-BE49-F238E27FC236}">
                  <a16:creationId xmlns:a16="http://schemas.microsoft.com/office/drawing/2014/main" id="{BB90C124-D546-334B-BE0F-8469F768FB7D}"/>
                </a:ext>
              </a:extLst>
            </p:cNvPr>
            <p:cNvSpPr txBox="1"/>
            <p:nvPr/>
          </p:nvSpPr>
          <p:spPr>
            <a:xfrm>
              <a:off x="2156668" y="2558998"/>
              <a:ext cx="543950" cy="369332"/>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134" name="Bildobjekt 133">
              <a:extLst>
                <a:ext uri="{FF2B5EF4-FFF2-40B4-BE49-F238E27FC236}">
                  <a16:creationId xmlns:a16="http://schemas.microsoft.com/office/drawing/2014/main" id="{AE35D4B0-87DD-5344-B341-226789D6D043}"/>
                </a:ext>
              </a:extLst>
            </p:cNvPr>
            <p:cNvPicPr>
              <a:picLocks noChangeAspect="1"/>
            </p:cNvPicPr>
            <p:nvPr/>
          </p:nvPicPr>
          <p:blipFill rotWithShape="1">
            <a:blip r:embed="rId3"/>
            <a:srcRect l="15185" r="16100" b="13580"/>
            <a:stretch/>
          </p:blipFill>
          <p:spPr>
            <a:xfrm>
              <a:off x="2316972" y="2619862"/>
              <a:ext cx="227937" cy="286670"/>
            </a:xfrm>
            <a:prstGeom prst="rect">
              <a:avLst/>
            </a:prstGeom>
          </p:spPr>
        </p:pic>
      </p:grpSp>
      <p:grpSp>
        <p:nvGrpSpPr>
          <p:cNvPr id="5" name="Grupp 4">
            <a:extLst>
              <a:ext uri="{FF2B5EF4-FFF2-40B4-BE49-F238E27FC236}">
                <a16:creationId xmlns:a16="http://schemas.microsoft.com/office/drawing/2014/main" id="{A196D770-4D26-7742-AB27-645143F1743F}"/>
              </a:ext>
            </a:extLst>
          </p:cNvPr>
          <p:cNvGrpSpPr/>
          <p:nvPr/>
        </p:nvGrpSpPr>
        <p:grpSpPr>
          <a:xfrm>
            <a:off x="1463649" y="2556441"/>
            <a:ext cx="543950" cy="369332"/>
            <a:chOff x="1463649" y="2556441"/>
            <a:chExt cx="543950" cy="369332"/>
          </a:xfrm>
        </p:grpSpPr>
        <p:sp>
          <p:nvSpPr>
            <p:cNvPr id="135" name="textruta 134">
              <a:extLst>
                <a:ext uri="{FF2B5EF4-FFF2-40B4-BE49-F238E27FC236}">
                  <a16:creationId xmlns:a16="http://schemas.microsoft.com/office/drawing/2014/main" id="{AEC10676-ABE4-D446-9748-2B534F0D6C3C}"/>
                </a:ext>
              </a:extLst>
            </p:cNvPr>
            <p:cNvSpPr txBox="1"/>
            <p:nvPr/>
          </p:nvSpPr>
          <p:spPr>
            <a:xfrm>
              <a:off x="1463649" y="2556441"/>
              <a:ext cx="543950" cy="369332"/>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136" name="Bildobjekt 135">
              <a:extLst>
                <a:ext uri="{FF2B5EF4-FFF2-40B4-BE49-F238E27FC236}">
                  <a16:creationId xmlns:a16="http://schemas.microsoft.com/office/drawing/2014/main" id="{F8D3FECC-1853-0844-A657-84D9BFBC8D24}"/>
                </a:ext>
              </a:extLst>
            </p:cNvPr>
            <p:cNvPicPr>
              <a:picLocks noChangeAspect="1"/>
            </p:cNvPicPr>
            <p:nvPr/>
          </p:nvPicPr>
          <p:blipFill rotWithShape="1">
            <a:blip r:embed="rId3"/>
            <a:srcRect l="15185" r="16100" b="13580"/>
            <a:stretch/>
          </p:blipFill>
          <p:spPr>
            <a:xfrm>
              <a:off x="1623953" y="2617305"/>
              <a:ext cx="227937" cy="286670"/>
            </a:xfrm>
            <a:prstGeom prst="rect">
              <a:avLst/>
            </a:prstGeom>
          </p:spPr>
        </p:pic>
      </p:grpSp>
      <p:grpSp>
        <p:nvGrpSpPr>
          <p:cNvPr id="4" name="Grupp 3">
            <a:extLst>
              <a:ext uri="{FF2B5EF4-FFF2-40B4-BE49-F238E27FC236}">
                <a16:creationId xmlns:a16="http://schemas.microsoft.com/office/drawing/2014/main" id="{327320CC-C70E-9242-B8F1-C684198339EB}"/>
              </a:ext>
            </a:extLst>
          </p:cNvPr>
          <p:cNvGrpSpPr/>
          <p:nvPr/>
        </p:nvGrpSpPr>
        <p:grpSpPr>
          <a:xfrm>
            <a:off x="770630" y="2553884"/>
            <a:ext cx="543950" cy="369332"/>
            <a:chOff x="770630" y="2553884"/>
            <a:chExt cx="543950" cy="369332"/>
          </a:xfrm>
        </p:grpSpPr>
        <p:sp>
          <p:nvSpPr>
            <p:cNvPr id="137" name="textruta 136">
              <a:extLst>
                <a:ext uri="{FF2B5EF4-FFF2-40B4-BE49-F238E27FC236}">
                  <a16:creationId xmlns:a16="http://schemas.microsoft.com/office/drawing/2014/main" id="{ECC1EC30-190F-904F-A17E-FC6137EB8E0F}"/>
                </a:ext>
              </a:extLst>
            </p:cNvPr>
            <p:cNvSpPr txBox="1"/>
            <p:nvPr/>
          </p:nvSpPr>
          <p:spPr>
            <a:xfrm>
              <a:off x="770630" y="2553884"/>
              <a:ext cx="543950" cy="369332"/>
            </a:xfrm>
            <a:prstGeom prst="rect">
              <a:avLst/>
            </a:prstGeom>
            <a:solidFill>
              <a:schemeClr val="bg1"/>
            </a:solidFill>
            <a:ln>
              <a:solidFill>
                <a:schemeClr val="tx1"/>
              </a:solidFill>
            </a:ln>
          </p:spPr>
          <p:txBody>
            <a:bodyPr wrap="square" rtlCol="0">
              <a:spAutoFit/>
            </a:bodyPr>
            <a:lstStyle/>
            <a:p>
              <a:pPr algn="ctr"/>
              <a:endParaRPr lang="sv-SE">
                <a:solidFill>
                  <a:schemeClr val="bg1"/>
                </a:solidFill>
              </a:endParaRPr>
            </a:p>
          </p:txBody>
        </p:sp>
        <p:pic>
          <p:nvPicPr>
            <p:cNvPr id="138" name="Bildobjekt 137">
              <a:extLst>
                <a:ext uri="{FF2B5EF4-FFF2-40B4-BE49-F238E27FC236}">
                  <a16:creationId xmlns:a16="http://schemas.microsoft.com/office/drawing/2014/main" id="{C4228644-7E99-0E49-9172-DA573566D497}"/>
                </a:ext>
              </a:extLst>
            </p:cNvPr>
            <p:cNvPicPr>
              <a:picLocks noChangeAspect="1"/>
            </p:cNvPicPr>
            <p:nvPr/>
          </p:nvPicPr>
          <p:blipFill rotWithShape="1">
            <a:blip r:embed="rId3"/>
            <a:srcRect l="15185" r="16100" b="13580"/>
            <a:stretch/>
          </p:blipFill>
          <p:spPr>
            <a:xfrm>
              <a:off x="930934" y="2614748"/>
              <a:ext cx="227937" cy="286670"/>
            </a:xfrm>
            <a:prstGeom prst="rect">
              <a:avLst/>
            </a:prstGeom>
          </p:spPr>
        </p:pic>
      </p:grpSp>
      <p:grpSp>
        <p:nvGrpSpPr>
          <p:cNvPr id="139" name="Grupp 138">
            <a:extLst>
              <a:ext uri="{FF2B5EF4-FFF2-40B4-BE49-F238E27FC236}">
                <a16:creationId xmlns:a16="http://schemas.microsoft.com/office/drawing/2014/main" id="{EF3C7206-A65E-E849-B0BB-2FB2BBBCCADD}"/>
              </a:ext>
            </a:extLst>
          </p:cNvPr>
          <p:cNvGrpSpPr/>
          <p:nvPr/>
        </p:nvGrpSpPr>
        <p:grpSpPr>
          <a:xfrm>
            <a:off x="8416405" y="5884482"/>
            <a:ext cx="374170" cy="369332"/>
            <a:chOff x="2536871" y="2546250"/>
            <a:chExt cx="543950" cy="536917"/>
          </a:xfrm>
        </p:grpSpPr>
        <p:sp>
          <p:nvSpPr>
            <p:cNvPr id="140" name="textruta 139">
              <a:extLst>
                <a:ext uri="{FF2B5EF4-FFF2-40B4-BE49-F238E27FC236}">
                  <a16:creationId xmlns:a16="http://schemas.microsoft.com/office/drawing/2014/main" id="{4FC7BC38-6C01-7C42-8845-E1B509440301}"/>
                </a:ext>
              </a:extLst>
            </p:cNvPr>
            <p:cNvSpPr txBox="1"/>
            <p:nvPr/>
          </p:nvSpPr>
          <p:spPr>
            <a:xfrm>
              <a:off x="2536871" y="2546250"/>
              <a:ext cx="543950" cy="536917"/>
            </a:xfrm>
            <a:prstGeom prst="rect">
              <a:avLst/>
            </a:prstGeom>
            <a:solidFill>
              <a:schemeClr val="bg1"/>
            </a:solidFill>
            <a:ln>
              <a:solidFill>
                <a:schemeClr val="bg1">
                  <a:lumMod val="65000"/>
                </a:schemeClr>
              </a:solidFill>
            </a:ln>
          </p:spPr>
          <p:txBody>
            <a:bodyPr wrap="square" rtlCol="0">
              <a:spAutoFit/>
            </a:bodyPr>
            <a:lstStyle/>
            <a:p>
              <a:pPr algn="ctr"/>
              <a:endParaRPr lang="sv-SE">
                <a:solidFill>
                  <a:schemeClr val="bg1"/>
                </a:solidFill>
              </a:endParaRPr>
            </a:p>
          </p:txBody>
        </p:sp>
        <p:pic>
          <p:nvPicPr>
            <p:cNvPr id="141" name="Bildobjekt 140">
              <a:extLst>
                <a:ext uri="{FF2B5EF4-FFF2-40B4-BE49-F238E27FC236}">
                  <a16:creationId xmlns:a16="http://schemas.microsoft.com/office/drawing/2014/main" id="{77DDD0BA-F46D-E64D-B66C-4C658A8D9736}"/>
                </a:ext>
              </a:extLst>
            </p:cNvPr>
            <p:cNvPicPr>
              <a:picLocks noChangeAspect="1"/>
            </p:cNvPicPr>
            <p:nvPr/>
          </p:nvPicPr>
          <p:blipFill rotWithShape="1">
            <a:blip r:embed="rId3">
              <a:lum bright="70000" contrast="-70000"/>
            </a:blip>
            <a:srcRect l="15185" r="16100" b="13580"/>
            <a:stretch/>
          </p:blipFill>
          <p:spPr>
            <a:xfrm>
              <a:off x="2654971" y="2621181"/>
              <a:ext cx="307749" cy="387047"/>
            </a:xfrm>
            <a:prstGeom prst="rect">
              <a:avLst/>
            </a:prstGeom>
          </p:spPr>
        </p:pic>
      </p:grpSp>
    </p:spTree>
    <p:extLst>
      <p:ext uri="{BB962C8B-B14F-4D97-AF65-F5344CB8AC3E}">
        <p14:creationId xmlns:p14="http://schemas.microsoft.com/office/powerpoint/2010/main" val="185683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664EF48-E23E-48D2-A974-FED6331154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E664EF48-E23E-48D2-A974-FED6331154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03EC0DE-EF90-4FE5-A522-3D32F107B6EB}"/>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000" b="1">
              <a:latin typeface="Stockholm Type Regular"/>
              <a:ea typeface="+mj-ea"/>
              <a:cs typeface="+mj-cs"/>
              <a:sym typeface="Stockholm Type Regular"/>
            </a:endParaRPr>
          </a:p>
        </p:txBody>
      </p:sp>
      <p:sp>
        <p:nvSpPr>
          <p:cNvPr id="2" name="Rubrik 1">
            <a:extLst>
              <a:ext uri="{FF2B5EF4-FFF2-40B4-BE49-F238E27FC236}">
                <a16:creationId xmlns:a16="http://schemas.microsoft.com/office/drawing/2014/main" id="{5E17696B-E9AF-40AD-857D-9149BE931AE6}"/>
              </a:ext>
            </a:extLst>
          </p:cNvPr>
          <p:cNvSpPr>
            <a:spLocks noGrp="1"/>
          </p:cNvSpPr>
          <p:nvPr>
            <p:ph type="title"/>
          </p:nvPr>
        </p:nvSpPr>
        <p:spPr>
          <a:prstGeom prst="rect">
            <a:avLst/>
          </a:prstGeom>
        </p:spPr>
        <p:txBody>
          <a:bodyPr anchor="ctr">
            <a:normAutofit/>
          </a:bodyPr>
          <a:lstStyle/>
          <a:p>
            <a:r>
              <a:rPr lang="sv-SE" sz="3200">
                <a:latin typeface="Arial" panose="020B0604020202020204" pitchFamily="34" charset="0"/>
                <a:cs typeface="Arial" panose="020B0604020202020204" pitchFamily="34" charset="0"/>
              </a:rPr>
              <a:t>Vad innebär det att vara Samordnare inom öppna data?</a:t>
            </a:r>
          </a:p>
        </p:txBody>
      </p:sp>
      <p:sp>
        <p:nvSpPr>
          <p:cNvPr id="9" name="Freeform: Shape 8">
            <a:extLst>
              <a:ext uri="{FF2B5EF4-FFF2-40B4-BE49-F238E27FC236}">
                <a16:creationId xmlns:a16="http://schemas.microsoft.com/office/drawing/2014/main" id="{1775267F-5CAF-48A3-A77D-78E3D3E74C8E}"/>
              </a:ext>
            </a:extLst>
          </p:cNvPr>
          <p:cNvSpPr/>
          <p:nvPr/>
        </p:nvSpPr>
        <p:spPr>
          <a:xfrm>
            <a:off x="5955328" y="2380227"/>
            <a:ext cx="2501718" cy="212626"/>
          </a:xfrm>
          <a:custGeom>
            <a:avLst/>
            <a:gdLst>
              <a:gd name="connsiteX0" fmla="*/ 0 w 2501718"/>
              <a:gd name="connsiteY0" fmla="*/ 0 h 375257"/>
              <a:gd name="connsiteX1" fmla="*/ 2501718 w 2501718"/>
              <a:gd name="connsiteY1" fmla="*/ 0 h 375257"/>
              <a:gd name="connsiteX2" fmla="*/ 2501718 w 2501718"/>
              <a:gd name="connsiteY2" fmla="*/ 375257 h 375257"/>
              <a:gd name="connsiteX3" fmla="*/ 0 w 2501718"/>
              <a:gd name="connsiteY3" fmla="*/ 375257 h 375257"/>
              <a:gd name="connsiteX4" fmla="*/ 0 w 2501718"/>
              <a:gd name="connsiteY4" fmla="*/ 0 h 37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18" h="375257">
                <a:moveTo>
                  <a:pt x="0" y="0"/>
                </a:moveTo>
                <a:lnTo>
                  <a:pt x="2501718" y="0"/>
                </a:lnTo>
                <a:lnTo>
                  <a:pt x="2501718" y="375257"/>
                </a:lnTo>
                <a:lnTo>
                  <a:pt x="0" y="375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sv-SE" sz="1500" kern="1200"/>
              <a:t>Arbetsuppgifter</a:t>
            </a:r>
          </a:p>
        </p:txBody>
      </p:sp>
      <p:sp>
        <p:nvSpPr>
          <p:cNvPr id="10" name="Freeform: Shape 9">
            <a:extLst>
              <a:ext uri="{FF2B5EF4-FFF2-40B4-BE49-F238E27FC236}">
                <a16:creationId xmlns:a16="http://schemas.microsoft.com/office/drawing/2014/main" id="{E2841542-2467-48CE-863B-D5963F1A63CD}"/>
              </a:ext>
            </a:extLst>
          </p:cNvPr>
          <p:cNvSpPr/>
          <p:nvPr/>
        </p:nvSpPr>
        <p:spPr>
          <a:xfrm>
            <a:off x="6151168" y="3061973"/>
            <a:ext cx="4968550" cy="2562790"/>
          </a:xfrm>
          <a:custGeom>
            <a:avLst/>
            <a:gdLst>
              <a:gd name="connsiteX0" fmla="*/ 0 w 2501718"/>
              <a:gd name="connsiteY0" fmla="*/ 0 h 2562790"/>
              <a:gd name="connsiteX1" fmla="*/ 2501718 w 2501718"/>
              <a:gd name="connsiteY1" fmla="*/ 0 h 2562790"/>
              <a:gd name="connsiteX2" fmla="*/ 2501718 w 2501718"/>
              <a:gd name="connsiteY2" fmla="*/ 2562790 h 2562790"/>
              <a:gd name="connsiteX3" fmla="*/ 0 w 2501718"/>
              <a:gd name="connsiteY3" fmla="*/ 2562790 h 2562790"/>
              <a:gd name="connsiteX4" fmla="*/ 0 w 2501718"/>
              <a:gd name="connsiteY4" fmla="*/ 0 h 256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18" h="2562790">
                <a:moveTo>
                  <a:pt x="0" y="0"/>
                </a:moveTo>
                <a:lnTo>
                  <a:pt x="2501718" y="0"/>
                </a:lnTo>
                <a:lnTo>
                  <a:pt x="2501718" y="2562790"/>
                </a:lnTo>
                <a:lnTo>
                  <a:pt x="0" y="2562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indent="-342900" defTabSz="711200">
              <a:lnSpc>
                <a:spcPct val="90000"/>
              </a:lnSpc>
              <a:spcBef>
                <a:spcPct val="0"/>
              </a:spcBef>
              <a:spcAft>
                <a:spcPct val="35000"/>
              </a:spcAft>
              <a:buFont typeface="+mj-lt"/>
              <a:buAutoNum type="arabicPeriod"/>
            </a:pPr>
            <a:r>
              <a:rPr lang="sv-SE" sz="1400" kern="1200" noProof="0"/>
              <a:t>Vara kontaktperson och projektledare för arbetet med öppna data</a:t>
            </a:r>
          </a:p>
          <a:p>
            <a:pPr marL="342900" indent="-342900" defTabSz="711200">
              <a:lnSpc>
                <a:spcPct val="90000"/>
              </a:lnSpc>
              <a:spcBef>
                <a:spcPct val="0"/>
              </a:spcBef>
              <a:spcAft>
                <a:spcPct val="35000"/>
              </a:spcAft>
              <a:buFont typeface="+mj-lt"/>
              <a:buAutoNum type="arabicPeriod"/>
            </a:pPr>
            <a:r>
              <a:rPr lang="sv-SE" sz="1400"/>
              <a:t>Identifiera nyckelpersoner i organisationen, sammankalla dessa för att förankra och utbilda i öppna data-arbetet</a:t>
            </a:r>
            <a:endParaRPr lang="sv-SE" sz="1400" kern="1200" noProof="0">
              <a:cs typeface="Arial"/>
            </a:endParaRPr>
          </a:p>
          <a:p>
            <a:pPr marL="342900" lvl="0" indent="-342900" algn="l" defTabSz="711200">
              <a:lnSpc>
                <a:spcPct val="90000"/>
              </a:lnSpc>
              <a:spcBef>
                <a:spcPct val="0"/>
              </a:spcBef>
              <a:spcAft>
                <a:spcPct val="35000"/>
              </a:spcAft>
              <a:buFont typeface="+mj-lt"/>
              <a:buAutoNum type="arabicPeriod"/>
            </a:pPr>
            <a:r>
              <a:rPr lang="sv-SE" sz="1400">
                <a:solidFill>
                  <a:schemeClr val="tx1"/>
                </a:solidFill>
              </a:rPr>
              <a:t>Sammankalla utsedda Förvaltningsrepresentanter till arbetsgruppen för öppna data och driva arbetet med dessa framåt</a:t>
            </a:r>
            <a:endParaRPr lang="sv-SE" sz="1400" kern="1200" noProof="0">
              <a:solidFill>
                <a:schemeClr val="tx1"/>
              </a:solidFill>
              <a:cs typeface="Arial"/>
            </a:endParaRPr>
          </a:p>
          <a:p>
            <a:pPr marL="342900" indent="-342900" defTabSz="711200">
              <a:lnSpc>
                <a:spcPct val="90000"/>
              </a:lnSpc>
              <a:spcBef>
                <a:spcPct val="0"/>
              </a:spcBef>
              <a:spcAft>
                <a:spcPct val="35000"/>
              </a:spcAft>
              <a:buFont typeface="+mj-lt"/>
              <a:buAutoNum type="arabicPeriod"/>
            </a:pPr>
            <a:r>
              <a:rPr lang="sv-SE" sz="1400"/>
              <a:t>Stödja och uppmuntra organisationens verksamheter i arbetet med att tillgängliggöra öppna data</a:t>
            </a:r>
            <a:endParaRPr lang="sv-SE" sz="1400" kern="1200" noProof="0">
              <a:cs typeface="Arial"/>
            </a:endParaRPr>
          </a:p>
          <a:p>
            <a:pPr marL="342900" indent="-342900" defTabSz="711200">
              <a:lnSpc>
                <a:spcPct val="90000"/>
              </a:lnSpc>
              <a:spcBef>
                <a:spcPct val="0"/>
              </a:spcBef>
              <a:spcAft>
                <a:spcPct val="35000"/>
              </a:spcAft>
              <a:buAutoNum type="arabicPeriod"/>
            </a:pPr>
            <a:r>
              <a:rPr lang="sv-SE" sz="1400"/>
              <a:t>Löpande kommunikation och intern</a:t>
            </a:r>
            <a:r>
              <a:rPr lang="sv-SE" sz="1400" kern="1200" noProof="0"/>
              <a:t> marknadsföring och utbildning</a:t>
            </a:r>
            <a:r>
              <a:rPr lang="sv-SE" sz="1400">
                <a:ea typeface="+mn-lt"/>
                <a:cs typeface="+mn-lt"/>
              </a:rPr>
              <a:t> om</a:t>
            </a:r>
            <a:r>
              <a:rPr lang="sv-SE" sz="1400">
                <a:solidFill>
                  <a:schemeClr val="tx1"/>
                </a:solidFill>
                <a:ea typeface="+mn-lt"/>
                <a:cs typeface="+mn-lt"/>
              </a:rPr>
              <a:t> data-arbetet till alla delar av kommunen</a:t>
            </a:r>
            <a:endParaRPr lang="sv-SE" sz="1400" kern="1200" noProof="0">
              <a:solidFill>
                <a:schemeClr val="tx1"/>
              </a:solidFill>
              <a:ea typeface="+mn-lt"/>
              <a:cs typeface="+mn-lt"/>
            </a:endParaRPr>
          </a:p>
          <a:p>
            <a:pPr marL="342900" lvl="0" indent="-342900" algn="l" defTabSz="711200">
              <a:lnSpc>
                <a:spcPct val="90000"/>
              </a:lnSpc>
              <a:spcBef>
                <a:spcPct val="0"/>
              </a:spcBef>
              <a:spcAft>
                <a:spcPct val="35000"/>
              </a:spcAft>
              <a:buFont typeface="+mj-lt"/>
              <a:buAutoNum type="arabicPeriod"/>
            </a:pPr>
            <a:r>
              <a:rPr lang="sv-SE" sz="1400" kern="1200" noProof="0"/>
              <a:t>Omvärldsbevakning</a:t>
            </a:r>
            <a:endParaRPr lang="sv-SE" sz="1600" kern="1200" noProof="0"/>
          </a:p>
        </p:txBody>
      </p:sp>
      <p:sp>
        <p:nvSpPr>
          <p:cNvPr id="11" name="Rectangle 10" descr="Personalbricka">
            <a:extLst>
              <a:ext uri="{FF2B5EF4-FFF2-40B4-BE49-F238E27FC236}">
                <a16:creationId xmlns:a16="http://schemas.microsoft.com/office/drawing/2014/main" id="{3853E029-5CDA-4C5B-8CEB-F3FABBFBF9EC}"/>
              </a:ext>
            </a:extLst>
          </p:cNvPr>
          <p:cNvSpPr/>
          <p:nvPr/>
        </p:nvSpPr>
        <p:spPr>
          <a:xfrm>
            <a:off x="9707906" y="1385884"/>
            <a:ext cx="875601" cy="87560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1000" b="-1100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2" name="Freeform: Shape 11">
            <a:extLst>
              <a:ext uri="{FF2B5EF4-FFF2-40B4-BE49-F238E27FC236}">
                <a16:creationId xmlns:a16="http://schemas.microsoft.com/office/drawing/2014/main" id="{DCB8B9D6-A4C8-4603-9F57-1E3389E9DA03}"/>
              </a:ext>
            </a:extLst>
          </p:cNvPr>
          <p:cNvSpPr/>
          <p:nvPr/>
        </p:nvSpPr>
        <p:spPr>
          <a:xfrm>
            <a:off x="8796645" y="2381815"/>
            <a:ext cx="2939519" cy="253241"/>
          </a:xfrm>
          <a:custGeom>
            <a:avLst/>
            <a:gdLst>
              <a:gd name="connsiteX0" fmla="*/ 0 w 2501718"/>
              <a:gd name="connsiteY0" fmla="*/ 0 h 375257"/>
              <a:gd name="connsiteX1" fmla="*/ 2501718 w 2501718"/>
              <a:gd name="connsiteY1" fmla="*/ 0 h 375257"/>
              <a:gd name="connsiteX2" fmla="*/ 2501718 w 2501718"/>
              <a:gd name="connsiteY2" fmla="*/ 375257 h 375257"/>
              <a:gd name="connsiteX3" fmla="*/ 0 w 2501718"/>
              <a:gd name="connsiteY3" fmla="*/ 375257 h 375257"/>
              <a:gd name="connsiteX4" fmla="*/ 0 w 2501718"/>
              <a:gd name="connsiteY4" fmla="*/ 0 h 37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18" h="375257">
                <a:moveTo>
                  <a:pt x="0" y="0"/>
                </a:moveTo>
                <a:lnTo>
                  <a:pt x="2501718" y="0"/>
                </a:lnTo>
                <a:lnTo>
                  <a:pt x="2501718" y="375257"/>
                </a:lnTo>
                <a:lnTo>
                  <a:pt x="0" y="375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sv-SE" sz="1500" kern="1200"/>
              <a:t>Omfattningen är ca 5-50 % </a:t>
            </a:r>
            <a:endParaRPr lang="sv-SE" sz="1000" kern="1200"/>
          </a:p>
        </p:txBody>
      </p:sp>
      <p:sp>
        <p:nvSpPr>
          <p:cNvPr id="6" name="Rectangle 5">
            <a:extLst>
              <a:ext uri="{FF2B5EF4-FFF2-40B4-BE49-F238E27FC236}">
                <a16:creationId xmlns:a16="http://schemas.microsoft.com/office/drawing/2014/main" id="{6D15844C-3140-498E-8221-1FBF8A84F5F9}"/>
              </a:ext>
            </a:extLst>
          </p:cNvPr>
          <p:cNvSpPr/>
          <p:nvPr/>
        </p:nvSpPr>
        <p:spPr>
          <a:xfrm>
            <a:off x="792089" y="1484784"/>
            <a:ext cx="4968550" cy="4385566"/>
          </a:xfrm>
          <a:prstGeom prst="rect">
            <a:avLst/>
          </a:prstGeom>
          <a:solidFill>
            <a:srgbClr val="FCB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sv-SE" sz="2400" b="1">
                <a:solidFill>
                  <a:schemeClr val="tx1"/>
                </a:solidFill>
              </a:rPr>
              <a:t>Samordnare</a:t>
            </a:r>
          </a:p>
          <a:p>
            <a:pPr fontAlgn="base"/>
            <a:endParaRPr lang="sv-SE" sz="2000" b="1">
              <a:solidFill>
                <a:schemeClr val="tx1"/>
              </a:solidFill>
            </a:endParaRPr>
          </a:p>
          <a:p>
            <a:pPr fontAlgn="base"/>
            <a:endParaRPr lang="sv-SE">
              <a:solidFill>
                <a:schemeClr val="tx1"/>
              </a:solidFill>
            </a:endParaRPr>
          </a:p>
          <a:p>
            <a:pPr fontAlgn="base"/>
            <a:r>
              <a:rPr lang="sv-SE">
                <a:solidFill>
                  <a:schemeClr val="tx1"/>
                </a:solidFill>
              </a:rPr>
              <a:t>Samordnarens roll</a:t>
            </a:r>
          </a:p>
          <a:p>
            <a:pPr marL="285750" indent="-285750" fontAlgn="base">
              <a:buFont typeface="Wingdings" panose="05000000000000000000" pitchFamily="2" charset="2"/>
              <a:buChar char="ü"/>
            </a:pPr>
            <a:r>
              <a:rPr lang="sv-SE" sz="1500">
                <a:solidFill>
                  <a:schemeClr val="tx1"/>
                </a:solidFill>
              </a:rPr>
              <a:t>mandat att driva arbetet öppna data</a:t>
            </a:r>
          </a:p>
          <a:p>
            <a:pPr marL="285750" indent="-285750" fontAlgn="base">
              <a:buFont typeface="Wingdings" panose="05000000000000000000" pitchFamily="2" charset="2"/>
              <a:buChar char="ü"/>
            </a:pPr>
            <a:r>
              <a:rPr lang="sv-SE" sz="1500">
                <a:solidFill>
                  <a:schemeClr val="tx1"/>
                </a:solidFill>
              </a:rPr>
              <a:t>Samordnaren bör själv inneha, eller ha tillgång till:</a:t>
            </a:r>
          </a:p>
          <a:p>
            <a:pPr marL="742950" lvl="1" indent="-285750" fontAlgn="base">
              <a:buFontTx/>
              <a:buChar char="-"/>
            </a:pPr>
            <a:r>
              <a:rPr lang="sv-SE" sz="1500">
                <a:solidFill>
                  <a:schemeClr val="tx1"/>
                </a:solidFill>
              </a:rPr>
              <a:t>kunskap om organisationens informationsresurser</a:t>
            </a:r>
          </a:p>
          <a:p>
            <a:pPr marL="742950" lvl="1" indent="-285750" fontAlgn="base">
              <a:buFontTx/>
              <a:buChar char="-"/>
            </a:pPr>
            <a:r>
              <a:rPr lang="sv-SE" sz="1500">
                <a:solidFill>
                  <a:schemeClr val="tx1"/>
                </a:solidFill>
              </a:rPr>
              <a:t>kunskap om hur information och processer kan beskrivas och klassas</a:t>
            </a:r>
            <a:endParaRPr lang="sv-SE" sz="1500">
              <a:solidFill>
                <a:schemeClr val="tx1"/>
              </a:solidFill>
              <a:cs typeface="Arial"/>
            </a:endParaRPr>
          </a:p>
          <a:p>
            <a:pPr marL="285750" indent="-285750" fontAlgn="base">
              <a:buFont typeface="Wingdings" panose="05000000000000000000" pitchFamily="2" charset="2"/>
              <a:buChar char="ü"/>
            </a:pPr>
            <a:r>
              <a:rPr lang="sv-SE" sz="1500">
                <a:solidFill>
                  <a:schemeClr val="tx1"/>
                </a:solidFill>
              </a:rPr>
              <a:t>förmåga att sätta sig in i tekniska frågor på ett övergripande plan</a:t>
            </a:r>
            <a:endParaRPr lang="sv-SE" sz="1500">
              <a:solidFill>
                <a:schemeClr val="tx1"/>
              </a:solidFill>
              <a:cs typeface="Arial"/>
            </a:endParaRPr>
          </a:p>
          <a:p>
            <a:pPr marL="285750" indent="-285750" fontAlgn="base">
              <a:buFont typeface="Wingdings" panose="05000000000000000000" pitchFamily="2" charset="2"/>
              <a:buChar char="ü"/>
            </a:pPr>
            <a:r>
              <a:rPr lang="sv-SE" sz="1500">
                <a:solidFill>
                  <a:schemeClr val="tx1"/>
                </a:solidFill>
              </a:rPr>
              <a:t>intresse för samverkan och utveckling</a:t>
            </a:r>
          </a:p>
          <a:p>
            <a:pPr marL="285750" indent="-285750" fontAlgn="base">
              <a:buFont typeface="Wingdings" panose="05000000000000000000" pitchFamily="2" charset="2"/>
              <a:buChar char="ü"/>
            </a:pPr>
            <a:r>
              <a:rPr lang="sv-SE" sz="1500">
                <a:solidFill>
                  <a:schemeClr val="tx1"/>
                </a:solidFill>
                <a:cs typeface="Arial"/>
              </a:rPr>
              <a:t>deltar i eventuellt regionalt nätverk</a:t>
            </a:r>
          </a:p>
          <a:p>
            <a:pPr marL="285750" indent="-285750" fontAlgn="base">
              <a:buFont typeface="Wingdings" panose="05000000000000000000" pitchFamily="2" charset="2"/>
              <a:buChar char="ü"/>
            </a:pPr>
            <a:endParaRPr lang="sv-SE" sz="1500">
              <a:solidFill>
                <a:schemeClr val="tx1"/>
              </a:solidFill>
              <a:cs typeface="Arial"/>
            </a:endParaRPr>
          </a:p>
          <a:p>
            <a:pPr marL="285750" indent="-285750" fontAlgn="base">
              <a:buFont typeface="Wingdings" panose="05000000000000000000" pitchFamily="2" charset="2"/>
              <a:buChar char="ü"/>
            </a:pPr>
            <a:endParaRPr lang="sv-SE" sz="1500">
              <a:solidFill>
                <a:schemeClr val="tx1"/>
              </a:solidFill>
              <a:cs typeface="Arial"/>
            </a:endParaRPr>
          </a:p>
          <a:p>
            <a:pPr marL="285750" indent="-285750" fontAlgn="base">
              <a:buFont typeface="Wingdings" panose="05000000000000000000" pitchFamily="2" charset="2"/>
              <a:buChar char="ü"/>
            </a:pPr>
            <a:endParaRPr lang="sv-SE" sz="1600">
              <a:solidFill>
                <a:schemeClr val="tx1"/>
              </a:solidFill>
              <a:cs typeface="Arial"/>
            </a:endParaRPr>
          </a:p>
        </p:txBody>
      </p:sp>
      <p:sp>
        <p:nvSpPr>
          <p:cNvPr id="7" name="Shape 34800">
            <a:extLst>
              <a:ext uri="{FF2B5EF4-FFF2-40B4-BE49-F238E27FC236}">
                <a16:creationId xmlns:a16="http://schemas.microsoft.com/office/drawing/2014/main" id="{3AB62177-9358-421A-A4AE-ABF44553076C}"/>
              </a:ext>
            </a:extLst>
          </p:cNvPr>
          <p:cNvSpPr/>
          <p:nvPr/>
        </p:nvSpPr>
        <p:spPr>
          <a:xfrm>
            <a:off x="5067983" y="1590472"/>
            <a:ext cx="548640" cy="457200"/>
          </a:xfrm>
          <a:custGeom>
            <a:avLst/>
            <a:gdLst/>
            <a:ahLst/>
            <a:cxnLst>
              <a:cxn ang="0">
                <a:pos x="wd2" y="hd2"/>
              </a:cxn>
              <a:cxn ang="5400000">
                <a:pos x="wd2" y="hd2"/>
              </a:cxn>
              <a:cxn ang="10800000">
                <a:pos x="wd2" y="hd2"/>
              </a:cxn>
              <a:cxn ang="16200000">
                <a:pos x="wd2" y="hd2"/>
              </a:cxn>
            </a:cxnLst>
            <a:rect l="0" t="0" r="r" b="b"/>
            <a:pathLst>
              <a:path w="21600" h="21576" extrusionOk="0">
                <a:moveTo>
                  <a:pt x="9934" y="72"/>
                </a:moveTo>
                <a:cubicBezTo>
                  <a:pt x="9273" y="182"/>
                  <a:pt x="8650" y="453"/>
                  <a:pt x="8085" y="848"/>
                </a:cubicBezTo>
                <a:cubicBezTo>
                  <a:pt x="7022" y="1592"/>
                  <a:pt x="6393" y="3038"/>
                  <a:pt x="6512" y="5362"/>
                </a:cubicBezTo>
                <a:cubicBezTo>
                  <a:pt x="6529" y="5690"/>
                  <a:pt x="6704" y="6228"/>
                  <a:pt x="6752" y="6565"/>
                </a:cubicBezTo>
                <a:cubicBezTo>
                  <a:pt x="6777" y="6739"/>
                  <a:pt x="6800" y="6744"/>
                  <a:pt x="6819" y="6869"/>
                </a:cubicBezTo>
                <a:cubicBezTo>
                  <a:pt x="6797" y="6860"/>
                  <a:pt x="6668" y="6795"/>
                  <a:pt x="6619" y="6970"/>
                </a:cubicBezTo>
                <a:cubicBezTo>
                  <a:pt x="6525" y="7311"/>
                  <a:pt x="6755" y="8304"/>
                  <a:pt x="6951" y="9039"/>
                </a:cubicBezTo>
                <a:cubicBezTo>
                  <a:pt x="7190" y="9932"/>
                  <a:pt x="7502" y="9936"/>
                  <a:pt x="7549" y="10163"/>
                </a:cubicBezTo>
                <a:cubicBezTo>
                  <a:pt x="7689" y="10835"/>
                  <a:pt x="7969" y="11549"/>
                  <a:pt x="8090" y="11642"/>
                </a:cubicBezTo>
                <a:cubicBezTo>
                  <a:pt x="8090" y="11642"/>
                  <a:pt x="8038" y="12736"/>
                  <a:pt x="7799" y="13480"/>
                </a:cubicBezTo>
                <a:cubicBezTo>
                  <a:pt x="7695" y="13804"/>
                  <a:pt x="7596" y="13381"/>
                  <a:pt x="7360" y="13784"/>
                </a:cubicBezTo>
                <a:cubicBezTo>
                  <a:pt x="6980" y="14432"/>
                  <a:pt x="4112" y="15835"/>
                  <a:pt x="2069" y="16696"/>
                </a:cubicBezTo>
                <a:cubicBezTo>
                  <a:pt x="1232" y="17049"/>
                  <a:pt x="689" y="17777"/>
                  <a:pt x="582" y="18214"/>
                </a:cubicBezTo>
                <a:cubicBezTo>
                  <a:pt x="355" y="19142"/>
                  <a:pt x="93" y="20860"/>
                  <a:pt x="0" y="21576"/>
                </a:cubicBezTo>
                <a:lnTo>
                  <a:pt x="10639" y="21576"/>
                </a:lnTo>
                <a:lnTo>
                  <a:pt x="10961" y="21576"/>
                </a:lnTo>
                <a:lnTo>
                  <a:pt x="21600" y="21576"/>
                </a:lnTo>
                <a:cubicBezTo>
                  <a:pt x="21507" y="20860"/>
                  <a:pt x="21245" y="19142"/>
                  <a:pt x="21018" y="18214"/>
                </a:cubicBezTo>
                <a:cubicBezTo>
                  <a:pt x="20911" y="17777"/>
                  <a:pt x="20368" y="17049"/>
                  <a:pt x="19531" y="16696"/>
                </a:cubicBezTo>
                <a:cubicBezTo>
                  <a:pt x="17488" y="15835"/>
                  <a:pt x="14620" y="14432"/>
                  <a:pt x="14240" y="13784"/>
                </a:cubicBezTo>
                <a:cubicBezTo>
                  <a:pt x="14004" y="13381"/>
                  <a:pt x="13905" y="13804"/>
                  <a:pt x="13801" y="13480"/>
                </a:cubicBezTo>
                <a:cubicBezTo>
                  <a:pt x="13562" y="12736"/>
                  <a:pt x="13510" y="11642"/>
                  <a:pt x="13510" y="11642"/>
                </a:cubicBezTo>
                <a:cubicBezTo>
                  <a:pt x="13631" y="11549"/>
                  <a:pt x="13911" y="10835"/>
                  <a:pt x="14051" y="10163"/>
                </a:cubicBezTo>
                <a:cubicBezTo>
                  <a:pt x="14098" y="9936"/>
                  <a:pt x="14410" y="9932"/>
                  <a:pt x="14649" y="9039"/>
                </a:cubicBezTo>
                <a:cubicBezTo>
                  <a:pt x="14845" y="8304"/>
                  <a:pt x="15075" y="7311"/>
                  <a:pt x="14981" y="6970"/>
                </a:cubicBezTo>
                <a:cubicBezTo>
                  <a:pt x="14932" y="6795"/>
                  <a:pt x="14803" y="6860"/>
                  <a:pt x="14781" y="6869"/>
                </a:cubicBezTo>
                <a:cubicBezTo>
                  <a:pt x="14800" y="6744"/>
                  <a:pt x="14823" y="6739"/>
                  <a:pt x="14848" y="6565"/>
                </a:cubicBezTo>
                <a:cubicBezTo>
                  <a:pt x="14896" y="6228"/>
                  <a:pt x="15071" y="5690"/>
                  <a:pt x="15088" y="5362"/>
                </a:cubicBezTo>
                <a:cubicBezTo>
                  <a:pt x="15207" y="3039"/>
                  <a:pt x="14578" y="1593"/>
                  <a:pt x="13515" y="848"/>
                </a:cubicBezTo>
                <a:cubicBezTo>
                  <a:pt x="12951" y="453"/>
                  <a:pt x="12327" y="182"/>
                  <a:pt x="11666" y="72"/>
                </a:cubicBezTo>
                <a:cubicBezTo>
                  <a:pt x="11092" y="-24"/>
                  <a:pt x="10508" y="-24"/>
                  <a:pt x="9934" y="72"/>
                </a:cubicBezTo>
                <a:close/>
              </a:path>
            </a:pathLst>
          </a:custGeom>
          <a:solidFill>
            <a:schemeClr val="bg1"/>
          </a:solidFill>
          <a:ln w="12700" cap="flat">
            <a:noFill/>
            <a:miter lim="400000"/>
          </a:ln>
          <a:effectLst/>
        </p:spPr>
        <p:txBody>
          <a:bodyPr wrap="square" lIns="0" tIns="216000" rIns="0" bIns="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lang="sv-SE" sz="1000" b="1">
              <a:solidFill>
                <a:schemeClr val="bg1"/>
              </a:solidFill>
              <a:latin typeface="Arial" panose="020B0604020202020204" pitchFamily="34" charset="0"/>
              <a:cs typeface="Arial" panose="020B0604020202020204" pitchFamily="34" charset="0"/>
            </a:endParaRPr>
          </a:p>
        </p:txBody>
      </p:sp>
      <p:sp>
        <p:nvSpPr>
          <p:cNvPr id="15" name="Rectangle 14" descr="Classroom">
            <a:extLst>
              <a:ext uri="{FF2B5EF4-FFF2-40B4-BE49-F238E27FC236}">
                <a16:creationId xmlns:a16="http://schemas.microsoft.com/office/drawing/2014/main" id="{D5661D6A-61B2-45AF-A18F-0D7A75FB8355}"/>
              </a:ext>
            </a:extLst>
          </p:cNvPr>
          <p:cNvSpPr/>
          <p:nvPr/>
        </p:nvSpPr>
        <p:spPr>
          <a:xfrm>
            <a:off x="6768386" y="1399952"/>
            <a:ext cx="875601" cy="87560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4" name="textruta 13">
            <a:extLst>
              <a:ext uri="{FF2B5EF4-FFF2-40B4-BE49-F238E27FC236}">
                <a16:creationId xmlns:a16="http://schemas.microsoft.com/office/drawing/2014/main" id="{4C86FDB5-57A7-7549-B2A2-F3B79DD1FE77}"/>
              </a:ext>
            </a:extLst>
          </p:cNvPr>
          <p:cNvSpPr txBox="1"/>
          <p:nvPr/>
        </p:nvSpPr>
        <p:spPr>
          <a:xfrm>
            <a:off x="6404387" y="5868796"/>
            <a:ext cx="4628664" cy="461665"/>
          </a:xfrm>
          <a:prstGeom prst="rect">
            <a:avLst/>
          </a:prstGeom>
          <a:noFill/>
          <a:ln>
            <a:solidFill>
              <a:schemeClr val="tx1"/>
            </a:solidFill>
            <a:prstDash val="dash"/>
          </a:ln>
        </p:spPr>
        <p:txBody>
          <a:bodyPr wrap="square" rtlCol="0">
            <a:spAutoFit/>
          </a:bodyPr>
          <a:lstStyle/>
          <a:p>
            <a:r>
              <a:rPr lang="sv-SE" sz="1200"/>
              <a:t>Kontaktuppgifter till samordnaren (eller annan kontaktperson) för öppna data bör även anges på kommunens hemsida /</a:t>
            </a:r>
            <a:r>
              <a:rPr lang="sv-SE" sz="1200" err="1"/>
              <a:t>psidata</a:t>
            </a:r>
            <a:r>
              <a:rPr lang="sv-SE" sz="1200"/>
              <a:t>.</a:t>
            </a:r>
            <a:endParaRPr lang="sv-SE" sz="1200">
              <a:cs typeface="Arial"/>
            </a:endParaRPr>
          </a:p>
        </p:txBody>
      </p:sp>
      <p:sp>
        <p:nvSpPr>
          <p:cNvPr id="16" name="Rektangel 15">
            <a:extLst>
              <a:ext uri="{FF2B5EF4-FFF2-40B4-BE49-F238E27FC236}">
                <a16:creationId xmlns:a16="http://schemas.microsoft.com/office/drawing/2014/main" id="{0CAD095F-B653-ED4E-9F07-0B5A79A8CDFF}"/>
              </a:ext>
            </a:extLst>
          </p:cNvPr>
          <p:cNvSpPr/>
          <p:nvPr/>
        </p:nvSpPr>
        <p:spPr>
          <a:xfrm>
            <a:off x="8340811" y="10451"/>
            <a:ext cx="3851189"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ROLLENS ANSVAR &amp; ARBETSUPPGIFTER </a:t>
            </a:r>
          </a:p>
        </p:txBody>
      </p:sp>
      <p:sp>
        <p:nvSpPr>
          <p:cNvPr id="13" name="textruta 12">
            <a:extLst>
              <a:ext uri="{FF2B5EF4-FFF2-40B4-BE49-F238E27FC236}">
                <a16:creationId xmlns:a16="http://schemas.microsoft.com/office/drawing/2014/main" id="{A06F10F0-D80D-5F4C-8308-01EA1CAE96B5}"/>
              </a:ext>
            </a:extLst>
          </p:cNvPr>
          <p:cNvSpPr txBox="1"/>
          <p:nvPr/>
        </p:nvSpPr>
        <p:spPr>
          <a:xfrm>
            <a:off x="8999826" y="2572407"/>
            <a:ext cx="2693882" cy="369332"/>
          </a:xfrm>
          <a:prstGeom prst="rect">
            <a:avLst/>
          </a:prstGeom>
          <a:noFill/>
        </p:spPr>
        <p:txBody>
          <a:bodyPr wrap="square" rtlCol="0">
            <a:spAutoFit/>
          </a:bodyPr>
          <a:lstStyle/>
          <a:p>
            <a:r>
              <a:rPr lang="sv-SE" sz="900"/>
              <a:t>Beroende på initialt eller maximalt fokus, samt omfattning av eventuell regional samordning</a:t>
            </a:r>
          </a:p>
        </p:txBody>
      </p:sp>
      <p:sp>
        <p:nvSpPr>
          <p:cNvPr id="18" name="textruta 17">
            <a:extLst>
              <a:ext uri="{FF2B5EF4-FFF2-40B4-BE49-F238E27FC236}">
                <a16:creationId xmlns:a16="http://schemas.microsoft.com/office/drawing/2014/main" id="{3F1F186E-C0E2-0D42-BB7A-A5EDA9EE9D53}"/>
              </a:ext>
            </a:extLst>
          </p:cNvPr>
          <p:cNvSpPr txBox="1"/>
          <p:nvPr/>
        </p:nvSpPr>
        <p:spPr>
          <a:xfrm>
            <a:off x="987959" y="5267528"/>
            <a:ext cx="4628664" cy="461665"/>
          </a:xfrm>
          <a:prstGeom prst="rect">
            <a:avLst/>
          </a:prstGeom>
          <a:noFill/>
          <a:ln>
            <a:solidFill>
              <a:schemeClr val="tx1"/>
            </a:solidFill>
            <a:prstDash val="dash"/>
          </a:ln>
        </p:spPr>
        <p:txBody>
          <a:bodyPr wrap="square" rtlCol="0">
            <a:spAutoFit/>
          </a:bodyPr>
          <a:lstStyle/>
          <a:p>
            <a:r>
              <a:rPr lang="sv-SE" sz="1200" b="1"/>
              <a:t>I appendix </a:t>
            </a:r>
            <a:r>
              <a:rPr lang="sv-SE" sz="1200"/>
              <a:t>till detta material finns en detaljerad genomgång av samordnarens arbetsuppgifter beroende på ambitionsnivå </a:t>
            </a:r>
            <a:endParaRPr lang="sv-SE" sz="1200">
              <a:cs typeface="Arial"/>
            </a:endParaRPr>
          </a:p>
        </p:txBody>
      </p:sp>
      <p:sp>
        <p:nvSpPr>
          <p:cNvPr id="17" name="textruta 16">
            <a:extLst>
              <a:ext uri="{FF2B5EF4-FFF2-40B4-BE49-F238E27FC236}">
                <a16:creationId xmlns:a16="http://schemas.microsoft.com/office/drawing/2014/main" id="{1E2F4242-4162-1941-AF73-4B8F29C58458}"/>
              </a:ext>
            </a:extLst>
          </p:cNvPr>
          <p:cNvSpPr txBox="1"/>
          <p:nvPr/>
        </p:nvSpPr>
        <p:spPr>
          <a:xfrm>
            <a:off x="822791" y="1842664"/>
            <a:ext cx="4101176" cy="430887"/>
          </a:xfrm>
          <a:prstGeom prst="rect">
            <a:avLst/>
          </a:prstGeom>
          <a:noFill/>
          <a:ln>
            <a:noFill/>
            <a:prstDash val="dash"/>
          </a:ln>
        </p:spPr>
        <p:txBody>
          <a:bodyPr wrap="square" rtlCol="0">
            <a:spAutoFit/>
          </a:bodyPr>
          <a:lstStyle/>
          <a:p>
            <a:r>
              <a:rPr lang="sv-SE" sz="1050" i="1">
                <a:cs typeface="Arial"/>
              </a:rPr>
              <a:t>Beroende på typ och storlek av organisation, så kan samordnarrollen finnas på regional och lokal nivå </a:t>
            </a:r>
          </a:p>
        </p:txBody>
      </p:sp>
    </p:spTree>
    <p:extLst>
      <p:ext uri="{BB962C8B-B14F-4D97-AF65-F5344CB8AC3E}">
        <p14:creationId xmlns:p14="http://schemas.microsoft.com/office/powerpoint/2010/main" val="2624535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664EF48-E23E-48D2-A974-FED6331154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E664EF48-E23E-48D2-A974-FED6331154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03EC0DE-EF90-4FE5-A522-3D32F107B6EB}"/>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000" b="1">
              <a:latin typeface="Stockholm Type Regular"/>
              <a:ea typeface="+mj-ea"/>
              <a:cs typeface="+mj-cs"/>
              <a:sym typeface="Stockholm Type Regular"/>
            </a:endParaRPr>
          </a:p>
        </p:txBody>
      </p:sp>
      <p:sp>
        <p:nvSpPr>
          <p:cNvPr id="2" name="Rubrik 1">
            <a:extLst>
              <a:ext uri="{FF2B5EF4-FFF2-40B4-BE49-F238E27FC236}">
                <a16:creationId xmlns:a16="http://schemas.microsoft.com/office/drawing/2014/main" id="{5E17696B-E9AF-40AD-857D-9149BE931AE6}"/>
              </a:ext>
            </a:extLst>
          </p:cNvPr>
          <p:cNvSpPr>
            <a:spLocks noGrp="1"/>
          </p:cNvSpPr>
          <p:nvPr>
            <p:ph type="title"/>
          </p:nvPr>
        </p:nvSpPr>
        <p:spPr>
          <a:prstGeom prst="rect">
            <a:avLst/>
          </a:prstGeom>
        </p:spPr>
        <p:txBody>
          <a:bodyPr anchor="ctr">
            <a:normAutofit/>
          </a:bodyPr>
          <a:lstStyle/>
          <a:p>
            <a:r>
              <a:rPr lang="sv-SE" sz="3200">
                <a:latin typeface="Arial" panose="020B0604020202020204" pitchFamily="34" charset="0"/>
                <a:cs typeface="Arial" panose="020B0604020202020204" pitchFamily="34" charset="0"/>
              </a:rPr>
              <a:t>Vad innebär det att vara förvaltningsrepresentant?</a:t>
            </a:r>
          </a:p>
        </p:txBody>
      </p:sp>
      <p:grpSp>
        <p:nvGrpSpPr>
          <p:cNvPr id="5" name="Group 4">
            <a:extLst>
              <a:ext uri="{FF2B5EF4-FFF2-40B4-BE49-F238E27FC236}">
                <a16:creationId xmlns:a16="http://schemas.microsoft.com/office/drawing/2014/main" id="{49EF6BB9-F62A-47C8-BE66-1B6F4E03C1F2}"/>
              </a:ext>
            </a:extLst>
          </p:cNvPr>
          <p:cNvGrpSpPr/>
          <p:nvPr/>
        </p:nvGrpSpPr>
        <p:grpSpPr>
          <a:xfrm>
            <a:off x="5955328" y="2591245"/>
            <a:ext cx="5441237" cy="3019449"/>
            <a:chOff x="5955328" y="2745993"/>
            <a:chExt cx="5441237" cy="3019449"/>
          </a:xfrm>
        </p:grpSpPr>
        <p:sp>
          <p:nvSpPr>
            <p:cNvPr id="9" name="Freeform: Shape 8">
              <a:extLst>
                <a:ext uri="{FF2B5EF4-FFF2-40B4-BE49-F238E27FC236}">
                  <a16:creationId xmlns:a16="http://schemas.microsoft.com/office/drawing/2014/main" id="{1775267F-5CAF-48A3-A77D-78E3D3E74C8E}"/>
                </a:ext>
              </a:extLst>
            </p:cNvPr>
            <p:cNvSpPr/>
            <p:nvPr/>
          </p:nvSpPr>
          <p:spPr>
            <a:xfrm>
              <a:off x="5955328" y="2745993"/>
              <a:ext cx="2501718" cy="375257"/>
            </a:xfrm>
            <a:custGeom>
              <a:avLst/>
              <a:gdLst>
                <a:gd name="connsiteX0" fmla="*/ 0 w 2501718"/>
                <a:gd name="connsiteY0" fmla="*/ 0 h 375257"/>
                <a:gd name="connsiteX1" fmla="*/ 2501718 w 2501718"/>
                <a:gd name="connsiteY1" fmla="*/ 0 h 375257"/>
                <a:gd name="connsiteX2" fmla="*/ 2501718 w 2501718"/>
                <a:gd name="connsiteY2" fmla="*/ 375257 h 375257"/>
                <a:gd name="connsiteX3" fmla="*/ 0 w 2501718"/>
                <a:gd name="connsiteY3" fmla="*/ 375257 h 375257"/>
                <a:gd name="connsiteX4" fmla="*/ 0 w 2501718"/>
                <a:gd name="connsiteY4" fmla="*/ 0 h 37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18" h="375257">
                  <a:moveTo>
                    <a:pt x="0" y="0"/>
                  </a:moveTo>
                  <a:lnTo>
                    <a:pt x="2501718" y="0"/>
                  </a:lnTo>
                  <a:lnTo>
                    <a:pt x="2501718" y="375257"/>
                  </a:lnTo>
                  <a:lnTo>
                    <a:pt x="0" y="375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sv-SE" sz="1500" kern="1200"/>
                <a:t>Arbetsuppgifter</a:t>
              </a:r>
            </a:p>
          </p:txBody>
        </p:sp>
        <p:sp>
          <p:nvSpPr>
            <p:cNvPr id="10" name="Freeform: Shape 9">
              <a:extLst>
                <a:ext uri="{FF2B5EF4-FFF2-40B4-BE49-F238E27FC236}">
                  <a16:creationId xmlns:a16="http://schemas.microsoft.com/office/drawing/2014/main" id="{E2841542-2467-48CE-863B-D5963F1A63CD}"/>
                </a:ext>
              </a:extLst>
            </p:cNvPr>
            <p:cNvSpPr/>
            <p:nvPr/>
          </p:nvSpPr>
          <p:spPr>
            <a:xfrm>
              <a:off x="6151168" y="3202652"/>
              <a:ext cx="4968550" cy="2562790"/>
            </a:xfrm>
            <a:custGeom>
              <a:avLst/>
              <a:gdLst>
                <a:gd name="connsiteX0" fmla="*/ 0 w 2501718"/>
                <a:gd name="connsiteY0" fmla="*/ 0 h 2562790"/>
                <a:gd name="connsiteX1" fmla="*/ 2501718 w 2501718"/>
                <a:gd name="connsiteY1" fmla="*/ 0 h 2562790"/>
                <a:gd name="connsiteX2" fmla="*/ 2501718 w 2501718"/>
                <a:gd name="connsiteY2" fmla="*/ 2562790 h 2562790"/>
                <a:gd name="connsiteX3" fmla="*/ 0 w 2501718"/>
                <a:gd name="connsiteY3" fmla="*/ 2562790 h 2562790"/>
                <a:gd name="connsiteX4" fmla="*/ 0 w 2501718"/>
                <a:gd name="connsiteY4" fmla="*/ 0 h 256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18" h="2562790">
                  <a:moveTo>
                    <a:pt x="0" y="0"/>
                  </a:moveTo>
                  <a:lnTo>
                    <a:pt x="2501718" y="0"/>
                  </a:lnTo>
                  <a:lnTo>
                    <a:pt x="2501718" y="2562790"/>
                  </a:lnTo>
                  <a:lnTo>
                    <a:pt x="0" y="2562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indent="-342900" defTabSz="711200">
                <a:lnSpc>
                  <a:spcPct val="90000"/>
                </a:lnSpc>
                <a:spcBef>
                  <a:spcPct val="0"/>
                </a:spcBef>
                <a:spcAft>
                  <a:spcPct val="35000"/>
                </a:spcAft>
                <a:buFont typeface="+mj-lt"/>
                <a:buAutoNum type="arabicPeriod"/>
              </a:pPr>
              <a:r>
                <a:rPr lang="sv-SE" sz="1400" kern="1200" noProof="0"/>
                <a:t>Delta i arbetsgruppen för öppna data</a:t>
              </a:r>
            </a:p>
            <a:p>
              <a:pPr marL="342900" indent="-342900" defTabSz="711200">
                <a:lnSpc>
                  <a:spcPct val="90000"/>
                </a:lnSpc>
                <a:spcBef>
                  <a:spcPct val="0"/>
                </a:spcBef>
                <a:spcAft>
                  <a:spcPct val="35000"/>
                </a:spcAft>
                <a:buFont typeface="+mj-lt"/>
                <a:buAutoNum type="arabicPeriod"/>
              </a:pPr>
              <a:r>
                <a:rPr lang="sv-SE" sz="1400" kern="1200" noProof="0"/>
                <a:t>Vara kontaktperson för arbetet med öppna data inom sin förvaltning</a:t>
              </a:r>
            </a:p>
            <a:p>
              <a:pPr marL="342900" indent="-342900" defTabSz="711200">
                <a:lnSpc>
                  <a:spcPct val="90000"/>
                </a:lnSpc>
                <a:spcBef>
                  <a:spcPct val="0"/>
                </a:spcBef>
                <a:spcAft>
                  <a:spcPct val="35000"/>
                </a:spcAft>
                <a:buFont typeface="+mj-lt"/>
                <a:buAutoNum type="arabicPeriod"/>
              </a:pPr>
              <a:r>
                <a:rPr lang="sv-SE" sz="1400"/>
                <a:t>Förankra och utbilda förvaltningen i öppna data-arbetet</a:t>
              </a:r>
              <a:endParaRPr lang="sv-SE" sz="1400" kern="1200" noProof="0"/>
            </a:p>
            <a:p>
              <a:pPr marL="342900" indent="-342900" defTabSz="711200">
                <a:lnSpc>
                  <a:spcPct val="90000"/>
                </a:lnSpc>
                <a:spcBef>
                  <a:spcPct val="0"/>
                </a:spcBef>
                <a:spcAft>
                  <a:spcPct val="35000"/>
                </a:spcAft>
                <a:buFont typeface="+mj-lt"/>
                <a:buAutoNum type="arabicPeriod"/>
              </a:pPr>
              <a:r>
                <a:rPr lang="sv-SE" sz="1400"/>
                <a:t>Stödja och uppmuntra förvaltningen i arbetet med att tillgängliggöra öppna data</a:t>
              </a:r>
              <a:endParaRPr lang="sv-SE" sz="1400" kern="1200" noProof="0"/>
            </a:p>
            <a:p>
              <a:pPr marL="342900" lvl="0" indent="-342900" algn="l" defTabSz="711200">
                <a:lnSpc>
                  <a:spcPct val="90000"/>
                </a:lnSpc>
                <a:spcBef>
                  <a:spcPct val="0"/>
                </a:spcBef>
                <a:spcAft>
                  <a:spcPct val="35000"/>
                </a:spcAft>
                <a:buFont typeface="+mj-lt"/>
                <a:buAutoNum type="arabicPeriod"/>
              </a:pPr>
              <a:r>
                <a:rPr lang="sv-SE" sz="1400" kern="1200" noProof="0"/>
                <a:t>Delta och rapportera till samordnare och arbetsgruppen</a:t>
              </a:r>
            </a:p>
            <a:p>
              <a:pPr marL="342900" lvl="0" indent="-342900" algn="l" defTabSz="711200">
                <a:lnSpc>
                  <a:spcPct val="90000"/>
                </a:lnSpc>
                <a:spcBef>
                  <a:spcPct val="0"/>
                </a:spcBef>
                <a:spcAft>
                  <a:spcPct val="35000"/>
                </a:spcAft>
                <a:buFont typeface="+mj-lt"/>
                <a:buAutoNum type="arabicPeriod"/>
              </a:pPr>
              <a:r>
                <a:rPr lang="sv-SE" sz="1400"/>
                <a:t>Lyfta och reda ut eventuella oklarheter tillsammans med arbetsgruppen </a:t>
              </a:r>
            </a:p>
            <a:p>
              <a:pPr marL="342900" indent="-342900" defTabSz="711200">
                <a:lnSpc>
                  <a:spcPct val="90000"/>
                </a:lnSpc>
                <a:spcBef>
                  <a:spcPct val="0"/>
                </a:spcBef>
                <a:spcAft>
                  <a:spcPct val="35000"/>
                </a:spcAft>
                <a:buFont typeface="+mj-lt"/>
                <a:buAutoNum type="arabicPeriod"/>
              </a:pPr>
              <a:r>
                <a:rPr lang="sv-SE" sz="1400">
                  <a:solidFill>
                    <a:schemeClr val="tx1"/>
                  </a:solidFill>
                </a:rPr>
                <a:t>Se till att nödvändig information eller kunskap inhämtas vid behov</a:t>
              </a:r>
              <a:endParaRPr lang="sv-SE" sz="1400">
                <a:solidFill>
                  <a:schemeClr val="tx1"/>
                </a:solidFill>
                <a:cs typeface="Arial"/>
              </a:endParaRPr>
            </a:p>
            <a:p>
              <a:pPr marL="342900" indent="-342900" defTabSz="711200">
                <a:lnSpc>
                  <a:spcPct val="90000"/>
                </a:lnSpc>
                <a:spcBef>
                  <a:spcPct val="0"/>
                </a:spcBef>
                <a:spcAft>
                  <a:spcPct val="35000"/>
                </a:spcAft>
                <a:buFont typeface="+mj-lt"/>
                <a:buAutoNum type="arabicPeriod"/>
              </a:pPr>
              <a:r>
                <a:rPr lang="sv-SE" sz="1400">
                  <a:solidFill>
                    <a:schemeClr val="tx1"/>
                  </a:solidFill>
                </a:rPr>
                <a:t>Etablerar och sammankallar förvaltningens interna nätverk</a:t>
              </a:r>
              <a:endParaRPr lang="sv-SE" sz="1400" kern="1200" noProof="0">
                <a:solidFill>
                  <a:schemeClr val="tx1"/>
                </a:solidFill>
                <a:cs typeface="Arial"/>
              </a:endParaRPr>
            </a:p>
          </p:txBody>
        </p:sp>
        <p:sp>
          <p:nvSpPr>
            <p:cNvPr id="13" name="Rectangle 12">
              <a:extLst>
                <a:ext uri="{FF2B5EF4-FFF2-40B4-BE49-F238E27FC236}">
                  <a16:creationId xmlns:a16="http://schemas.microsoft.com/office/drawing/2014/main" id="{17F1674D-D64C-41A3-B1E0-FCFE2D070F0C}"/>
                </a:ext>
              </a:extLst>
            </p:cNvPr>
            <p:cNvSpPr/>
            <p:nvPr/>
          </p:nvSpPr>
          <p:spPr>
            <a:xfrm>
              <a:off x="8894847" y="3202652"/>
              <a:ext cx="2501718" cy="25627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6" name="Rectangle 5">
            <a:extLst>
              <a:ext uri="{FF2B5EF4-FFF2-40B4-BE49-F238E27FC236}">
                <a16:creationId xmlns:a16="http://schemas.microsoft.com/office/drawing/2014/main" id="{6D15844C-3140-498E-8221-1FBF8A84F5F9}"/>
              </a:ext>
            </a:extLst>
          </p:cNvPr>
          <p:cNvSpPr/>
          <p:nvPr/>
        </p:nvSpPr>
        <p:spPr>
          <a:xfrm>
            <a:off x="792089" y="1484784"/>
            <a:ext cx="4968550" cy="438556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sv-SE" sz="2400" b="1">
                <a:solidFill>
                  <a:schemeClr val="tx1"/>
                </a:solidFill>
              </a:rPr>
              <a:t>Förvaltningsrepresentant</a:t>
            </a:r>
          </a:p>
          <a:p>
            <a:pPr fontAlgn="base"/>
            <a:endParaRPr lang="sv-SE" sz="2400" b="1">
              <a:solidFill>
                <a:schemeClr val="tx1"/>
              </a:solidFill>
            </a:endParaRPr>
          </a:p>
          <a:p>
            <a:pPr fontAlgn="base"/>
            <a:endParaRPr lang="sv-SE" sz="2000" b="1">
              <a:solidFill>
                <a:schemeClr val="tx1"/>
              </a:solidFill>
            </a:endParaRPr>
          </a:p>
          <a:p>
            <a:pPr fontAlgn="base"/>
            <a:r>
              <a:rPr lang="sv-SE">
                <a:solidFill>
                  <a:schemeClr val="tx1"/>
                </a:solidFill>
              </a:rPr>
              <a:t>Förvaltningsrepresentantens roll</a:t>
            </a:r>
          </a:p>
          <a:p>
            <a:pPr marL="285750" indent="-285750" fontAlgn="base">
              <a:buFont typeface="Wingdings" pitchFamily="2" charset="2"/>
              <a:buChar char="ü"/>
            </a:pPr>
            <a:r>
              <a:rPr lang="sv-SE" sz="1500">
                <a:solidFill>
                  <a:schemeClr val="tx1"/>
                </a:solidFill>
              </a:rPr>
              <a:t>Representerar förvaltningen i den centrala arbetsgruppen för öppna data för att inhämta och vidarebefordra kunskap samt bevakar förvaltningens frågor</a:t>
            </a:r>
          </a:p>
          <a:p>
            <a:pPr marL="285750" indent="-285750" fontAlgn="base">
              <a:buFont typeface="Wingdings" pitchFamily="2" charset="2"/>
              <a:buChar char="ü"/>
            </a:pPr>
            <a:r>
              <a:rPr lang="sv-SE" sz="1500">
                <a:solidFill>
                  <a:schemeClr val="tx1"/>
                </a:solidFill>
              </a:rPr>
              <a:t>Förvaltningsrepresentanten kan t.ex. vara en Verksamhetsutvecklare, informationsägare eller informationsförvaltare</a:t>
            </a:r>
            <a:endParaRPr lang="sv-SE" sz="1500">
              <a:solidFill>
                <a:schemeClr val="tx1"/>
              </a:solidFill>
              <a:cs typeface="Arial"/>
            </a:endParaRPr>
          </a:p>
          <a:p>
            <a:pPr marL="285750" indent="-285750" fontAlgn="base">
              <a:buFont typeface="Wingdings" pitchFamily="2" charset="2"/>
              <a:buChar char="ü"/>
            </a:pPr>
            <a:endParaRPr lang="sv-SE" sz="1500">
              <a:solidFill>
                <a:schemeClr val="tx1"/>
              </a:solidFill>
            </a:endParaRPr>
          </a:p>
          <a:p>
            <a:pPr fontAlgn="base"/>
            <a:endParaRPr lang="sv-SE" sz="1500">
              <a:solidFill>
                <a:schemeClr val="tx1"/>
              </a:solidFill>
            </a:endParaRPr>
          </a:p>
          <a:p>
            <a:pPr marL="285750" indent="-285750" fontAlgn="base">
              <a:buFont typeface="Wingdings" pitchFamily="2" charset="2"/>
              <a:buChar char="ü"/>
            </a:pPr>
            <a:endParaRPr lang="sv-SE" sz="1500">
              <a:solidFill>
                <a:schemeClr val="tx1"/>
              </a:solidFill>
            </a:endParaRPr>
          </a:p>
          <a:p>
            <a:pPr fontAlgn="base"/>
            <a:endParaRPr lang="sv-SE" sz="1500">
              <a:solidFill>
                <a:schemeClr val="tx1"/>
              </a:solidFill>
              <a:cs typeface="Arial"/>
            </a:endParaRPr>
          </a:p>
          <a:p>
            <a:pPr marL="285750" indent="-285750" fontAlgn="base">
              <a:buFont typeface="Wingdings" pitchFamily="2" charset="2"/>
              <a:buChar char="ü"/>
            </a:pPr>
            <a:endParaRPr lang="sv-SE" sz="1500">
              <a:solidFill>
                <a:schemeClr val="tx1"/>
              </a:solidFill>
              <a:cs typeface="Arial"/>
            </a:endParaRPr>
          </a:p>
          <a:p>
            <a:pPr marL="285750" indent="-285750" fontAlgn="base">
              <a:buFont typeface="Wingdings" pitchFamily="2" charset="2"/>
              <a:buChar char="ü"/>
            </a:pPr>
            <a:endParaRPr lang="sv-SE" sz="1600">
              <a:solidFill>
                <a:schemeClr val="tx1"/>
              </a:solidFill>
              <a:cs typeface="Arial"/>
            </a:endParaRPr>
          </a:p>
        </p:txBody>
      </p:sp>
      <p:sp>
        <p:nvSpPr>
          <p:cNvPr id="7" name="Shape 34800">
            <a:extLst>
              <a:ext uri="{FF2B5EF4-FFF2-40B4-BE49-F238E27FC236}">
                <a16:creationId xmlns:a16="http://schemas.microsoft.com/office/drawing/2014/main" id="{3AB62177-9358-421A-A4AE-ABF44553076C}"/>
              </a:ext>
            </a:extLst>
          </p:cNvPr>
          <p:cNvSpPr/>
          <p:nvPr/>
        </p:nvSpPr>
        <p:spPr>
          <a:xfrm>
            <a:off x="5067983" y="1590472"/>
            <a:ext cx="548640" cy="457200"/>
          </a:xfrm>
          <a:custGeom>
            <a:avLst/>
            <a:gdLst/>
            <a:ahLst/>
            <a:cxnLst>
              <a:cxn ang="0">
                <a:pos x="wd2" y="hd2"/>
              </a:cxn>
              <a:cxn ang="5400000">
                <a:pos x="wd2" y="hd2"/>
              </a:cxn>
              <a:cxn ang="10800000">
                <a:pos x="wd2" y="hd2"/>
              </a:cxn>
              <a:cxn ang="16200000">
                <a:pos x="wd2" y="hd2"/>
              </a:cxn>
            </a:cxnLst>
            <a:rect l="0" t="0" r="r" b="b"/>
            <a:pathLst>
              <a:path w="21600" h="21576" extrusionOk="0">
                <a:moveTo>
                  <a:pt x="9934" y="72"/>
                </a:moveTo>
                <a:cubicBezTo>
                  <a:pt x="9273" y="182"/>
                  <a:pt x="8650" y="453"/>
                  <a:pt x="8085" y="848"/>
                </a:cubicBezTo>
                <a:cubicBezTo>
                  <a:pt x="7022" y="1592"/>
                  <a:pt x="6393" y="3038"/>
                  <a:pt x="6512" y="5362"/>
                </a:cubicBezTo>
                <a:cubicBezTo>
                  <a:pt x="6529" y="5690"/>
                  <a:pt x="6704" y="6228"/>
                  <a:pt x="6752" y="6565"/>
                </a:cubicBezTo>
                <a:cubicBezTo>
                  <a:pt x="6777" y="6739"/>
                  <a:pt x="6800" y="6744"/>
                  <a:pt x="6819" y="6869"/>
                </a:cubicBezTo>
                <a:cubicBezTo>
                  <a:pt x="6797" y="6860"/>
                  <a:pt x="6668" y="6795"/>
                  <a:pt x="6619" y="6970"/>
                </a:cubicBezTo>
                <a:cubicBezTo>
                  <a:pt x="6525" y="7311"/>
                  <a:pt x="6755" y="8304"/>
                  <a:pt x="6951" y="9039"/>
                </a:cubicBezTo>
                <a:cubicBezTo>
                  <a:pt x="7190" y="9932"/>
                  <a:pt x="7502" y="9936"/>
                  <a:pt x="7549" y="10163"/>
                </a:cubicBezTo>
                <a:cubicBezTo>
                  <a:pt x="7689" y="10835"/>
                  <a:pt x="7969" y="11549"/>
                  <a:pt x="8090" y="11642"/>
                </a:cubicBezTo>
                <a:cubicBezTo>
                  <a:pt x="8090" y="11642"/>
                  <a:pt x="8038" y="12736"/>
                  <a:pt x="7799" y="13480"/>
                </a:cubicBezTo>
                <a:cubicBezTo>
                  <a:pt x="7695" y="13804"/>
                  <a:pt x="7596" y="13381"/>
                  <a:pt x="7360" y="13784"/>
                </a:cubicBezTo>
                <a:cubicBezTo>
                  <a:pt x="6980" y="14432"/>
                  <a:pt x="4112" y="15835"/>
                  <a:pt x="2069" y="16696"/>
                </a:cubicBezTo>
                <a:cubicBezTo>
                  <a:pt x="1232" y="17049"/>
                  <a:pt x="689" y="17777"/>
                  <a:pt x="582" y="18214"/>
                </a:cubicBezTo>
                <a:cubicBezTo>
                  <a:pt x="355" y="19142"/>
                  <a:pt x="93" y="20860"/>
                  <a:pt x="0" y="21576"/>
                </a:cubicBezTo>
                <a:lnTo>
                  <a:pt x="10639" y="21576"/>
                </a:lnTo>
                <a:lnTo>
                  <a:pt x="10961" y="21576"/>
                </a:lnTo>
                <a:lnTo>
                  <a:pt x="21600" y="21576"/>
                </a:lnTo>
                <a:cubicBezTo>
                  <a:pt x="21507" y="20860"/>
                  <a:pt x="21245" y="19142"/>
                  <a:pt x="21018" y="18214"/>
                </a:cubicBezTo>
                <a:cubicBezTo>
                  <a:pt x="20911" y="17777"/>
                  <a:pt x="20368" y="17049"/>
                  <a:pt x="19531" y="16696"/>
                </a:cubicBezTo>
                <a:cubicBezTo>
                  <a:pt x="17488" y="15835"/>
                  <a:pt x="14620" y="14432"/>
                  <a:pt x="14240" y="13784"/>
                </a:cubicBezTo>
                <a:cubicBezTo>
                  <a:pt x="14004" y="13381"/>
                  <a:pt x="13905" y="13804"/>
                  <a:pt x="13801" y="13480"/>
                </a:cubicBezTo>
                <a:cubicBezTo>
                  <a:pt x="13562" y="12736"/>
                  <a:pt x="13510" y="11642"/>
                  <a:pt x="13510" y="11642"/>
                </a:cubicBezTo>
                <a:cubicBezTo>
                  <a:pt x="13631" y="11549"/>
                  <a:pt x="13911" y="10835"/>
                  <a:pt x="14051" y="10163"/>
                </a:cubicBezTo>
                <a:cubicBezTo>
                  <a:pt x="14098" y="9936"/>
                  <a:pt x="14410" y="9932"/>
                  <a:pt x="14649" y="9039"/>
                </a:cubicBezTo>
                <a:cubicBezTo>
                  <a:pt x="14845" y="8304"/>
                  <a:pt x="15075" y="7311"/>
                  <a:pt x="14981" y="6970"/>
                </a:cubicBezTo>
                <a:cubicBezTo>
                  <a:pt x="14932" y="6795"/>
                  <a:pt x="14803" y="6860"/>
                  <a:pt x="14781" y="6869"/>
                </a:cubicBezTo>
                <a:cubicBezTo>
                  <a:pt x="14800" y="6744"/>
                  <a:pt x="14823" y="6739"/>
                  <a:pt x="14848" y="6565"/>
                </a:cubicBezTo>
                <a:cubicBezTo>
                  <a:pt x="14896" y="6228"/>
                  <a:pt x="15071" y="5690"/>
                  <a:pt x="15088" y="5362"/>
                </a:cubicBezTo>
                <a:cubicBezTo>
                  <a:pt x="15207" y="3039"/>
                  <a:pt x="14578" y="1593"/>
                  <a:pt x="13515" y="848"/>
                </a:cubicBezTo>
                <a:cubicBezTo>
                  <a:pt x="12951" y="453"/>
                  <a:pt x="12327" y="182"/>
                  <a:pt x="11666" y="72"/>
                </a:cubicBezTo>
                <a:cubicBezTo>
                  <a:pt x="11092" y="-24"/>
                  <a:pt x="10508" y="-24"/>
                  <a:pt x="9934" y="72"/>
                </a:cubicBezTo>
                <a:close/>
              </a:path>
            </a:pathLst>
          </a:custGeom>
          <a:solidFill>
            <a:schemeClr val="tx1"/>
          </a:solidFill>
          <a:ln w="12700" cap="flat">
            <a:solidFill>
              <a:schemeClr val="tx1"/>
            </a:solidFill>
            <a:miter lim="400000"/>
          </a:ln>
          <a:effectLst/>
        </p:spPr>
        <p:txBody>
          <a:bodyPr wrap="square" lIns="0" tIns="216000" rIns="0" bIns="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lang="sv-SE" sz="1000" b="1">
              <a:solidFill>
                <a:schemeClr val="bg1"/>
              </a:solidFill>
              <a:latin typeface="Arial" panose="020B0604020202020204" pitchFamily="34" charset="0"/>
              <a:cs typeface="Arial" panose="020B0604020202020204" pitchFamily="34" charset="0"/>
            </a:endParaRPr>
          </a:p>
        </p:txBody>
      </p:sp>
      <p:sp>
        <p:nvSpPr>
          <p:cNvPr id="15" name="Rectangle 14" descr="Classroom">
            <a:extLst>
              <a:ext uri="{FF2B5EF4-FFF2-40B4-BE49-F238E27FC236}">
                <a16:creationId xmlns:a16="http://schemas.microsoft.com/office/drawing/2014/main" id="{D5661D6A-61B2-45AF-A18F-0D7A75FB8355}"/>
              </a:ext>
            </a:extLst>
          </p:cNvPr>
          <p:cNvSpPr/>
          <p:nvPr/>
        </p:nvSpPr>
        <p:spPr>
          <a:xfrm>
            <a:off x="6768386" y="1568767"/>
            <a:ext cx="875601" cy="87560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4" name="Rektangel 13">
            <a:extLst>
              <a:ext uri="{FF2B5EF4-FFF2-40B4-BE49-F238E27FC236}">
                <a16:creationId xmlns:a16="http://schemas.microsoft.com/office/drawing/2014/main" id="{04E65E03-420C-894B-9C31-79371D715F63}"/>
              </a:ext>
            </a:extLst>
          </p:cNvPr>
          <p:cNvSpPr/>
          <p:nvPr/>
        </p:nvSpPr>
        <p:spPr>
          <a:xfrm>
            <a:off x="8340811" y="10451"/>
            <a:ext cx="3851189"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ROLLENS ANSVAR &amp; ARBETSUPPGIFTER </a:t>
            </a:r>
          </a:p>
        </p:txBody>
      </p:sp>
    </p:spTree>
    <p:extLst>
      <p:ext uri="{BB962C8B-B14F-4D97-AF65-F5344CB8AC3E}">
        <p14:creationId xmlns:p14="http://schemas.microsoft.com/office/powerpoint/2010/main" val="364784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664EF48-E23E-48D2-A974-FED6331154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E664EF48-E23E-48D2-A974-FED6331154D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03EC0DE-EF90-4FE5-A522-3D32F107B6EB}"/>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000" b="1">
              <a:latin typeface="Stockholm Type Regular"/>
              <a:ea typeface="+mj-ea"/>
              <a:cs typeface="+mj-cs"/>
              <a:sym typeface="Stockholm Type Regular"/>
            </a:endParaRPr>
          </a:p>
        </p:txBody>
      </p:sp>
      <p:sp>
        <p:nvSpPr>
          <p:cNvPr id="2" name="Rubrik 1">
            <a:extLst>
              <a:ext uri="{FF2B5EF4-FFF2-40B4-BE49-F238E27FC236}">
                <a16:creationId xmlns:a16="http://schemas.microsoft.com/office/drawing/2014/main" id="{5E17696B-E9AF-40AD-857D-9149BE931AE6}"/>
              </a:ext>
            </a:extLst>
          </p:cNvPr>
          <p:cNvSpPr>
            <a:spLocks noGrp="1"/>
          </p:cNvSpPr>
          <p:nvPr>
            <p:ph type="title"/>
          </p:nvPr>
        </p:nvSpPr>
        <p:spPr>
          <a:prstGeom prst="rect">
            <a:avLst/>
          </a:prstGeom>
        </p:spPr>
        <p:txBody>
          <a:bodyPr anchor="ctr">
            <a:normAutofit fontScale="90000"/>
          </a:bodyPr>
          <a:lstStyle/>
          <a:p>
            <a:r>
              <a:rPr lang="sv-SE" sz="3200">
                <a:latin typeface="Arial" panose="020B0604020202020204" pitchFamily="34" charset="0"/>
                <a:cs typeface="Arial" panose="020B0604020202020204" pitchFamily="34" charset="0"/>
              </a:rPr>
              <a:t>Vad innebär det att vara informationsägare för öppna data?</a:t>
            </a:r>
          </a:p>
        </p:txBody>
      </p:sp>
      <p:grpSp>
        <p:nvGrpSpPr>
          <p:cNvPr id="5" name="Group 4">
            <a:extLst>
              <a:ext uri="{FF2B5EF4-FFF2-40B4-BE49-F238E27FC236}">
                <a16:creationId xmlns:a16="http://schemas.microsoft.com/office/drawing/2014/main" id="{49EF6BB9-F62A-47C8-BE66-1B6F4E03C1F2}"/>
              </a:ext>
            </a:extLst>
          </p:cNvPr>
          <p:cNvGrpSpPr/>
          <p:nvPr/>
        </p:nvGrpSpPr>
        <p:grpSpPr>
          <a:xfrm>
            <a:off x="5955328" y="2745993"/>
            <a:ext cx="5441237" cy="3019449"/>
            <a:chOff x="5955328" y="2745993"/>
            <a:chExt cx="5441237" cy="3019449"/>
          </a:xfrm>
        </p:grpSpPr>
        <p:sp>
          <p:nvSpPr>
            <p:cNvPr id="9" name="Freeform: Shape 8">
              <a:extLst>
                <a:ext uri="{FF2B5EF4-FFF2-40B4-BE49-F238E27FC236}">
                  <a16:creationId xmlns:a16="http://schemas.microsoft.com/office/drawing/2014/main" id="{1775267F-5CAF-48A3-A77D-78E3D3E74C8E}"/>
                </a:ext>
              </a:extLst>
            </p:cNvPr>
            <p:cNvSpPr/>
            <p:nvPr/>
          </p:nvSpPr>
          <p:spPr>
            <a:xfrm>
              <a:off x="5955328" y="2745993"/>
              <a:ext cx="2501718" cy="375257"/>
            </a:xfrm>
            <a:custGeom>
              <a:avLst/>
              <a:gdLst>
                <a:gd name="connsiteX0" fmla="*/ 0 w 2501718"/>
                <a:gd name="connsiteY0" fmla="*/ 0 h 375257"/>
                <a:gd name="connsiteX1" fmla="*/ 2501718 w 2501718"/>
                <a:gd name="connsiteY1" fmla="*/ 0 h 375257"/>
                <a:gd name="connsiteX2" fmla="*/ 2501718 w 2501718"/>
                <a:gd name="connsiteY2" fmla="*/ 375257 h 375257"/>
                <a:gd name="connsiteX3" fmla="*/ 0 w 2501718"/>
                <a:gd name="connsiteY3" fmla="*/ 375257 h 375257"/>
                <a:gd name="connsiteX4" fmla="*/ 0 w 2501718"/>
                <a:gd name="connsiteY4" fmla="*/ 0 h 37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18" h="375257">
                  <a:moveTo>
                    <a:pt x="0" y="0"/>
                  </a:moveTo>
                  <a:lnTo>
                    <a:pt x="2501718" y="0"/>
                  </a:lnTo>
                  <a:lnTo>
                    <a:pt x="2501718" y="375257"/>
                  </a:lnTo>
                  <a:lnTo>
                    <a:pt x="0" y="375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sv-SE" sz="1500" kern="1200"/>
                <a:t>Arbetsuppgifter</a:t>
              </a:r>
            </a:p>
          </p:txBody>
        </p:sp>
        <p:sp>
          <p:nvSpPr>
            <p:cNvPr id="10" name="Freeform: Shape 9">
              <a:extLst>
                <a:ext uri="{FF2B5EF4-FFF2-40B4-BE49-F238E27FC236}">
                  <a16:creationId xmlns:a16="http://schemas.microsoft.com/office/drawing/2014/main" id="{E2841542-2467-48CE-863B-D5963F1A63CD}"/>
                </a:ext>
              </a:extLst>
            </p:cNvPr>
            <p:cNvSpPr/>
            <p:nvPr/>
          </p:nvSpPr>
          <p:spPr>
            <a:xfrm>
              <a:off x="6151168" y="3202652"/>
              <a:ext cx="4968550" cy="2562790"/>
            </a:xfrm>
            <a:custGeom>
              <a:avLst/>
              <a:gdLst>
                <a:gd name="connsiteX0" fmla="*/ 0 w 2501718"/>
                <a:gd name="connsiteY0" fmla="*/ 0 h 2562790"/>
                <a:gd name="connsiteX1" fmla="*/ 2501718 w 2501718"/>
                <a:gd name="connsiteY1" fmla="*/ 0 h 2562790"/>
                <a:gd name="connsiteX2" fmla="*/ 2501718 w 2501718"/>
                <a:gd name="connsiteY2" fmla="*/ 2562790 h 2562790"/>
                <a:gd name="connsiteX3" fmla="*/ 0 w 2501718"/>
                <a:gd name="connsiteY3" fmla="*/ 2562790 h 2562790"/>
                <a:gd name="connsiteX4" fmla="*/ 0 w 2501718"/>
                <a:gd name="connsiteY4" fmla="*/ 0 h 256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18" h="2562790">
                  <a:moveTo>
                    <a:pt x="0" y="0"/>
                  </a:moveTo>
                  <a:lnTo>
                    <a:pt x="2501718" y="0"/>
                  </a:lnTo>
                  <a:lnTo>
                    <a:pt x="2501718" y="2562790"/>
                  </a:lnTo>
                  <a:lnTo>
                    <a:pt x="0" y="2562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algn="l" defTabSz="711200">
                <a:lnSpc>
                  <a:spcPct val="90000"/>
                </a:lnSpc>
                <a:spcBef>
                  <a:spcPct val="0"/>
                </a:spcBef>
                <a:spcAft>
                  <a:spcPct val="35000"/>
                </a:spcAft>
                <a:buFont typeface="+mj-lt"/>
                <a:buAutoNum type="arabicPeriod"/>
              </a:pPr>
              <a:r>
                <a:rPr lang="sv-SE" sz="1400"/>
                <a:t>Ta fram ev. beslutsunderlag för att kunna fatta beslut om publicering av datamängden</a:t>
              </a:r>
            </a:p>
            <a:p>
              <a:pPr marL="342900" indent="-342900" defTabSz="711200">
                <a:lnSpc>
                  <a:spcPct val="90000"/>
                </a:lnSpc>
                <a:spcBef>
                  <a:spcPct val="0"/>
                </a:spcBef>
                <a:spcAft>
                  <a:spcPct val="35000"/>
                </a:spcAft>
                <a:buFont typeface="+mj-lt"/>
                <a:buAutoNum type="arabicPeriod"/>
              </a:pPr>
              <a:r>
                <a:rPr lang="sv-SE" sz="1400">
                  <a:solidFill>
                    <a:schemeClr val="tx1"/>
                  </a:solidFill>
                </a:rPr>
                <a:t>Ge uppdrag att förvalta datamängden till informationsförvaltaren</a:t>
              </a:r>
            </a:p>
            <a:p>
              <a:pPr marL="342900" indent="-342900" defTabSz="711200">
                <a:lnSpc>
                  <a:spcPct val="90000"/>
                </a:lnSpc>
                <a:spcBef>
                  <a:spcPct val="0"/>
                </a:spcBef>
                <a:spcAft>
                  <a:spcPct val="35000"/>
                </a:spcAft>
                <a:buFont typeface="+mj-lt"/>
                <a:buAutoNum type="arabicPeriod"/>
              </a:pPr>
              <a:r>
                <a:rPr lang="sv-SE" sz="1400">
                  <a:solidFill>
                    <a:schemeClr val="tx1"/>
                  </a:solidFill>
                </a:rPr>
                <a:t>Ser till att datamängden publiceras och att den nödvändiga informationen runt denna dokumenteras (metadata), t.ex. genom att delegera till informationsförvaltaren</a:t>
              </a:r>
            </a:p>
          </p:txBody>
        </p:sp>
        <p:sp>
          <p:nvSpPr>
            <p:cNvPr id="13" name="Rectangle 12">
              <a:extLst>
                <a:ext uri="{FF2B5EF4-FFF2-40B4-BE49-F238E27FC236}">
                  <a16:creationId xmlns:a16="http://schemas.microsoft.com/office/drawing/2014/main" id="{17F1674D-D64C-41A3-B1E0-FCFE2D070F0C}"/>
                </a:ext>
              </a:extLst>
            </p:cNvPr>
            <p:cNvSpPr/>
            <p:nvPr/>
          </p:nvSpPr>
          <p:spPr>
            <a:xfrm>
              <a:off x="8894847" y="3202652"/>
              <a:ext cx="2501718" cy="25627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6" name="Rectangle 5">
            <a:extLst>
              <a:ext uri="{FF2B5EF4-FFF2-40B4-BE49-F238E27FC236}">
                <a16:creationId xmlns:a16="http://schemas.microsoft.com/office/drawing/2014/main" id="{6D15844C-3140-498E-8221-1FBF8A84F5F9}"/>
              </a:ext>
            </a:extLst>
          </p:cNvPr>
          <p:cNvSpPr/>
          <p:nvPr/>
        </p:nvSpPr>
        <p:spPr>
          <a:xfrm>
            <a:off x="792089" y="1484784"/>
            <a:ext cx="4968550" cy="43855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sv-SE" sz="2400" b="1">
                <a:solidFill>
                  <a:schemeClr val="tx1"/>
                </a:solidFill>
              </a:rPr>
              <a:t>Informationsägare</a:t>
            </a:r>
          </a:p>
          <a:p>
            <a:pPr fontAlgn="base"/>
            <a:endParaRPr lang="sv-SE" sz="1500" b="1">
              <a:solidFill>
                <a:schemeClr val="tx1"/>
              </a:solidFill>
            </a:endParaRPr>
          </a:p>
          <a:p>
            <a:pPr fontAlgn="base"/>
            <a:r>
              <a:rPr lang="sv-SE">
                <a:solidFill>
                  <a:schemeClr val="tx1"/>
                </a:solidFill>
              </a:rPr>
              <a:t>Informationsägares roll </a:t>
            </a:r>
          </a:p>
          <a:p>
            <a:pPr fontAlgn="base"/>
            <a:endParaRPr lang="sv-SE" sz="1500">
              <a:solidFill>
                <a:schemeClr val="tx1"/>
              </a:solidFill>
            </a:endParaRPr>
          </a:p>
          <a:p>
            <a:pPr marL="285750" indent="-285750" fontAlgn="base">
              <a:buFont typeface="Wingdings" panose="05000000000000000000" pitchFamily="2" charset="2"/>
              <a:buChar char="ü"/>
            </a:pPr>
            <a:r>
              <a:rPr lang="sv-SE" sz="1500">
                <a:solidFill>
                  <a:schemeClr val="tx1"/>
                </a:solidFill>
              </a:rPr>
              <a:t>Fattar beslutet att publicera datamängden</a:t>
            </a:r>
            <a:endParaRPr lang="sv-SE" sz="1500">
              <a:solidFill>
                <a:schemeClr val="tx1"/>
              </a:solidFill>
              <a:cs typeface="Arial"/>
            </a:endParaRPr>
          </a:p>
          <a:p>
            <a:pPr marL="285750" indent="-285750" fontAlgn="base">
              <a:buFont typeface="Wingdings" panose="05000000000000000000" pitchFamily="2" charset="2"/>
              <a:buChar char="ü"/>
            </a:pPr>
            <a:r>
              <a:rPr lang="sv-SE" sz="1500">
                <a:solidFill>
                  <a:schemeClr val="tx1"/>
                </a:solidFill>
              </a:rPr>
              <a:t>Ansvara för att datamängden publiceras och dess metadata dokumenteras</a:t>
            </a:r>
          </a:p>
          <a:p>
            <a:pPr marL="285750" indent="-285750" fontAlgn="base">
              <a:buFont typeface="Wingdings" panose="05000000000000000000" pitchFamily="2" charset="2"/>
              <a:buChar char="ü"/>
            </a:pPr>
            <a:r>
              <a:rPr lang="sv-SE" sz="1500">
                <a:solidFill>
                  <a:schemeClr val="tx1"/>
                </a:solidFill>
                <a:latin typeface="Arial" panose="020B0604020202020204" pitchFamily="34" charset="0"/>
                <a:cs typeface="Arial" panose="020B0604020202020204" pitchFamily="34" charset="0"/>
              </a:rPr>
              <a:t>Säkerställa att informationen är godkänd att ladda upp, enligt gällande lagstiftningar t ex GDPR, upphovsrätt och sekretess (detta kan t.ex. göras med hjälp av dataskyddsombud)</a:t>
            </a:r>
          </a:p>
          <a:p>
            <a:pPr marL="285750" indent="-285750" fontAlgn="base">
              <a:buFont typeface="Wingdings" panose="05000000000000000000" pitchFamily="2" charset="2"/>
              <a:buChar char="ü"/>
            </a:pPr>
            <a:r>
              <a:rPr lang="sv-SE" sz="1500">
                <a:solidFill>
                  <a:schemeClr val="tx1"/>
                </a:solidFill>
                <a:latin typeface="Arial" panose="020B0604020202020204" pitchFamily="34" charset="0"/>
                <a:cs typeface="Arial" panose="020B0604020202020204" pitchFamily="34" charset="0"/>
              </a:rPr>
              <a:t>Ser till att datamängden förvaltas</a:t>
            </a:r>
          </a:p>
          <a:p>
            <a:pPr marL="285750" indent="-285750" fontAlgn="base">
              <a:buFont typeface="Wingdings" panose="05000000000000000000" pitchFamily="2" charset="2"/>
              <a:buChar char="ü"/>
            </a:pPr>
            <a:r>
              <a:rPr lang="sv-SE" sz="1500">
                <a:solidFill>
                  <a:schemeClr val="tx1"/>
                </a:solidFill>
                <a:latin typeface="Arial" panose="020B0604020202020204" pitchFamily="34" charset="0"/>
                <a:cs typeface="Arial" panose="020B0604020202020204" pitchFamily="34" charset="0"/>
              </a:rPr>
              <a:t>Äger risken för datamängden även efter publicering</a:t>
            </a:r>
          </a:p>
          <a:p>
            <a:pPr marL="285750" indent="-285750" fontAlgn="base">
              <a:buFont typeface="Wingdings" panose="05000000000000000000" pitchFamily="2" charset="2"/>
              <a:buChar char="ü"/>
            </a:pPr>
            <a:endParaRPr lang="sv-SE" sz="1500">
              <a:solidFill>
                <a:schemeClr val="tx1"/>
              </a:solidFill>
              <a:cs typeface="Arial"/>
            </a:endParaRPr>
          </a:p>
          <a:p>
            <a:pPr fontAlgn="base"/>
            <a:r>
              <a:rPr lang="sv-SE" sz="1500">
                <a:solidFill>
                  <a:schemeClr val="tx1"/>
                </a:solidFill>
              </a:rPr>
              <a:t>Som informationsägare etablerar du kontakt med informationsförvaltaren för datamängden och ser till att förvaltningen är etablerad</a:t>
            </a:r>
            <a:endParaRPr lang="sv-SE" sz="1500">
              <a:solidFill>
                <a:schemeClr val="tx1"/>
              </a:solidFill>
              <a:cs typeface="Arial"/>
            </a:endParaRPr>
          </a:p>
          <a:p>
            <a:pPr marL="285750" indent="-285750" fontAlgn="base">
              <a:buFont typeface="Wingdings" panose="05000000000000000000" pitchFamily="2" charset="2"/>
              <a:buChar char="ü"/>
            </a:pPr>
            <a:endParaRPr lang="sv-SE" sz="1500">
              <a:solidFill>
                <a:schemeClr val="tx1"/>
              </a:solidFill>
              <a:cs typeface="Arial"/>
            </a:endParaRPr>
          </a:p>
        </p:txBody>
      </p:sp>
      <p:sp>
        <p:nvSpPr>
          <p:cNvPr id="7" name="Shape 34800">
            <a:extLst>
              <a:ext uri="{FF2B5EF4-FFF2-40B4-BE49-F238E27FC236}">
                <a16:creationId xmlns:a16="http://schemas.microsoft.com/office/drawing/2014/main" id="{3AB62177-9358-421A-A4AE-ABF44553076C}"/>
              </a:ext>
            </a:extLst>
          </p:cNvPr>
          <p:cNvSpPr/>
          <p:nvPr/>
        </p:nvSpPr>
        <p:spPr>
          <a:xfrm>
            <a:off x="5067983" y="1590472"/>
            <a:ext cx="548640" cy="457200"/>
          </a:xfrm>
          <a:custGeom>
            <a:avLst/>
            <a:gdLst/>
            <a:ahLst/>
            <a:cxnLst>
              <a:cxn ang="0">
                <a:pos x="wd2" y="hd2"/>
              </a:cxn>
              <a:cxn ang="5400000">
                <a:pos x="wd2" y="hd2"/>
              </a:cxn>
              <a:cxn ang="10800000">
                <a:pos x="wd2" y="hd2"/>
              </a:cxn>
              <a:cxn ang="16200000">
                <a:pos x="wd2" y="hd2"/>
              </a:cxn>
            </a:cxnLst>
            <a:rect l="0" t="0" r="r" b="b"/>
            <a:pathLst>
              <a:path w="21600" h="21576" extrusionOk="0">
                <a:moveTo>
                  <a:pt x="9934" y="72"/>
                </a:moveTo>
                <a:cubicBezTo>
                  <a:pt x="9273" y="182"/>
                  <a:pt x="8650" y="453"/>
                  <a:pt x="8085" y="848"/>
                </a:cubicBezTo>
                <a:cubicBezTo>
                  <a:pt x="7022" y="1592"/>
                  <a:pt x="6393" y="3038"/>
                  <a:pt x="6512" y="5362"/>
                </a:cubicBezTo>
                <a:cubicBezTo>
                  <a:pt x="6529" y="5690"/>
                  <a:pt x="6704" y="6228"/>
                  <a:pt x="6752" y="6565"/>
                </a:cubicBezTo>
                <a:cubicBezTo>
                  <a:pt x="6777" y="6739"/>
                  <a:pt x="6800" y="6744"/>
                  <a:pt x="6819" y="6869"/>
                </a:cubicBezTo>
                <a:cubicBezTo>
                  <a:pt x="6797" y="6860"/>
                  <a:pt x="6668" y="6795"/>
                  <a:pt x="6619" y="6970"/>
                </a:cubicBezTo>
                <a:cubicBezTo>
                  <a:pt x="6525" y="7311"/>
                  <a:pt x="6755" y="8304"/>
                  <a:pt x="6951" y="9039"/>
                </a:cubicBezTo>
                <a:cubicBezTo>
                  <a:pt x="7190" y="9932"/>
                  <a:pt x="7502" y="9936"/>
                  <a:pt x="7549" y="10163"/>
                </a:cubicBezTo>
                <a:cubicBezTo>
                  <a:pt x="7689" y="10835"/>
                  <a:pt x="7969" y="11549"/>
                  <a:pt x="8090" y="11642"/>
                </a:cubicBezTo>
                <a:cubicBezTo>
                  <a:pt x="8090" y="11642"/>
                  <a:pt x="8038" y="12736"/>
                  <a:pt x="7799" y="13480"/>
                </a:cubicBezTo>
                <a:cubicBezTo>
                  <a:pt x="7695" y="13804"/>
                  <a:pt x="7596" y="13381"/>
                  <a:pt x="7360" y="13784"/>
                </a:cubicBezTo>
                <a:cubicBezTo>
                  <a:pt x="6980" y="14432"/>
                  <a:pt x="4112" y="15835"/>
                  <a:pt x="2069" y="16696"/>
                </a:cubicBezTo>
                <a:cubicBezTo>
                  <a:pt x="1232" y="17049"/>
                  <a:pt x="689" y="17777"/>
                  <a:pt x="582" y="18214"/>
                </a:cubicBezTo>
                <a:cubicBezTo>
                  <a:pt x="355" y="19142"/>
                  <a:pt x="93" y="20860"/>
                  <a:pt x="0" y="21576"/>
                </a:cubicBezTo>
                <a:lnTo>
                  <a:pt x="10639" y="21576"/>
                </a:lnTo>
                <a:lnTo>
                  <a:pt x="10961" y="21576"/>
                </a:lnTo>
                <a:lnTo>
                  <a:pt x="21600" y="21576"/>
                </a:lnTo>
                <a:cubicBezTo>
                  <a:pt x="21507" y="20860"/>
                  <a:pt x="21245" y="19142"/>
                  <a:pt x="21018" y="18214"/>
                </a:cubicBezTo>
                <a:cubicBezTo>
                  <a:pt x="20911" y="17777"/>
                  <a:pt x="20368" y="17049"/>
                  <a:pt x="19531" y="16696"/>
                </a:cubicBezTo>
                <a:cubicBezTo>
                  <a:pt x="17488" y="15835"/>
                  <a:pt x="14620" y="14432"/>
                  <a:pt x="14240" y="13784"/>
                </a:cubicBezTo>
                <a:cubicBezTo>
                  <a:pt x="14004" y="13381"/>
                  <a:pt x="13905" y="13804"/>
                  <a:pt x="13801" y="13480"/>
                </a:cubicBezTo>
                <a:cubicBezTo>
                  <a:pt x="13562" y="12736"/>
                  <a:pt x="13510" y="11642"/>
                  <a:pt x="13510" y="11642"/>
                </a:cubicBezTo>
                <a:cubicBezTo>
                  <a:pt x="13631" y="11549"/>
                  <a:pt x="13911" y="10835"/>
                  <a:pt x="14051" y="10163"/>
                </a:cubicBezTo>
                <a:cubicBezTo>
                  <a:pt x="14098" y="9936"/>
                  <a:pt x="14410" y="9932"/>
                  <a:pt x="14649" y="9039"/>
                </a:cubicBezTo>
                <a:cubicBezTo>
                  <a:pt x="14845" y="8304"/>
                  <a:pt x="15075" y="7311"/>
                  <a:pt x="14981" y="6970"/>
                </a:cubicBezTo>
                <a:cubicBezTo>
                  <a:pt x="14932" y="6795"/>
                  <a:pt x="14803" y="6860"/>
                  <a:pt x="14781" y="6869"/>
                </a:cubicBezTo>
                <a:cubicBezTo>
                  <a:pt x="14800" y="6744"/>
                  <a:pt x="14823" y="6739"/>
                  <a:pt x="14848" y="6565"/>
                </a:cubicBezTo>
                <a:cubicBezTo>
                  <a:pt x="14896" y="6228"/>
                  <a:pt x="15071" y="5690"/>
                  <a:pt x="15088" y="5362"/>
                </a:cubicBezTo>
                <a:cubicBezTo>
                  <a:pt x="15207" y="3039"/>
                  <a:pt x="14578" y="1593"/>
                  <a:pt x="13515" y="848"/>
                </a:cubicBezTo>
                <a:cubicBezTo>
                  <a:pt x="12951" y="453"/>
                  <a:pt x="12327" y="182"/>
                  <a:pt x="11666" y="72"/>
                </a:cubicBezTo>
                <a:cubicBezTo>
                  <a:pt x="11092" y="-24"/>
                  <a:pt x="10508" y="-24"/>
                  <a:pt x="9934" y="72"/>
                </a:cubicBezTo>
                <a:close/>
              </a:path>
            </a:pathLst>
          </a:custGeom>
          <a:solidFill>
            <a:schemeClr val="tx1"/>
          </a:solidFill>
          <a:ln w="12700" cap="flat">
            <a:solidFill>
              <a:schemeClr val="tx1"/>
            </a:solidFill>
            <a:miter lim="400000"/>
          </a:ln>
          <a:effectLst/>
        </p:spPr>
        <p:txBody>
          <a:bodyPr wrap="square" lIns="0" tIns="216000" rIns="0" bIns="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lang="sv-SE" sz="1000" b="1">
              <a:solidFill>
                <a:schemeClr val="bg1"/>
              </a:solidFill>
              <a:latin typeface="Arial" panose="020B0604020202020204" pitchFamily="34" charset="0"/>
              <a:cs typeface="Arial" panose="020B0604020202020204" pitchFamily="34" charset="0"/>
            </a:endParaRPr>
          </a:p>
        </p:txBody>
      </p:sp>
      <p:sp>
        <p:nvSpPr>
          <p:cNvPr id="15" name="Rectangle 14" descr="Classroom">
            <a:extLst>
              <a:ext uri="{FF2B5EF4-FFF2-40B4-BE49-F238E27FC236}">
                <a16:creationId xmlns:a16="http://schemas.microsoft.com/office/drawing/2014/main" id="{D5661D6A-61B2-45AF-A18F-0D7A75FB8355}"/>
              </a:ext>
            </a:extLst>
          </p:cNvPr>
          <p:cNvSpPr/>
          <p:nvPr/>
        </p:nvSpPr>
        <p:spPr>
          <a:xfrm>
            <a:off x="6768386" y="1695379"/>
            <a:ext cx="875601" cy="87560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4" name="Rektangel 13">
            <a:extLst>
              <a:ext uri="{FF2B5EF4-FFF2-40B4-BE49-F238E27FC236}">
                <a16:creationId xmlns:a16="http://schemas.microsoft.com/office/drawing/2014/main" id="{6B18A140-203A-D341-BE06-18704D509C22}"/>
              </a:ext>
            </a:extLst>
          </p:cNvPr>
          <p:cNvSpPr/>
          <p:nvPr/>
        </p:nvSpPr>
        <p:spPr>
          <a:xfrm>
            <a:off x="8340811" y="10451"/>
            <a:ext cx="3851189"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ROLLENS ANSVAR &amp; ARBETSUPPGIFTER </a:t>
            </a:r>
          </a:p>
        </p:txBody>
      </p:sp>
    </p:spTree>
    <p:extLst>
      <p:ext uri="{BB962C8B-B14F-4D97-AF65-F5344CB8AC3E}">
        <p14:creationId xmlns:p14="http://schemas.microsoft.com/office/powerpoint/2010/main" val="3978366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664EF48-E23E-48D2-A974-FED6331154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E664EF48-E23E-48D2-A974-FED6331154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03EC0DE-EF90-4FE5-A522-3D32F107B6EB}"/>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000" b="1">
              <a:latin typeface="Stockholm Type Regular"/>
              <a:ea typeface="+mj-ea"/>
              <a:cs typeface="+mj-cs"/>
              <a:sym typeface="Stockholm Type Regular"/>
            </a:endParaRPr>
          </a:p>
        </p:txBody>
      </p:sp>
      <p:sp>
        <p:nvSpPr>
          <p:cNvPr id="2" name="Rubrik 1">
            <a:extLst>
              <a:ext uri="{FF2B5EF4-FFF2-40B4-BE49-F238E27FC236}">
                <a16:creationId xmlns:a16="http://schemas.microsoft.com/office/drawing/2014/main" id="{5E17696B-E9AF-40AD-857D-9149BE931AE6}"/>
              </a:ext>
            </a:extLst>
          </p:cNvPr>
          <p:cNvSpPr>
            <a:spLocks noGrp="1"/>
          </p:cNvSpPr>
          <p:nvPr>
            <p:ph type="title"/>
          </p:nvPr>
        </p:nvSpPr>
        <p:spPr>
          <a:prstGeom prst="rect">
            <a:avLst/>
          </a:prstGeom>
        </p:spPr>
        <p:txBody>
          <a:bodyPr anchor="ctr">
            <a:normAutofit fontScale="90000"/>
          </a:bodyPr>
          <a:lstStyle/>
          <a:p>
            <a:r>
              <a:rPr lang="sv-SE" sz="3200">
                <a:latin typeface="Arial" panose="020B0604020202020204" pitchFamily="34" charset="0"/>
                <a:cs typeface="Arial" panose="020B0604020202020204" pitchFamily="34" charset="0"/>
              </a:rPr>
              <a:t>Vad innebär det att vara Informationsförvaltare för öppna data?</a:t>
            </a:r>
          </a:p>
        </p:txBody>
      </p:sp>
      <p:grpSp>
        <p:nvGrpSpPr>
          <p:cNvPr id="5" name="Group 4">
            <a:extLst>
              <a:ext uri="{FF2B5EF4-FFF2-40B4-BE49-F238E27FC236}">
                <a16:creationId xmlns:a16="http://schemas.microsoft.com/office/drawing/2014/main" id="{49EF6BB9-F62A-47C8-BE66-1B6F4E03C1F2}"/>
              </a:ext>
            </a:extLst>
          </p:cNvPr>
          <p:cNvGrpSpPr/>
          <p:nvPr/>
        </p:nvGrpSpPr>
        <p:grpSpPr>
          <a:xfrm>
            <a:off x="5955328" y="2478702"/>
            <a:ext cx="5441237" cy="3450269"/>
            <a:chOff x="5955328" y="2745993"/>
            <a:chExt cx="5441237" cy="3450269"/>
          </a:xfrm>
        </p:grpSpPr>
        <p:sp>
          <p:nvSpPr>
            <p:cNvPr id="9" name="Freeform: Shape 8">
              <a:extLst>
                <a:ext uri="{FF2B5EF4-FFF2-40B4-BE49-F238E27FC236}">
                  <a16:creationId xmlns:a16="http://schemas.microsoft.com/office/drawing/2014/main" id="{1775267F-5CAF-48A3-A77D-78E3D3E74C8E}"/>
                </a:ext>
              </a:extLst>
            </p:cNvPr>
            <p:cNvSpPr/>
            <p:nvPr/>
          </p:nvSpPr>
          <p:spPr>
            <a:xfrm>
              <a:off x="5955328" y="2745993"/>
              <a:ext cx="2501718" cy="375257"/>
            </a:xfrm>
            <a:custGeom>
              <a:avLst/>
              <a:gdLst>
                <a:gd name="connsiteX0" fmla="*/ 0 w 2501718"/>
                <a:gd name="connsiteY0" fmla="*/ 0 h 375257"/>
                <a:gd name="connsiteX1" fmla="*/ 2501718 w 2501718"/>
                <a:gd name="connsiteY1" fmla="*/ 0 h 375257"/>
                <a:gd name="connsiteX2" fmla="*/ 2501718 w 2501718"/>
                <a:gd name="connsiteY2" fmla="*/ 375257 h 375257"/>
                <a:gd name="connsiteX3" fmla="*/ 0 w 2501718"/>
                <a:gd name="connsiteY3" fmla="*/ 375257 h 375257"/>
                <a:gd name="connsiteX4" fmla="*/ 0 w 2501718"/>
                <a:gd name="connsiteY4" fmla="*/ 0 h 37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18" h="375257">
                  <a:moveTo>
                    <a:pt x="0" y="0"/>
                  </a:moveTo>
                  <a:lnTo>
                    <a:pt x="2501718" y="0"/>
                  </a:lnTo>
                  <a:lnTo>
                    <a:pt x="2501718" y="375257"/>
                  </a:lnTo>
                  <a:lnTo>
                    <a:pt x="0" y="375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sv-SE" sz="1500" kern="1200"/>
                <a:t>Arbetsuppgifter</a:t>
              </a:r>
            </a:p>
          </p:txBody>
        </p:sp>
        <p:sp>
          <p:nvSpPr>
            <p:cNvPr id="10" name="Freeform: Shape 9">
              <a:extLst>
                <a:ext uri="{FF2B5EF4-FFF2-40B4-BE49-F238E27FC236}">
                  <a16:creationId xmlns:a16="http://schemas.microsoft.com/office/drawing/2014/main" id="{E2841542-2467-48CE-863B-D5963F1A63CD}"/>
                </a:ext>
              </a:extLst>
            </p:cNvPr>
            <p:cNvSpPr/>
            <p:nvPr/>
          </p:nvSpPr>
          <p:spPr>
            <a:xfrm>
              <a:off x="6151168" y="3202651"/>
              <a:ext cx="4968550" cy="2993611"/>
            </a:xfrm>
            <a:custGeom>
              <a:avLst/>
              <a:gdLst>
                <a:gd name="connsiteX0" fmla="*/ 0 w 2501718"/>
                <a:gd name="connsiteY0" fmla="*/ 0 h 2562790"/>
                <a:gd name="connsiteX1" fmla="*/ 2501718 w 2501718"/>
                <a:gd name="connsiteY1" fmla="*/ 0 h 2562790"/>
                <a:gd name="connsiteX2" fmla="*/ 2501718 w 2501718"/>
                <a:gd name="connsiteY2" fmla="*/ 2562790 h 2562790"/>
                <a:gd name="connsiteX3" fmla="*/ 0 w 2501718"/>
                <a:gd name="connsiteY3" fmla="*/ 2562790 h 2562790"/>
                <a:gd name="connsiteX4" fmla="*/ 0 w 2501718"/>
                <a:gd name="connsiteY4" fmla="*/ 0 h 256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18" h="2562790">
                  <a:moveTo>
                    <a:pt x="0" y="0"/>
                  </a:moveTo>
                  <a:lnTo>
                    <a:pt x="2501718" y="0"/>
                  </a:lnTo>
                  <a:lnTo>
                    <a:pt x="2501718" y="2562790"/>
                  </a:lnTo>
                  <a:lnTo>
                    <a:pt x="0" y="2562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algn="l" defTabSz="711200">
                <a:lnSpc>
                  <a:spcPct val="90000"/>
                </a:lnSpc>
                <a:spcBef>
                  <a:spcPct val="0"/>
                </a:spcBef>
                <a:spcAft>
                  <a:spcPct val="35000"/>
                </a:spcAft>
                <a:buFont typeface="+mj-lt"/>
                <a:buAutoNum type="arabicPeriod"/>
              </a:pPr>
              <a:r>
                <a:rPr lang="sv-SE" sz="1400"/>
                <a:t>Förvalta informationsdatamängden och dess metadata i dialog med informationsägaren</a:t>
              </a:r>
            </a:p>
            <a:p>
              <a:pPr marL="342900" indent="-342900" defTabSz="711200">
                <a:lnSpc>
                  <a:spcPct val="90000"/>
                </a:lnSpc>
                <a:spcBef>
                  <a:spcPct val="0"/>
                </a:spcBef>
                <a:spcAft>
                  <a:spcPct val="35000"/>
                </a:spcAft>
                <a:buFont typeface="+mj-lt"/>
                <a:buAutoNum type="arabicPeriod"/>
              </a:pPr>
              <a:r>
                <a:rPr lang="sv-SE" sz="1400"/>
                <a:t>Beskriva kvaliteten på data i den mån den är bristfällig</a:t>
              </a:r>
            </a:p>
            <a:p>
              <a:pPr marL="342900" lvl="0" indent="-342900" algn="l" defTabSz="711200">
                <a:lnSpc>
                  <a:spcPct val="90000"/>
                </a:lnSpc>
                <a:spcBef>
                  <a:spcPct val="0"/>
                </a:spcBef>
                <a:spcAft>
                  <a:spcPct val="35000"/>
                </a:spcAft>
                <a:buFont typeface="+mj-lt"/>
                <a:buAutoNum type="arabicPeriod"/>
              </a:pPr>
              <a:r>
                <a:rPr lang="sv-SE" sz="1400"/>
                <a:t>Löpande se över och eventuellt uppdatera datamängd och metadata utifrån förändrade behov eller tillkommen data</a:t>
              </a:r>
            </a:p>
            <a:p>
              <a:pPr marL="342900" indent="-342900" defTabSz="711200">
                <a:lnSpc>
                  <a:spcPct val="90000"/>
                </a:lnSpc>
                <a:spcBef>
                  <a:spcPct val="0"/>
                </a:spcBef>
                <a:spcAft>
                  <a:spcPct val="35000"/>
                </a:spcAft>
                <a:buFont typeface="+mj-lt"/>
                <a:buAutoNum type="arabicPeriod"/>
              </a:pPr>
              <a:r>
                <a:rPr lang="sv-SE" sz="1400"/>
                <a:t>Vara behjälplig att svara på frågor som berör datamängden från såväl internt håll inom kommunen som från externa parter</a:t>
              </a:r>
            </a:p>
            <a:p>
              <a:pPr marL="342900" lvl="0" indent="-342900" algn="l" defTabSz="711200">
                <a:lnSpc>
                  <a:spcPct val="90000"/>
                </a:lnSpc>
                <a:spcBef>
                  <a:spcPct val="0"/>
                </a:spcBef>
                <a:spcAft>
                  <a:spcPct val="35000"/>
                </a:spcAft>
                <a:buFont typeface="+mj-lt"/>
                <a:buAutoNum type="arabicPeriod"/>
              </a:pPr>
              <a:r>
                <a:rPr lang="sv-SE" sz="1400"/>
                <a:t>Föra en dialog med användare och behovsägare för att försäkra sig om att datamängden och dess metadata uppfyller behoven </a:t>
              </a:r>
            </a:p>
            <a:p>
              <a:pPr marL="342900" lvl="0" indent="-342900" algn="l" defTabSz="711200">
                <a:lnSpc>
                  <a:spcPct val="90000"/>
                </a:lnSpc>
                <a:spcBef>
                  <a:spcPct val="0"/>
                </a:spcBef>
                <a:spcAft>
                  <a:spcPct val="35000"/>
                </a:spcAft>
                <a:buFont typeface="+mj-lt"/>
                <a:buAutoNum type="arabicPeriod"/>
              </a:pPr>
              <a:r>
                <a:rPr lang="sv-SE" sz="1400"/>
                <a:t>Löpande dialog med ansvarig kommunikatör för att nå ut både internt och externt om användningen och eventuella ”</a:t>
              </a:r>
              <a:r>
                <a:rPr lang="sv-SE" sz="1400" err="1"/>
                <a:t>success</a:t>
              </a:r>
              <a:r>
                <a:rPr lang="sv-SE" sz="1400"/>
                <a:t> </a:t>
              </a:r>
              <a:r>
                <a:rPr lang="sv-SE" sz="1400" err="1"/>
                <a:t>stories</a:t>
              </a:r>
              <a:r>
                <a:rPr lang="sv-SE" sz="1400"/>
                <a:t>”</a:t>
              </a:r>
            </a:p>
            <a:p>
              <a:pPr marL="342900" lvl="0" indent="-342900" algn="l" defTabSz="711200">
                <a:lnSpc>
                  <a:spcPct val="90000"/>
                </a:lnSpc>
                <a:spcBef>
                  <a:spcPct val="0"/>
                </a:spcBef>
                <a:spcAft>
                  <a:spcPct val="35000"/>
                </a:spcAft>
                <a:buFont typeface="+mj-lt"/>
                <a:buAutoNum type="arabicPeriod"/>
              </a:pPr>
              <a:endParaRPr lang="sv-SE" sz="1400"/>
            </a:p>
            <a:p>
              <a:pPr marL="342900" lvl="0" indent="-342900" algn="l" defTabSz="711200">
                <a:lnSpc>
                  <a:spcPct val="90000"/>
                </a:lnSpc>
                <a:spcBef>
                  <a:spcPct val="0"/>
                </a:spcBef>
                <a:spcAft>
                  <a:spcPct val="35000"/>
                </a:spcAft>
                <a:buFont typeface="+mj-lt"/>
                <a:buAutoNum type="arabicPeriod"/>
              </a:pPr>
              <a:endParaRPr lang="sv-SE" sz="1400"/>
            </a:p>
            <a:p>
              <a:pPr marL="342900" lvl="0" indent="-342900" algn="l" defTabSz="711200">
                <a:lnSpc>
                  <a:spcPct val="90000"/>
                </a:lnSpc>
                <a:spcBef>
                  <a:spcPct val="0"/>
                </a:spcBef>
                <a:spcAft>
                  <a:spcPct val="35000"/>
                </a:spcAft>
                <a:buFont typeface="+mj-lt"/>
                <a:buAutoNum type="arabicPeriod"/>
              </a:pPr>
              <a:endParaRPr lang="sv-SE" sz="1400"/>
            </a:p>
            <a:p>
              <a:pPr marL="342900" lvl="0" indent="-342900" algn="l" defTabSz="711200">
                <a:lnSpc>
                  <a:spcPct val="90000"/>
                </a:lnSpc>
                <a:spcBef>
                  <a:spcPct val="0"/>
                </a:spcBef>
                <a:spcAft>
                  <a:spcPct val="35000"/>
                </a:spcAft>
                <a:buFont typeface="+mj-lt"/>
                <a:buAutoNum type="arabicPeriod"/>
              </a:pPr>
              <a:endParaRPr lang="sv-SE" sz="1400"/>
            </a:p>
          </p:txBody>
        </p:sp>
        <p:sp>
          <p:nvSpPr>
            <p:cNvPr id="13" name="Rectangle 12">
              <a:extLst>
                <a:ext uri="{FF2B5EF4-FFF2-40B4-BE49-F238E27FC236}">
                  <a16:creationId xmlns:a16="http://schemas.microsoft.com/office/drawing/2014/main" id="{17F1674D-D64C-41A3-B1E0-FCFE2D070F0C}"/>
                </a:ext>
              </a:extLst>
            </p:cNvPr>
            <p:cNvSpPr/>
            <p:nvPr/>
          </p:nvSpPr>
          <p:spPr>
            <a:xfrm>
              <a:off x="8894847" y="3202652"/>
              <a:ext cx="2501718" cy="25627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6" name="Rectangle 5">
            <a:extLst>
              <a:ext uri="{FF2B5EF4-FFF2-40B4-BE49-F238E27FC236}">
                <a16:creationId xmlns:a16="http://schemas.microsoft.com/office/drawing/2014/main" id="{6D15844C-3140-498E-8221-1FBF8A84F5F9}"/>
              </a:ext>
            </a:extLst>
          </p:cNvPr>
          <p:cNvSpPr/>
          <p:nvPr/>
        </p:nvSpPr>
        <p:spPr>
          <a:xfrm>
            <a:off x="792089" y="1484784"/>
            <a:ext cx="4968550" cy="4385566"/>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sv-SE" sz="2400" b="1">
                <a:solidFill>
                  <a:schemeClr val="bg1"/>
                </a:solidFill>
              </a:rPr>
              <a:t>Informationsförvaltare</a:t>
            </a:r>
          </a:p>
          <a:p>
            <a:pPr fontAlgn="base"/>
            <a:endParaRPr lang="sv-SE" sz="2000" b="1">
              <a:solidFill>
                <a:schemeClr val="bg1"/>
              </a:solidFill>
            </a:endParaRPr>
          </a:p>
          <a:p>
            <a:pPr fontAlgn="base"/>
            <a:r>
              <a:rPr lang="sv-SE" sz="2000">
                <a:solidFill>
                  <a:schemeClr val="bg1"/>
                </a:solidFill>
              </a:rPr>
              <a:t>I</a:t>
            </a:r>
            <a:r>
              <a:rPr lang="sv-SE">
                <a:solidFill>
                  <a:schemeClr val="bg1"/>
                </a:solidFill>
              </a:rPr>
              <a:t>nformationsförvaltarens roll</a:t>
            </a:r>
          </a:p>
          <a:p>
            <a:pPr fontAlgn="base"/>
            <a:endParaRPr lang="sv-SE">
              <a:solidFill>
                <a:schemeClr val="bg1"/>
              </a:solidFill>
            </a:endParaRPr>
          </a:p>
          <a:p>
            <a:pPr marL="285750" indent="-285750" fontAlgn="base">
              <a:buFont typeface="Wingdings" panose="05000000000000000000" pitchFamily="2" charset="2"/>
              <a:buChar char="ü"/>
            </a:pPr>
            <a:r>
              <a:rPr lang="sv-SE" sz="1500">
                <a:solidFill>
                  <a:schemeClr val="bg1"/>
                </a:solidFill>
                <a:cs typeface="Arial"/>
              </a:rPr>
              <a:t>Aktivt förvalta datamängden och dess metadata, på uppdrag av informationsägaren</a:t>
            </a:r>
          </a:p>
          <a:p>
            <a:pPr marL="742950" lvl="1" indent="-285750" fontAlgn="base">
              <a:buFontTx/>
              <a:buChar char="-"/>
            </a:pPr>
            <a:r>
              <a:rPr lang="sv-SE" sz="1500"/>
              <a:t>Säkra att publicerad data innehåller korrekt information</a:t>
            </a:r>
          </a:p>
          <a:p>
            <a:pPr marL="742950" lvl="1" indent="-285750" fontAlgn="base">
              <a:buFontTx/>
              <a:buChar char="-"/>
            </a:pPr>
            <a:r>
              <a:rPr lang="sv-SE" sz="1500"/>
              <a:t>Se till att kvaliteten på beskrivningen av datamängden är korrekt</a:t>
            </a:r>
          </a:p>
          <a:p>
            <a:pPr marL="742950" lvl="1" indent="-285750" fontAlgn="base">
              <a:buFontTx/>
              <a:buChar char="-"/>
            </a:pPr>
            <a:r>
              <a:rPr lang="sv-SE" sz="1500"/>
              <a:t>Se till att datamängden och/eller metadata hålls uppdaterad och uppfyller behovsägarnas behov i så stor omfattning som möjligt, t.ex. </a:t>
            </a:r>
            <a:r>
              <a:rPr lang="sv-SE" sz="1500" err="1"/>
              <a:t>m.h.a</a:t>
            </a:r>
            <a:r>
              <a:rPr lang="sv-SE" sz="1500"/>
              <a:t>. omvärldsanalys och kontakt med behovsägare</a:t>
            </a:r>
          </a:p>
          <a:p>
            <a:pPr marL="742950" lvl="1" indent="-285750" fontAlgn="base">
              <a:buFontTx/>
              <a:buChar char="-"/>
            </a:pPr>
            <a:r>
              <a:rPr lang="sv-SE" sz="1500"/>
              <a:t>Se till att datamängden </a:t>
            </a:r>
            <a:r>
              <a:rPr lang="sv-SE" sz="1500" err="1"/>
              <a:t>riskanalyseras</a:t>
            </a:r>
            <a:r>
              <a:rPr lang="sv-SE" sz="1500"/>
              <a:t> / </a:t>
            </a:r>
            <a:r>
              <a:rPr lang="sv-SE" sz="1500" err="1"/>
              <a:t>informationsklassas</a:t>
            </a:r>
            <a:endParaRPr lang="sv-SE" sz="1500"/>
          </a:p>
          <a:p>
            <a:pPr marL="285750" indent="-285750" fontAlgn="base">
              <a:buFont typeface="Wingdings" panose="05000000000000000000" pitchFamily="2" charset="2"/>
              <a:buChar char="ü"/>
            </a:pPr>
            <a:endParaRPr lang="sv-SE" sz="1500"/>
          </a:p>
          <a:p>
            <a:pPr marL="285750" indent="-285750" fontAlgn="base">
              <a:buFont typeface="Wingdings" panose="05000000000000000000" pitchFamily="2" charset="2"/>
              <a:buChar char="ü"/>
            </a:pPr>
            <a:endParaRPr lang="sv-SE" sz="1500"/>
          </a:p>
          <a:p>
            <a:pPr marL="285750" indent="-285750" fontAlgn="base">
              <a:buFont typeface="Wingdings" panose="05000000000000000000" pitchFamily="2" charset="2"/>
              <a:buChar char="ü"/>
            </a:pPr>
            <a:endParaRPr lang="sv-SE" sz="1500"/>
          </a:p>
          <a:p>
            <a:pPr marL="285750" indent="-285750" fontAlgn="base">
              <a:buFont typeface="Wingdings" panose="05000000000000000000" pitchFamily="2" charset="2"/>
              <a:buChar char="ü"/>
            </a:pPr>
            <a:endParaRPr lang="sv-SE" sz="1500">
              <a:solidFill>
                <a:schemeClr val="bg1"/>
              </a:solidFill>
              <a:cs typeface="Arial"/>
            </a:endParaRPr>
          </a:p>
          <a:p>
            <a:pPr marL="285750" indent="-285750" fontAlgn="base">
              <a:buFont typeface="Wingdings" panose="05000000000000000000" pitchFamily="2" charset="2"/>
              <a:buChar char="ü"/>
            </a:pPr>
            <a:endParaRPr lang="sv-SE" sz="1500">
              <a:solidFill>
                <a:schemeClr val="bg1"/>
              </a:solidFill>
              <a:cs typeface="Arial"/>
            </a:endParaRPr>
          </a:p>
          <a:p>
            <a:pPr marL="285750" indent="-285750" fontAlgn="base">
              <a:buFont typeface="Wingdings" panose="05000000000000000000" pitchFamily="2" charset="2"/>
              <a:buChar char="ü"/>
            </a:pPr>
            <a:endParaRPr lang="sv-SE" sz="1600">
              <a:solidFill>
                <a:schemeClr val="bg1"/>
              </a:solidFill>
              <a:cs typeface="Arial"/>
            </a:endParaRPr>
          </a:p>
        </p:txBody>
      </p:sp>
      <p:sp>
        <p:nvSpPr>
          <p:cNvPr id="7" name="Shape 34800">
            <a:extLst>
              <a:ext uri="{FF2B5EF4-FFF2-40B4-BE49-F238E27FC236}">
                <a16:creationId xmlns:a16="http://schemas.microsoft.com/office/drawing/2014/main" id="{3AB62177-9358-421A-A4AE-ABF44553076C}"/>
              </a:ext>
            </a:extLst>
          </p:cNvPr>
          <p:cNvSpPr/>
          <p:nvPr/>
        </p:nvSpPr>
        <p:spPr>
          <a:xfrm>
            <a:off x="5067983" y="1590472"/>
            <a:ext cx="548640" cy="457200"/>
          </a:xfrm>
          <a:custGeom>
            <a:avLst/>
            <a:gdLst/>
            <a:ahLst/>
            <a:cxnLst>
              <a:cxn ang="0">
                <a:pos x="wd2" y="hd2"/>
              </a:cxn>
              <a:cxn ang="5400000">
                <a:pos x="wd2" y="hd2"/>
              </a:cxn>
              <a:cxn ang="10800000">
                <a:pos x="wd2" y="hd2"/>
              </a:cxn>
              <a:cxn ang="16200000">
                <a:pos x="wd2" y="hd2"/>
              </a:cxn>
            </a:cxnLst>
            <a:rect l="0" t="0" r="r" b="b"/>
            <a:pathLst>
              <a:path w="21600" h="21576" extrusionOk="0">
                <a:moveTo>
                  <a:pt x="9934" y="72"/>
                </a:moveTo>
                <a:cubicBezTo>
                  <a:pt x="9273" y="182"/>
                  <a:pt x="8650" y="453"/>
                  <a:pt x="8085" y="848"/>
                </a:cubicBezTo>
                <a:cubicBezTo>
                  <a:pt x="7022" y="1592"/>
                  <a:pt x="6393" y="3038"/>
                  <a:pt x="6512" y="5362"/>
                </a:cubicBezTo>
                <a:cubicBezTo>
                  <a:pt x="6529" y="5690"/>
                  <a:pt x="6704" y="6228"/>
                  <a:pt x="6752" y="6565"/>
                </a:cubicBezTo>
                <a:cubicBezTo>
                  <a:pt x="6777" y="6739"/>
                  <a:pt x="6800" y="6744"/>
                  <a:pt x="6819" y="6869"/>
                </a:cubicBezTo>
                <a:cubicBezTo>
                  <a:pt x="6797" y="6860"/>
                  <a:pt x="6668" y="6795"/>
                  <a:pt x="6619" y="6970"/>
                </a:cubicBezTo>
                <a:cubicBezTo>
                  <a:pt x="6525" y="7311"/>
                  <a:pt x="6755" y="8304"/>
                  <a:pt x="6951" y="9039"/>
                </a:cubicBezTo>
                <a:cubicBezTo>
                  <a:pt x="7190" y="9932"/>
                  <a:pt x="7502" y="9936"/>
                  <a:pt x="7549" y="10163"/>
                </a:cubicBezTo>
                <a:cubicBezTo>
                  <a:pt x="7689" y="10835"/>
                  <a:pt x="7969" y="11549"/>
                  <a:pt x="8090" y="11642"/>
                </a:cubicBezTo>
                <a:cubicBezTo>
                  <a:pt x="8090" y="11642"/>
                  <a:pt x="8038" y="12736"/>
                  <a:pt x="7799" y="13480"/>
                </a:cubicBezTo>
                <a:cubicBezTo>
                  <a:pt x="7695" y="13804"/>
                  <a:pt x="7596" y="13381"/>
                  <a:pt x="7360" y="13784"/>
                </a:cubicBezTo>
                <a:cubicBezTo>
                  <a:pt x="6980" y="14432"/>
                  <a:pt x="4112" y="15835"/>
                  <a:pt x="2069" y="16696"/>
                </a:cubicBezTo>
                <a:cubicBezTo>
                  <a:pt x="1232" y="17049"/>
                  <a:pt x="689" y="17777"/>
                  <a:pt x="582" y="18214"/>
                </a:cubicBezTo>
                <a:cubicBezTo>
                  <a:pt x="355" y="19142"/>
                  <a:pt x="93" y="20860"/>
                  <a:pt x="0" y="21576"/>
                </a:cubicBezTo>
                <a:lnTo>
                  <a:pt x="10639" y="21576"/>
                </a:lnTo>
                <a:lnTo>
                  <a:pt x="10961" y="21576"/>
                </a:lnTo>
                <a:lnTo>
                  <a:pt x="21600" y="21576"/>
                </a:lnTo>
                <a:cubicBezTo>
                  <a:pt x="21507" y="20860"/>
                  <a:pt x="21245" y="19142"/>
                  <a:pt x="21018" y="18214"/>
                </a:cubicBezTo>
                <a:cubicBezTo>
                  <a:pt x="20911" y="17777"/>
                  <a:pt x="20368" y="17049"/>
                  <a:pt x="19531" y="16696"/>
                </a:cubicBezTo>
                <a:cubicBezTo>
                  <a:pt x="17488" y="15835"/>
                  <a:pt x="14620" y="14432"/>
                  <a:pt x="14240" y="13784"/>
                </a:cubicBezTo>
                <a:cubicBezTo>
                  <a:pt x="14004" y="13381"/>
                  <a:pt x="13905" y="13804"/>
                  <a:pt x="13801" y="13480"/>
                </a:cubicBezTo>
                <a:cubicBezTo>
                  <a:pt x="13562" y="12736"/>
                  <a:pt x="13510" y="11642"/>
                  <a:pt x="13510" y="11642"/>
                </a:cubicBezTo>
                <a:cubicBezTo>
                  <a:pt x="13631" y="11549"/>
                  <a:pt x="13911" y="10835"/>
                  <a:pt x="14051" y="10163"/>
                </a:cubicBezTo>
                <a:cubicBezTo>
                  <a:pt x="14098" y="9936"/>
                  <a:pt x="14410" y="9932"/>
                  <a:pt x="14649" y="9039"/>
                </a:cubicBezTo>
                <a:cubicBezTo>
                  <a:pt x="14845" y="8304"/>
                  <a:pt x="15075" y="7311"/>
                  <a:pt x="14981" y="6970"/>
                </a:cubicBezTo>
                <a:cubicBezTo>
                  <a:pt x="14932" y="6795"/>
                  <a:pt x="14803" y="6860"/>
                  <a:pt x="14781" y="6869"/>
                </a:cubicBezTo>
                <a:cubicBezTo>
                  <a:pt x="14800" y="6744"/>
                  <a:pt x="14823" y="6739"/>
                  <a:pt x="14848" y="6565"/>
                </a:cubicBezTo>
                <a:cubicBezTo>
                  <a:pt x="14896" y="6228"/>
                  <a:pt x="15071" y="5690"/>
                  <a:pt x="15088" y="5362"/>
                </a:cubicBezTo>
                <a:cubicBezTo>
                  <a:pt x="15207" y="3039"/>
                  <a:pt x="14578" y="1593"/>
                  <a:pt x="13515" y="848"/>
                </a:cubicBezTo>
                <a:cubicBezTo>
                  <a:pt x="12951" y="453"/>
                  <a:pt x="12327" y="182"/>
                  <a:pt x="11666" y="72"/>
                </a:cubicBezTo>
                <a:cubicBezTo>
                  <a:pt x="11092" y="-24"/>
                  <a:pt x="10508" y="-24"/>
                  <a:pt x="9934" y="72"/>
                </a:cubicBezTo>
                <a:close/>
              </a:path>
            </a:pathLst>
          </a:custGeom>
          <a:solidFill>
            <a:schemeClr val="bg1"/>
          </a:solidFill>
          <a:ln w="12700" cap="flat">
            <a:noFill/>
            <a:miter lim="400000"/>
          </a:ln>
          <a:effectLst/>
        </p:spPr>
        <p:txBody>
          <a:bodyPr wrap="square" lIns="0" tIns="216000" rIns="0" bIns="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lang="sv-SE" sz="1000" b="1">
              <a:solidFill>
                <a:schemeClr val="bg1"/>
              </a:solidFill>
              <a:latin typeface="Arial" panose="020B0604020202020204" pitchFamily="34" charset="0"/>
              <a:cs typeface="Arial" panose="020B0604020202020204" pitchFamily="34" charset="0"/>
            </a:endParaRPr>
          </a:p>
        </p:txBody>
      </p:sp>
      <p:sp>
        <p:nvSpPr>
          <p:cNvPr id="15" name="Rectangle 14" descr="Classroom">
            <a:extLst>
              <a:ext uri="{FF2B5EF4-FFF2-40B4-BE49-F238E27FC236}">
                <a16:creationId xmlns:a16="http://schemas.microsoft.com/office/drawing/2014/main" id="{D5661D6A-61B2-45AF-A18F-0D7A75FB8355}"/>
              </a:ext>
            </a:extLst>
          </p:cNvPr>
          <p:cNvSpPr/>
          <p:nvPr/>
        </p:nvSpPr>
        <p:spPr>
          <a:xfrm>
            <a:off x="6768386" y="1428088"/>
            <a:ext cx="875601" cy="87560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4" name="Rektangel 13">
            <a:extLst>
              <a:ext uri="{FF2B5EF4-FFF2-40B4-BE49-F238E27FC236}">
                <a16:creationId xmlns:a16="http://schemas.microsoft.com/office/drawing/2014/main" id="{F14C08B0-3C2A-614D-903E-37DC84B13E5D}"/>
              </a:ext>
            </a:extLst>
          </p:cNvPr>
          <p:cNvSpPr/>
          <p:nvPr/>
        </p:nvSpPr>
        <p:spPr>
          <a:xfrm>
            <a:off x="8340811" y="10451"/>
            <a:ext cx="3851189"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ROLLENS ANSVAR &amp; ARBETSUPPGIFTER </a:t>
            </a:r>
          </a:p>
        </p:txBody>
      </p:sp>
    </p:spTree>
    <p:extLst>
      <p:ext uri="{BB962C8B-B14F-4D97-AF65-F5344CB8AC3E}">
        <p14:creationId xmlns:p14="http://schemas.microsoft.com/office/powerpoint/2010/main" val="332709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A5E58F-12F8-E94D-A54A-1DAC5A7E2370}"/>
              </a:ext>
            </a:extLst>
          </p:cNvPr>
          <p:cNvSpPr>
            <a:spLocks noGrp="1"/>
          </p:cNvSpPr>
          <p:nvPr>
            <p:ph type="title"/>
          </p:nvPr>
        </p:nvSpPr>
        <p:spPr>
          <a:xfrm>
            <a:off x="429720" y="457200"/>
            <a:ext cx="9793572" cy="831600"/>
          </a:xfrm>
        </p:spPr>
        <p:txBody>
          <a:bodyPr/>
          <a:lstStyle/>
          <a:p>
            <a:r>
              <a:rPr lang="sv-SE">
                <a:latin typeface="Arial" panose="020B0604020202020204" pitchFamily="34" charset="0"/>
                <a:cs typeface="Arial" panose="020B0604020202020204" pitchFamily="34" charset="0"/>
              </a:rPr>
              <a:t>Exempel på roller som behöver involveras vid behov</a:t>
            </a:r>
          </a:p>
        </p:txBody>
      </p:sp>
      <p:sp>
        <p:nvSpPr>
          <p:cNvPr id="24" name="Rectangle 12">
            <a:extLst>
              <a:ext uri="{FF2B5EF4-FFF2-40B4-BE49-F238E27FC236}">
                <a16:creationId xmlns:a16="http://schemas.microsoft.com/office/drawing/2014/main" id="{D6B05F50-0256-DA4E-89F3-C9AE116626CE}"/>
              </a:ext>
            </a:extLst>
          </p:cNvPr>
          <p:cNvSpPr/>
          <p:nvPr/>
        </p:nvSpPr>
        <p:spPr>
          <a:xfrm>
            <a:off x="8822839" y="3202652"/>
            <a:ext cx="2501718" cy="25627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sv-SE"/>
          </a:p>
        </p:txBody>
      </p:sp>
      <p:sp>
        <p:nvSpPr>
          <p:cNvPr id="25" name="Rectangle 14" descr="Classroom">
            <a:extLst>
              <a:ext uri="{FF2B5EF4-FFF2-40B4-BE49-F238E27FC236}">
                <a16:creationId xmlns:a16="http://schemas.microsoft.com/office/drawing/2014/main" id="{663BE9B7-5F4C-3742-9888-CEC6A2DB628D}"/>
              </a:ext>
            </a:extLst>
          </p:cNvPr>
          <p:cNvSpPr/>
          <p:nvPr/>
        </p:nvSpPr>
        <p:spPr>
          <a:xfrm>
            <a:off x="10833176" y="537175"/>
            <a:ext cx="875601" cy="87560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grpSp>
        <p:nvGrpSpPr>
          <p:cNvPr id="20" name="Grupp 19">
            <a:extLst>
              <a:ext uri="{FF2B5EF4-FFF2-40B4-BE49-F238E27FC236}">
                <a16:creationId xmlns:a16="http://schemas.microsoft.com/office/drawing/2014/main" id="{C95670C2-830B-8A4C-858F-857B1D8FFA1E}"/>
              </a:ext>
            </a:extLst>
          </p:cNvPr>
          <p:cNvGrpSpPr/>
          <p:nvPr/>
        </p:nvGrpSpPr>
        <p:grpSpPr>
          <a:xfrm>
            <a:off x="335360" y="1696275"/>
            <a:ext cx="2495110" cy="3884259"/>
            <a:chOff x="430696" y="1696275"/>
            <a:chExt cx="2859157" cy="3884259"/>
          </a:xfrm>
        </p:grpSpPr>
        <p:sp>
          <p:nvSpPr>
            <p:cNvPr id="3" name="Rektangel 2">
              <a:extLst>
                <a:ext uri="{FF2B5EF4-FFF2-40B4-BE49-F238E27FC236}">
                  <a16:creationId xmlns:a16="http://schemas.microsoft.com/office/drawing/2014/main" id="{DAD87CA1-C09D-924E-AB03-3FC0BAE08813}"/>
                </a:ext>
              </a:extLst>
            </p:cNvPr>
            <p:cNvSpPr/>
            <p:nvPr/>
          </p:nvSpPr>
          <p:spPr>
            <a:xfrm>
              <a:off x="430696" y="1696275"/>
              <a:ext cx="2564296" cy="3869635"/>
            </a:xfrm>
            <a:prstGeom prst="rect">
              <a:avLst/>
            </a:prstGeom>
            <a:solidFill>
              <a:schemeClr val="bg1">
                <a:lumMod val="85000"/>
              </a:schemeClr>
            </a:solidFill>
            <a:ln>
              <a:solidFill>
                <a:srgbClr val="C4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Shape 34800">
              <a:extLst>
                <a:ext uri="{FF2B5EF4-FFF2-40B4-BE49-F238E27FC236}">
                  <a16:creationId xmlns:a16="http://schemas.microsoft.com/office/drawing/2014/main" id="{6DD27E91-347D-F742-946E-0758DF46D792}"/>
                </a:ext>
              </a:extLst>
            </p:cNvPr>
            <p:cNvSpPr/>
            <p:nvPr/>
          </p:nvSpPr>
          <p:spPr>
            <a:xfrm>
              <a:off x="2360217" y="1789033"/>
              <a:ext cx="548640" cy="457200"/>
            </a:xfrm>
            <a:custGeom>
              <a:avLst/>
              <a:gdLst/>
              <a:ahLst/>
              <a:cxnLst>
                <a:cxn ang="0">
                  <a:pos x="wd2" y="hd2"/>
                </a:cxn>
                <a:cxn ang="5400000">
                  <a:pos x="wd2" y="hd2"/>
                </a:cxn>
                <a:cxn ang="10800000">
                  <a:pos x="wd2" y="hd2"/>
                </a:cxn>
                <a:cxn ang="16200000">
                  <a:pos x="wd2" y="hd2"/>
                </a:cxn>
              </a:cxnLst>
              <a:rect l="0" t="0" r="r" b="b"/>
              <a:pathLst>
                <a:path w="21600" h="21576" extrusionOk="0">
                  <a:moveTo>
                    <a:pt x="9934" y="72"/>
                  </a:moveTo>
                  <a:cubicBezTo>
                    <a:pt x="9273" y="182"/>
                    <a:pt x="8650" y="453"/>
                    <a:pt x="8085" y="848"/>
                  </a:cubicBezTo>
                  <a:cubicBezTo>
                    <a:pt x="7022" y="1592"/>
                    <a:pt x="6393" y="3038"/>
                    <a:pt x="6512" y="5362"/>
                  </a:cubicBezTo>
                  <a:cubicBezTo>
                    <a:pt x="6529" y="5690"/>
                    <a:pt x="6704" y="6228"/>
                    <a:pt x="6752" y="6565"/>
                  </a:cubicBezTo>
                  <a:cubicBezTo>
                    <a:pt x="6777" y="6739"/>
                    <a:pt x="6800" y="6744"/>
                    <a:pt x="6819" y="6869"/>
                  </a:cubicBezTo>
                  <a:cubicBezTo>
                    <a:pt x="6797" y="6860"/>
                    <a:pt x="6668" y="6795"/>
                    <a:pt x="6619" y="6970"/>
                  </a:cubicBezTo>
                  <a:cubicBezTo>
                    <a:pt x="6525" y="7311"/>
                    <a:pt x="6755" y="8304"/>
                    <a:pt x="6951" y="9039"/>
                  </a:cubicBezTo>
                  <a:cubicBezTo>
                    <a:pt x="7190" y="9932"/>
                    <a:pt x="7502" y="9936"/>
                    <a:pt x="7549" y="10163"/>
                  </a:cubicBezTo>
                  <a:cubicBezTo>
                    <a:pt x="7689" y="10835"/>
                    <a:pt x="7969" y="11549"/>
                    <a:pt x="8090" y="11642"/>
                  </a:cubicBezTo>
                  <a:cubicBezTo>
                    <a:pt x="8090" y="11642"/>
                    <a:pt x="8038" y="12736"/>
                    <a:pt x="7799" y="13480"/>
                  </a:cubicBezTo>
                  <a:cubicBezTo>
                    <a:pt x="7695" y="13804"/>
                    <a:pt x="7596" y="13381"/>
                    <a:pt x="7360" y="13784"/>
                  </a:cubicBezTo>
                  <a:cubicBezTo>
                    <a:pt x="6980" y="14432"/>
                    <a:pt x="4112" y="15835"/>
                    <a:pt x="2069" y="16696"/>
                  </a:cubicBezTo>
                  <a:cubicBezTo>
                    <a:pt x="1232" y="17049"/>
                    <a:pt x="689" y="17777"/>
                    <a:pt x="582" y="18214"/>
                  </a:cubicBezTo>
                  <a:cubicBezTo>
                    <a:pt x="355" y="19142"/>
                    <a:pt x="93" y="20860"/>
                    <a:pt x="0" y="21576"/>
                  </a:cubicBezTo>
                  <a:lnTo>
                    <a:pt x="10639" y="21576"/>
                  </a:lnTo>
                  <a:lnTo>
                    <a:pt x="10961" y="21576"/>
                  </a:lnTo>
                  <a:lnTo>
                    <a:pt x="21600" y="21576"/>
                  </a:lnTo>
                  <a:cubicBezTo>
                    <a:pt x="21507" y="20860"/>
                    <a:pt x="21245" y="19142"/>
                    <a:pt x="21018" y="18214"/>
                  </a:cubicBezTo>
                  <a:cubicBezTo>
                    <a:pt x="20911" y="17777"/>
                    <a:pt x="20368" y="17049"/>
                    <a:pt x="19531" y="16696"/>
                  </a:cubicBezTo>
                  <a:cubicBezTo>
                    <a:pt x="17488" y="15835"/>
                    <a:pt x="14620" y="14432"/>
                    <a:pt x="14240" y="13784"/>
                  </a:cubicBezTo>
                  <a:cubicBezTo>
                    <a:pt x="14004" y="13381"/>
                    <a:pt x="13905" y="13804"/>
                    <a:pt x="13801" y="13480"/>
                  </a:cubicBezTo>
                  <a:cubicBezTo>
                    <a:pt x="13562" y="12736"/>
                    <a:pt x="13510" y="11642"/>
                    <a:pt x="13510" y="11642"/>
                  </a:cubicBezTo>
                  <a:cubicBezTo>
                    <a:pt x="13631" y="11549"/>
                    <a:pt x="13911" y="10835"/>
                    <a:pt x="14051" y="10163"/>
                  </a:cubicBezTo>
                  <a:cubicBezTo>
                    <a:pt x="14098" y="9936"/>
                    <a:pt x="14410" y="9932"/>
                    <a:pt x="14649" y="9039"/>
                  </a:cubicBezTo>
                  <a:cubicBezTo>
                    <a:pt x="14845" y="8304"/>
                    <a:pt x="15075" y="7311"/>
                    <a:pt x="14981" y="6970"/>
                  </a:cubicBezTo>
                  <a:cubicBezTo>
                    <a:pt x="14932" y="6795"/>
                    <a:pt x="14803" y="6860"/>
                    <a:pt x="14781" y="6869"/>
                  </a:cubicBezTo>
                  <a:cubicBezTo>
                    <a:pt x="14800" y="6744"/>
                    <a:pt x="14823" y="6739"/>
                    <a:pt x="14848" y="6565"/>
                  </a:cubicBezTo>
                  <a:cubicBezTo>
                    <a:pt x="14896" y="6228"/>
                    <a:pt x="15071" y="5690"/>
                    <a:pt x="15088" y="5362"/>
                  </a:cubicBezTo>
                  <a:cubicBezTo>
                    <a:pt x="15207" y="3039"/>
                    <a:pt x="14578" y="1593"/>
                    <a:pt x="13515" y="848"/>
                  </a:cubicBezTo>
                  <a:cubicBezTo>
                    <a:pt x="12951" y="453"/>
                    <a:pt x="12327" y="182"/>
                    <a:pt x="11666" y="72"/>
                  </a:cubicBezTo>
                  <a:cubicBezTo>
                    <a:pt x="11092" y="-24"/>
                    <a:pt x="10508" y="-24"/>
                    <a:pt x="9934" y="72"/>
                  </a:cubicBezTo>
                  <a:close/>
                </a:path>
              </a:pathLst>
            </a:custGeom>
            <a:solidFill>
              <a:srgbClr val="C40064"/>
            </a:solidFill>
            <a:ln w="12700" cap="flat">
              <a:noFill/>
              <a:miter lim="400000"/>
            </a:ln>
            <a:effectLst/>
          </p:spPr>
          <p:txBody>
            <a:bodyPr wrap="square" lIns="0" tIns="216000" rIns="0" bIns="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lang="sv-SE" sz="1000" b="1">
                <a:solidFill>
                  <a:schemeClr val="bg1"/>
                </a:solidFill>
                <a:latin typeface="Arial" panose="020B0604020202020204" pitchFamily="34" charset="0"/>
                <a:cs typeface="Arial" panose="020B0604020202020204" pitchFamily="34" charset="0"/>
              </a:endParaRPr>
            </a:p>
          </p:txBody>
        </p:sp>
        <p:sp>
          <p:nvSpPr>
            <p:cNvPr id="11" name="textruta 10">
              <a:extLst>
                <a:ext uri="{FF2B5EF4-FFF2-40B4-BE49-F238E27FC236}">
                  <a16:creationId xmlns:a16="http://schemas.microsoft.com/office/drawing/2014/main" id="{781C76E9-3F74-5941-AD0E-E9DF14D953F3}"/>
                </a:ext>
              </a:extLst>
            </p:cNvPr>
            <p:cNvSpPr txBox="1"/>
            <p:nvPr/>
          </p:nvSpPr>
          <p:spPr>
            <a:xfrm>
              <a:off x="430696" y="1734468"/>
              <a:ext cx="2206487" cy="584775"/>
            </a:xfrm>
            <a:prstGeom prst="rect">
              <a:avLst/>
            </a:prstGeom>
            <a:noFill/>
          </p:spPr>
          <p:txBody>
            <a:bodyPr wrap="square" rtlCol="0">
              <a:spAutoFit/>
            </a:bodyPr>
            <a:lstStyle/>
            <a:p>
              <a:pPr algn="ctr"/>
              <a:r>
                <a:rPr lang="sv-SE" sz="1600">
                  <a:solidFill>
                    <a:srgbClr val="C40064"/>
                  </a:solidFill>
                </a:rPr>
                <a:t>Dataskyddsombud &amp; jurist</a:t>
              </a:r>
            </a:p>
          </p:txBody>
        </p:sp>
        <p:sp>
          <p:nvSpPr>
            <p:cNvPr id="15" name="textruta 14">
              <a:extLst>
                <a:ext uri="{FF2B5EF4-FFF2-40B4-BE49-F238E27FC236}">
                  <a16:creationId xmlns:a16="http://schemas.microsoft.com/office/drawing/2014/main" id="{9FE984EF-9FB7-A545-A96D-42144D43B4E0}"/>
                </a:ext>
              </a:extLst>
            </p:cNvPr>
            <p:cNvSpPr txBox="1"/>
            <p:nvPr/>
          </p:nvSpPr>
          <p:spPr>
            <a:xfrm>
              <a:off x="430696" y="2348880"/>
              <a:ext cx="2743200" cy="3231654"/>
            </a:xfrm>
            <a:prstGeom prst="rect">
              <a:avLst/>
            </a:prstGeom>
            <a:noFill/>
          </p:spPr>
          <p:txBody>
            <a:bodyPr wrap="square" rtlCol="0">
              <a:spAutoFit/>
            </a:bodyPr>
            <a:lstStyle/>
            <a:p>
              <a:pPr marL="285750" indent="-285750">
                <a:buFont typeface="Wingdings" pitchFamily="2" charset="2"/>
                <a:buChar char="ü"/>
              </a:pPr>
              <a:r>
                <a:rPr lang="sv-SE" sz="1200"/>
                <a:t>Ansvarar och innehar kunskap om lagar, regler och förordningar gällande öppna data och publicering</a:t>
              </a:r>
            </a:p>
            <a:p>
              <a:pPr marL="285750" indent="-285750">
                <a:buFont typeface="Wingdings" pitchFamily="2" charset="2"/>
                <a:buChar char="ü"/>
              </a:pPr>
              <a:r>
                <a:rPr lang="sv-SE" sz="1200"/>
                <a:t>Finns tillgänglig för öppna data-arbetet</a:t>
              </a:r>
            </a:p>
            <a:p>
              <a:pPr marL="285750" indent="-285750">
                <a:buFont typeface="Wingdings" pitchFamily="2" charset="2"/>
                <a:buChar char="ü"/>
              </a:pPr>
              <a:r>
                <a:rPr lang="sv-SE" sz="1200"/>
                <a:t>Stöttar i riskanalyser / infoklassning tillsammans med informationsägaren</a:t>
              </a:r>
            </a:p>
            <a:p>
              <a:pPr marL="285750" indent="-285750">
                <a:buFont typeface="Wingdings" pitchFamily="2" charset="2"/>
                <a:buChar char="ü"/>
              </a:pPr>
              <a:r>
                <a:rPr lang="sv-SE" sz="1200"/>
                <a:t>Håller sig à jour med eventuella lagförändringar och ser till att nödvändiga beslutsunderlag når informationsförvaltaren</a:t>
              </a:r>
            </a:p>
          </p:txBody>
        </p:sp>
        <p:sp>
          <p:nvSpPr>
            <p:cNvPr id="26" name="textruta 25">
              <a:extLst>
                <a:ext uri="{FF2B5EF4-FFF2-40B4-BE49-F238E27FC236}">
                  <a16:creationId xmlns:a16="http://schemas.microsoft.com/office/drawing/2014/main" id="{32A6B4F2-7D0C-D646-B346-F41502E6AA96}"/>
                </a:ext>
              </a:extLst>
            </p:cNvPr>
            <p:cNvSpPr txBox="1"/>
            <p:nvPr/>
          </p:nvSpPr>
          <p:spPr>
            <a:xfrm>
              <a:off x="546653" y="5250090"/>
              <a:ext cx="2743200" cy="276999"/>
            </a:xfrm>
            <a:prstGeom prst="rect">
              <a:avLst/>
            </a:prstGeom>
            <a:noFill/>
          </p:spPr>
          <p:txBody>
            <a:bodyPr wrap="square" rtlCol="0">
              <a:spAutoFit/>
            </a:bodyPr>
            <a:lstStyle/>
            <a:p>
              <a:r>
                <a:rPr lang="sv-SE" sz="1200" b="1"/>
                <a:t>Omfattning: vid behov</a:t>
              </a:r>
            </a:p>
          </p:txBody>
        </p:sp>
      </p:grpSp>
      <p:grpSp>
        <p:nvGrpSpPr>
          <p:cNvPr id="21" name="Grupp 20">
            <a:extLst>
              <a:ext uri="{FF2B5EF4-FFF2-40B4-BE49-F238E27FC236}">
                <a16:creationId xmlns:a16="http://schemas.microsoft.com/office/drawing/2014/main" id="{3EEE69FE-13A2-F04F-901E-16DA73AE60FB}"/>
              </a:ext>
            </a:extLst>
          </p:cNvPr>
          <p:cNvGrpSpPr/>
          <p:nvPr/>
        </p:nvGrpSpPr>
        <p:grpSpPr>
          <a:xfrm>
            <a:off x="2642572" y="1696275"/>
            <a:ext cx="2393917" cy="3869635"/>
            <a:chOff x="3379305" y="1696275"/>
            <a:chExt cx="2788265" cy="3869635"/>
          </a:xfrm>
        </p:grpSpPr>
        <p:sp>
          <p:nvSpPr>
            <p:cNvPr id="4" name="Rektangel 3">
              <a:extLst>
                <a:ext uri="{FF2B5EF4-FFF2-40B4-BE49-F238E27FC236}">
                  <a16:creationId xmlns:a16="http://schemas.microsoft.com/office/drawing/2014/main" id="{9077F5A8-A6B9-8549-AA90-1E4DC53FDDEC}"/>
                </a:ext>
              </a:extLst>
            </p:cNvPr>
            <p:cNvSpPr/>
            <p:nvPr/>
          </p:nvSpPr>
          <p:spPr>
            <a:xfrm>
              <a:off x="3379305" y="1696275"/>
              <a:ext cx="2743200" cy="3869635"/>
            </a:xfrm>
            <a:prstGeom prst="rect">
              <a:avLst/>
            </a:prstGeom>
            <a:solidFill>
              <a:schemeClr val="bg1">
                <a:lumMod val="85000"/>
              </a:schemeClr>
            </a:solidFill>
            <a:ln>
              <a:solidFill>
                <a:srgbClr val="C4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Shape 34800">
              <a:extLst>
                <a:ext uri="{FF2B5EF4-FFF2-40B4-BE49-F238E27FC236}">
                  <a16:creationId xmlns:a16="http://schemas.microsoft.com/office/drawing/2014/main" id="{6325EC13-B5E0-5849-8B48-C2A3064CADF2}"/>
                </a:ext>
              </a:extLst>
            </p:cNvPr>
            <p:cNvSpPr/>
            <p:nvPr/>
          </p:nvSpPr>
          <p:spPr>
            <a:xfrm>
              <a:off x="5334003" y="1789037"/>
              <a:ext cx="548640" cy="457200"/>
            </a:xfrm>
            <a:custGeom>
              <a:avLst/>
              <a:gdLst/>
              <a:ahLst/>
              <a:cxnLst>
                <a:cxn ang="0">
                  <a:pos x="wd2" y="hd2"/>
                </a:cxn>
                <a:cxn ang="5400000">
                  <a:pos x="wd2" y="hd2"/>
                </a:cxn>
                <a:cxn ang="10800000">
                  <a:pos x="wd2" y="hd2"/>
                </a:cxn>
                <a:cxn ang="16200000">
                  <a:pos x="wd2" y="hd2"/>
                </a:cxn>
              </a:cxnLst>
              <a:rect l="0" t="0" r="r" b="b"/>
              <a:pathLst>
                <a:path w="21600" h="21576" extrusionOk="0">
                  <a:moveTo>
                    <a:pt x="9934" y="72"/>
                  </a:moveTo>
                  <a:cubicBezTo>
                    <a:pt x="9273" y="182"/>
                    <a:pt x="8650" y="453"/>
                    <a:pt x="8085" y="848"/>
                  </a:cubicBezTo>
                  <a:cubicBezTo>
                    <a:pt x="7022" y="1592"/>
                    <a:pt x="6393" y="3038"/>
                    <a:pt x="6512" y="5362"/>
                  </a:cubicBezTo>
                  <a:cubicBezTo>
                    <a:pt x="6529" y="5690"/>
                    <a:pt x="6704" y="6228"/>
                    <a:pt x="6752" y="6565"/>
                  </a:cubicBezTo>
                  <a:cubicBezTo>
                    <a:pt x="6777" y="6739"/>
                    <a:pt x="6800" y="6744"/>
                    <a:pt x="6819" y="6869"/>
                  </a:cubicBezTo>
                  <a:cubicBezTo>
                    <a:pt x="6797" y="6860"/>
                    <a:pt x="6668" y="6795"/>
                    <a:pt x="6619" y="6970"/>
                  </a:cubicBezTo>
                  <a:cubicBezTo>
                    <a:pt x="6525" y="7311"/>
                    <a:pt x="6755" y="8304"/>
                    <a:pt x="6951" y="9039"/>
                  </a:cubicBezTo>
                  <a:cubicBezTo>
                    <a:pt x="7190" y="9932"/>
                    <a:pt x="7502" y="9936"/>
                    <a:pt x="7549" y="10163"/>
                  </a:cubicBezTo>
                  <a:cubicBezTo>
                    <a:pt x="7689" y="10835"/>
                    <a:pt x="7969" y="11549"/>
                    <a:pt x="8090" y="11642"/>
                  </a:cubicBezTo>
                  <a:cubicBezTo>
                    <a:pt x="8090" y="11642"/>
                    <a:pt x="8038" y="12736"/>
                    <a:pt x="7799" y="13480"/>
                  </a:cubicBezTo>
                  <a:cubicBezTo>
                    <a:pt x="7695" y="13804"/>
                    <a:pt x="7596" y="13381"/>
                    <a:pt x="7360" y="13784"/>
                  </a:cubicBezTo>
                  <a:cubicBezTo>
                    <a:pt x="6980" y="14432"/>
                    <a:pt x="4112" y="15835"/>
                    <a:pt x="2069" y="16696"/>
                  </a:cubicBezTo>
                  <a:cubicBezTo>
                    <a:pt x="1232" y="17049"/>
                    <a:pt x="689" y="17777"/>
                    <a:pt x="582" y="18214"/>
                  </a:cubicBezTo>
                  <a:cubicBezTo>
                    <a:pt x="355" y="19142"/>
                    <a:pt x="93" y="20860"/>
                    <a:pt x="0" y="21576"/>
                  </a:cubicBezTo>
                  <a:lnTo>
                    <a:pt x="10639" y="21576"/>
                  </a:lnTo>
                  <a:lnTo>
                    <a:pt x="10961" y="21576"/>
                  </a:lnTo>
                  <a:lnTo>
                    <a:pt x="21600" y="21576"/>
                  </a:lnTo>
                  <a:cubicBezTo>
                    <a:pt x="21507" y="20860"/>
                    <a:pt x="21245" y="19142"/>
                    <a:pt x="21018" y="18214"/>
                  </a:cubicBezTo>
                  <a:cubicBezTo>
                    <a:pt x="20911" y="17777"/>
                    <a:pt x="20368" y="17049"/>
                    <a:pt x="19531" y="16696"/>
                  </a:cubicBezTo>
                  <a:cubicBezTo>
                    <a:pt x="17488" y="15835"/>
                    <a:pt x="14620" y="14432"/>
                    <a:pt x="14240" y="13784"/>
                  </a:cubicBezTo>
                  <a:cubicBezTo>
                    <a:pt x="14004" y="13381"/>
                    <a:pt x="13905" y="13804"/>
                    <a:pt x="13801" y="13480"/>
                  </a:cubicBezTo>
                  <a:cubicBezTo>
                    <a:pt x="13562" y="12736"/>
                    <a:pt x="13510" y="11642"/>
                    <a:pt x="13510" y="11642"/>
                  </a:cubicBezTo>
                  <a:cubicBezTo>
                    <a:pt x="13631" y="11549"/>
                    <a:pt x="13911" y="10835"/>
                    <a:pt x="14051" y="10163"/>
                  </a:cubicBezTo>
                  <a:cubicBezTo>
                    <a:pt x="14098" y="9936"/>
                    <a:pt x="14410" y="9932"/>
                    <a:pt x="14649" y="9039"/>
                  </a:cubicBezTo>
                  <a:cubicBezTo>
                    <a:pt x="14845" y="8304"/>
                    <a:pt x="15075" y="7311"/>
                    <a:pt x="14981" y="6970"/>
                  </a:cubicBezTo>
                  <a:cubicBezTo>
                    <a:pt x="14932" y="6795"/>
                    <a:pt x="14803" y="6860"/>
                    <a:pt x="14781" y="6869"/>
                  </a:cubicBezTo>
                  <a:cubicBezTo>
                    <a:pt x="14800" y="6744"/>
                    <a:pt x="14823" y="6739"/>
                    <a:pt x="14848" y="6565"/>
                  </a:cubicBezTo>
                  <a:cubicBezTo>
                    <a:pt x="14896" y="6228"/>
                    <a:pt x="15071" y="5690"/>
                    <a:pt x="15088" y="5362"/>
                  </a:cubicBezTo>
                  <a:cubicBezTo>
                    <a:pt x="15207" y="3039"/>
                    <a:pt x="14578" y="1593"/>
                    <a:pt x="13515" y="848"/>
                  </a:cubicBezTo>
                  <a:cubicBezTo>
                    <a:pt x="12951" y="453"/>
                    <a:pt x="12327" y="182"/>
                    <a:pt x="11666" y="72"/>
                  </a:cubicBezTo>
                  <a:cubicBezTo>
                    <a:pt x="11092" y="-24"/>
                    <a:pt x="10508" y="-24"/>
                    <a:pt x="9934" y="72"/>
                  </a:cubicBezTo>
                  <a:close/>
                </a:path>
              </a:pathLst>
            </a:custGeom>
            <a:solidFill>
              <a:srgbClr val="C40064"/>
            </a:solidFill>
            <a:ln w="12700" cap="flat">
              <a:noFill/>
              <a:miter lim="400000"/>
            </a:ln>
            <a:effectLst/>
          </p:spPr>
          <p:txBody>
            <a:bodyPr wrap="square" lIns="0" tIns="216000" rIns="0" bIns="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lang="sv-SE" sz="1000" b="1">
                <a:solidFill>
                  <a:schemeClr val="bg1"/>
                </a:solidFill>
                <a:latin typeface="Arial" panose="020B0604020202020204" pitchFamily="34" charset="0"/>
                <a:cs typeface="Arial" panose="020B0604020202020204" pitchFamily="34" charset="0"/>
              </a:endParaRPr>
            </a:p>
          </p:txBody>
        </p:sp>
        <p:sp>
          <p:nvSpPr>
            <p:cNvPr id="12" name="textruta 11">
              <a:extLst>
                <a:ext uri="{FF2B5EF4-FFF2-40B4-BE49-F238E27FC236}">
                  <a16:creationId xmlns:a16="http://schemas.microsoft.com/office/drawing/2014/main" id="{714F4C1C-ACAD-9F4B-B7D7-A71B1CEFEED8}"/>
                </a:ext>
              </a:extLst>
            </p:cNvPr>
            <p:cNvSpPr txBox="1"/>
            <p:nvPr/>
          </p:nvSpPr>
          <p:spPr>
            <a:xfrm>
              <a:off x="3591337" y="1818876"/>
              <a:ext cx="2206487" cy="338554"/>
            </a:xfrm>
            <a:prstGeom prst="rect">
              <a:avLst/>
            </a:prstGeom>
            <a:noFill/>
          </p:spPr>
          <p:txBody>
            <a:bodyPr wrap="square" rtlCol="0">
              <a:spAutoFit/>
            </a:bodyPr>
            <a:lstStyle/>
            <a:p>
              <a:r>
                <a:rPr lang="sv-SE" sz="1600">
                  <a:solidFill>
                    <a:srgbClr val="C40064"/>
                  </a:solidFill>
                </a:rPr>
                <a:t>Kommunikatör</a:t>
              </a:r>
            </a:p>
          </p:txBody>
        </p:sp>
        <p:sp>
          <p:nvSpPr>
            <p:cNvPr id="16" name="textruta 15">
              <a:extLst>
                <a:ext uri="{FF2B5EF4-FFF2-40B4-BE49-F238E27FC236}">
                  <a16:creationId xmlns:a16="http://schemas.microsoft.com/office/drawing/2014/main" id="{3A466246-6898-FC4A-8552-7574083F3524}"/>
                </a:ext>
              </a:extLst>
            </p:cNvPr>
            <p:cNvSpPr txBox="1"/>
            <p:nvPr/>
          </p:nvSpPr>
          <p:spPr>
            <a:xfrm>
              <a:off x="3422372" y="2348880"/>
              <a:ext cx="2743199" cy="2308324"/>
            </a:xfrm>
            <a:prstGeom prst="rect">
              <a:avLst/>
            </a:prstGeom>
            <a:noFill/>
          </p:spPr>
          <p:txBody>
            <a:bodyPr wrap="square" rtlCol="0">
              <a:spAutoFit/>
            </a:bodyPr>
            <a:lstStyle/>
            <a:p>
              <a:pPr marL="285750" indent="-285750">
                <a:buFont typeface="Wingdings" pitchFamily="2" charset="2"/>
                <a:buChar char="ü"/>
              </a:pPr>
              <a:r>
                <a:rPr lang="sv-SE" sz="1200"/>
                <a:t>Stöttar informationsägaren och informationsförvaltaren med kommunikationsmaterial om tillgängliga datamängder</a:t>
              </a:r>
            </a:p>
            <a:p>
              <a:pPr marL="285750" indent="-285750">
                <a:buFont typeface="Wingdings" pitchFamily="2" charset="2"/>
                <a:buChar char="ü"/>
              </a:pPr>
              <a:r>
                <a:rPr lang="sv-SE" sz="1200"/>
                <a:t>Kommunicerar ut publicering av öppna data-mängder till allmänheten</a:t>
              </a:r>
            </a:p>
            <a:p>
              <a:pPr marL="285750" indent="-285750">
                <a:buFont typeface="Wingdings" pitchFamily="2" charset="2"/>
                <a:buChar char="ü"/>
              </a:pPr>
              <a:r>
                <a:rPr lang="sv-SE" sz="1200"/>
                <a:t>Stöttar med marknadsföring av användning och eventuella ”</a:t>
              </a:r>
              <a:r>
                <a:rPr lang="sv-SE" sz="1200" err="1"/>
                <a:t>success</a:t>
              </a:r>
              <a:r>
                <a:rPr lang="sv-SE" sz="1200"/>
                <a:t> </a:t>
              </a:r>
              <a:r>
                <a:rPr lang="sv-SE" sz="1200" err="1"/>
                <a:t>stories</a:t>
              </a:r>
              <a:r>
                <a:rPr lang="sv-SE" sz="1200"/>
                <a:t>”</a:t>
              </a:r>
            </a:p>
          </p:txBody>
        </p:sp>
        <p:sp>
          <p:nvSpPr>
            <p:cNvPr id="27" name="textruta 26">
              <a:extLst>
                <a:ext uri="{FF2B5EF4-FFF2-40B4-BE49-F238E27FC236}">
                  <a16:creationId xmlns:a16="http://schemas.microsoft.com/office/drawing/2014/main" id="{C3AE4A86-9B6E-4642-BC5A-129561C99EFF}"/>
                </a:ext>
              </a:extLst>
            </p:cNvPr>
            <p:cNvSpPr txBox="1"/>
            <p:nvPr/>
          </p:nvSpPr>
          <p:spPr>
            <a:xfrm>
              <a:off x="3424370" y="5250089"/>
              <a:ext cx="2743200" cy="276999"/>
            </a:xfrm>
            <a:prstGeom prst="rect">
              <a:avLst/>
            </a:prstGeom>
            <a:noFill/>
          </p:spPr>
          <p:txBody>
            <a:bodyPr wrap="square" rtlCol="0">
              <a:spAutoFit/>
            </a:bodyPr>
            <a:lstStyle/>
            <a:p>
              <a:r>
                <a:rPr lang="sv-SE" sz="1200" b="1"/>
                <a:t>Omfattning: vid behov</a:t>
              </a:r>
            </a:p>
          </p:txBody>
        </p:sp>
      </p:grpSp>
      <p:grpSp>
        <p:nvGrpSpPr>
          <p:cNvPr id="22" name="Grupp 21">
            <a:extLst>
              <a:ext uri="{FF2B5EF4-FFF2-40B4-BE49-F238E27FC236}">
                <a16:creationId xmlns:a16="http://schemas.microsoft.com/office/drawing/2014/main" id="{EF974753-CB8A-2049-9AAF-1F5B3E13DAC1}"/>
              </a:ext>
            </a:extLst>
          </p:cNvPr>
          <p:cNvGrpSpPr/>
          <p:nvPr/>
        </p:nvGrpSpPr>
        <p:grpSpPr>
          <a:xfrm>
            <a:off x="5064559" y="1710899"/>
            <a:ext cx="2391216" cy="3869635"/>
            <a:chOff x="6327914" y="1696276"/>
            <a:chExt cx="2757129" cy="3869635"/>
          </a:xfrm>
        </p:grpSpPr>
        <p:sp>
          <p:nvSpPr>
            <p:cNvPr id="5" name="Rektangel 4">
              <a:extLst>
                <a:ext uri="{FF2B5EF4-FFF2-40B4-BE49-F238E27FC236}">
                  <a16:creationId xmlns:a16="http://schemas.microsoft.com/office/drawing/2014/main" id="{FA5E2C36-AF3B-3644-BE92-FDF96608B8A6}"/>
                </a:ext>
              </a:extLst>
            </p:cNvPr>
            <p:cNvSpPr/>
            <p:nvPr/>
          </p:nvSpPr>
          <p:spPr>
            <a:xfrm>
              <a:off x="6327914" y="1696276"/>
              <a:ext cx="2564296" cy="3869635"/>
            </a:xfrm>
            <a:prstGeom prst="rect">
              <a:avLst/>
            </a:prstGeom>
            <a:solidFill>
              <a:schemeClr val="bg1">
                <a:lumMod val="85000"/>
              </a:schemeClr>
            </a:solidFill>
            <a:ln>
              <a:solidFill>
                <a:srgbClr val="C4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Shape 34800">
              <a:extLst>
                <a:ext uri="{FF2B5EF4-FFF2-40B4-BE49-F238E27FC236}">
                  <a16:creationId xmlns:a16="http://schemas.microsoft.com/office/drawing/2014/main" id="{747535C6-1E66-BC45-84FB-BE4C360A7B84}"/>
                </a:ext>
              </a:extLst>
            </p:cNvPr>
            <p:cNvSpPr/>
            <p:nvPr/>
          </p:nvSpPr>
          <p:spPr>
            <a:xfrm>
              <a:off x="8261407" y="1789033"/>
              <a:ext cx="548640" cy="457200"/>
            </a:xfrm>
            <a:custGeom>
              <a:avLst/>
              <a:gdLst/>
              <a:ahLst/>
              <a:cxnLst>
                <a:cxn ang="0">
                  <a:pos x="wd2" y="hd2"/>
                </a:cxn>
                <a:cxn ang="5400000">
                  <a:pos x="wd2" y="hd2"/>
                </a:cxn>
                <a:cxn ang="10800000">
                  <a:pos x="wd2" y="hd2"/>
                </a:cxn>
                <a:cxn ang="16200000">
                  <a:pos x="wd2" y="hd2"/>
                </a:cxn>
              </a:cxnLst>
              <a:rect l="0" t="0" r="r" b="b"/>
              <a:pathLst>
                <a:path w="21600" h="21576" extrusionOk="0">
                  <a:moveTo>
                    <a:pt x="9934" y="72"/>
                  </a:moveTo>
                  <a:cubicBezTo>
                    <a:pt x="9273" y="182"/>
                    <a:pt x="8650" y="453"/>
                    <a:pt x="8085" y="848"/>
                  </a:cubicBezTo>
                  <a:cubicBezTo>
                    <a:pt x="7022" y="1592"/>
                    <a:pt x="6393" y="3038"/>
                    <a:pt x="6512" y="5362"/>
                  </a:cubicBezTo>
                  <a:cubicBezTo>
                    <a:pt x="6529" y="5690"/>
                    <a:pt x="6704" y="6228"/>
                    <a:pt x="6752" y="6565"/>
                  </a:cubicBezTo>
                  <a:cubicBezTo>
                    <a:pt x="6777" y="6739"/>
                    <a:pt x="6800" y="6744"/>
                    <a:pt x="6819" y="6869"/>
                  </a:cubicBezTo>
                  <a:cubicBezTo>
                    <a:pt x="6797" y="6860"/>
                    <a:pt x="6668" y="6795"/>
                    <a:pt x="6619" y="6970"/>
                  </a:cubicBezTo>
                  <a:cubicBezTo>
                    <a:pt x="6525" y="7311"/>
                    <a:pt x="6755" y="8304"/>
                    <a:pt x="6951" y="9039"/>
                  </a:cubicBezTo>
                  <a:cubicBezTo>
                    <a:pt x="7190" y="9932"/>
                    <a:pt x="7502" y="9936"/>
                    <a:pt x="7549" y="10163"/>
                  </a:cubicBezTo>
                  <a:cubicBezTo>
                    <a:pt x="7689" y="10835"/>
                    <a:pt x="7969" y="11549"/>
                    <a:pt x="8090" y="11642"/>
                  </a:cubicBezTo>
                  <a:cubicBezTo>
                    <a:pt x="8090" y="11642"/>
                    <a:pt x="8038" y="12736"/>
                    <a:pt x="7799" y="13480"/>
                  </a:cubicBezTo>
                  <a:cubicBezTo>
                    <a:pt x="7695" y="13804"/>
                    <a:pt x="7596" y="13381"/>
                    <a:pt x="7360" y="13784"/>
                  </a:cubicBezTo>
                  <a:cubicBezTo>
                    <a:pt x="6980" y="14432"/>
                    <a:pt x="4112" y="15835"/>
                    <a:pt x="2069" y="16696"/>
                  </a:cubicBezTo>
                  <a:cubicBezTo>
                    <a:pt x="1232" y="17049"/>
                    <a:pt x="689" y="17777"/>
                    <a:pt x="582" y="18214"/>
                  </a:cubicBezTo>
                  <a:cubicBezTo>
                    <a:pt x="355" y="19142"/>
                    <a:pt x="93" y="20860"/>
                    <a:pt x="0" y="21576"/>
                  </a:cubicBezTo>
                  <a:lnTo>
                    <a:pt x="10639" y="21576"/>
                  </a:lnTo>
                  <a:lnTo>
                    <a:pt x="10961" y="21576"/>
                  </a:lnTo>
                  <a:lnTo>
                    <a:pt x="21600" y="21576"/>
                  </a:lnTo>
                  <a:cubicBezTo>
                    <a:pt x="21507" y="20860"/>
                    <a:pt x="21245" y="19142"/>
                    <a:pt x="21018" y="18214"/>
                  </a:cubicBezTo>
                  <a:cubicBezTo>
                    <a:pt x="20911" y="17777"/>
                    <a:pt x="20368" y="17049"/>
                    <a:pt x="19531" y="16696"/>
                  </a:cubicBezTo>
                  <a:cubicBezTo>
                    <a:pt x="17488" y="15835"/>
                    <a:pt x="14620" y="14432"/>
                    <a:pt x="14240" y="13784"/>
                  </a:cubicBezTo>
                  <a:cubicBezTo>
                    <a:pt x="14004" y="13381"/>
                    <a:pt x="13905" y="13804"/>
                    <a:pt x="13801" y="13480"/>
                  </a:cubicBezTo>
                  <a:cubicBezTo>
                    <a:pt x="13562" y="12736"/>
                    <a:pt x="13510" y="11642"/>
                    <a:pt x="13510" y="11642"/>
                  </a:cubicBezTo>
                  <a:cubicBezTo>
                    <a:pt x="13631" y="11549"/>
                    <a:pt x="13911" y="10835"/>
                    <a:pt x="14051" y="10163"/>
                  </a:cubicBezTo>
                  <a:cubicBezTo>
                    <a:pt x="14098" y="9936"/>
                    <a:pt x="14410" y="9932"/>
                    <a:pt x="14649" y="9039"/>
                  </a:cubicBezTo>
                  <a:cubicBezTo>
                    <a:pt x="14845" y="8304"/>
                    <a:pt x="15075" y="7311"/>
                    <a:pt x="14981" y="6970"/>
                  </a:cubicBezTo>
                  <a:cubicBezTo>
                    <a:pt x="14932" y="6795"/>
                    <a:pt x="14803" y="6860"/>
                    <a:pt x="14781" y="6869"/>
                  </a:cubicBezTo>
                  <a:cubicBezTo>
                    <a:pt x="14800" y="6744"/>
                    <a:pt x="14823" y="6739"/>
                    <a:pt x="14848" y="6565"/>
                  </a:cubicBezTo>
                  <a:cubicBezTo>
                    <a:pt x="14896" y="6228"/>
                    <a:pt x="15071" y="5690"/>
                    <a:pt x="15088" y="5362"/>
                  </a:cubicBezTo>
                  <a:cubicBezTo>
                    <a:pt x="15207" y="3039"/>
                    <a:pt x="14578" y="1593"/>
                    <a:pt x="13515" y="848"/>
                  </a:cubicBezTo>
                  <a:cubicBezTo>
                    <a:pt x="12951" y="453"/>
                    <a:pt x="12327" y="182"/>
                    <a:pt x="11666" y="72"/>
                  </a:cubicBezTo>
                  <a:cubicBezTo>
                    <a:pt x="11092" y="-24"/>
                    <a:pt x="10508" y="-24"/>
                    <a:pt x="9934" y="72"/>
                  </a:cubicBezTo>
                  <a:close/>
                </a:path>
              </a:pathLst>
            </a:custGeom>
            <a:solidFill>
              <a:srgbClr val="C40064"/>
            </a:solidFill>
            <a:ln w="12700" cap="flat">
              <a:noFill/>
              <a:miter lim="400000"/>
            </a:ln>
            <a:effectLst/>
          </p:spPr>
          <p:txBody>
            <a:bodyPr wrap="square" lIns="0" tIns="216000" rIns="0" bIns="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lang="sv-SE" sz="1000" b="1">
                <a:solidFill>
                  <a:schemeClr val="bg1"/>
                </a:solidFill>
                <a:latin typeface="Arial" panose="020B0604020202020204" pitchFamily="34" charset="0"/>
                <a:cs typeface="Arial" panose="020B0604020202020204" pitchFamily="34" charset="0"/>
              </a:endParaRPr>
            </a:p>
          </p:txBody>
        </p:sp>
        <p:sp>
          <p:nvSpPr>
            <p:cNvPr id="13" name="textruta 12">
              <a:extLst>
                <a:ext uri="{FF2B5EF4-FFF2-40B4-BE49-F238E27FC236}">
                  <a16:creationId xmlns:a16="http://schemas.microsoft.com/office/drawing/2014/main" id="{848B7CEA-7ADA-8442-83BF-F438CF480DAE}"/>
                </a:ext>
              </a:extLst>
            </p:cNvPr>
            <p:cNvSpPr txBox="1"/>
            <p:nvPr/>
          </p:nvSpPr>
          <p:spPr>
            <a:xfrm>
              <a:off x="6539946" y="1789033"/>
              <a:ext cx="2206487" cy="338554"/>
            </a:xfrm>
            <a:prstGeom prst="rect">
              <a:avLst/>
            </a:prstGeom>
            <a:noFill/>
          </p:spPr>
          <p:txBody>
            <a:bodyPr wrap="square" rtlCol="0">
              <a:spAutoFit/>
            </a:bodyPr>
            <a:lstStyle/>
            <a:p>
              <a:r>
                <a:rPr lang="sv-SE" sz="1600">
                  <a:solidFill>
                    <a:srgbClr val="C40064"/>
                  </a:solidFill>
                </a:rPr>
                <a:t>IT-strateg</a:t>
              </a:r>
            </a:p>
          </p:txBody>
        </p:sp>
        <p:sp>
          <p:nvSpPr>
            <p:cNvPr id="17" name="textruta 16">
              <a:extLst>
                <a:ext uri="{FF2B5EF4-FFF2-40B4-BE49-F238E27FC236}">
                  <a16:creationId xmlns:a16="http://schemas.microsoft.com/office/drawing/2014/main" id="{3C428D6E-BA0C-A644-B47F-8622483A516F}"/>
                </a:ext>
              </a:extLst>
            </p:cNvPr>
            <p:cNvSpPr txBox="1"/>
            <p:nvPr/>
          </p:nvSpPr>
          <p:spPr>
            <a:xfrm>
              <a:off x="6387543" y="2348880"/>
              <a:ext cx="2478160" cy="1384995"/>
            </a:xfrm>
            <a:prstGeom prst="rect">
              <a:avLst/>
            </a:prstGeom>
            <a:noFill/>
          </p:spPr>
          <p:txBody>
            <a:bodyPr wrap="square" rtlCol="0">
              <a:spAutoFit/>
            </a:bodyPr>
            <a:lstStyle/>
            <a:p>
              <a:pPr marL="285750" indent="-285750">
                <a:buFont typeface="Wingdings" pitchFamily="2" charset="2"/>
                <a:buChar char="ü"/>
              </a:pPr>
              <a:r>
                <a:rPr lang="sv-SE" sz="1200"/>
                <a:t>Ser till att öppna data-arbetet prioriteras av alla förvaltningar</a:t>
              </a:r>
            </a:p>
            <a:p>
              <a:pPr marL="285750" indent="-285750">
                <a:buFont typeface="Wingdings" pitchFamily="2" charset="2"/>
                <a:buChar char="ü"/>
              </a:pPr>
              <a:r>
                <a:rPr lang="sv-SE" sz="1200"/>
                <a:t>För en intern dialog med förvaltningarna utifrån uppsatta mål inom öppna data </a:t>
              </a:r>
            </a:p>
          </p:txBody>
        </p:sp>
        <p:sp>
          <p:nvSpPr>
            <p:cNvPr id="28" name="textruta 27">
              <a:extLst>
                <a:ext uri="{FF2B5EF4-FFF2-40B4-BE49-F238E27FC236}">
                  <a16:creationId xmlns:a16="http://schemas.microsoft.com/office/drawing/2014/main" id="{5029F22E-9A29-0E4B-8755-ABF5DC33876E}"/>
                </a:ext>
              </a:extLst>
            </p:cNvPr>
            <p:cNvSpPr txBox="1"/>
            <p:nvPr/>
          </p:nvSpPr>
          <p:spPr>
            <a:xfrm>
              <a:off x="6341843" y="5250088"/>
              <a:ext cx="2743200" cy="276999"/>
            </a:xfrm>
            <a:prstGeom prst="rect">
              <a:avLst/>
            </a:prstGeom>
            <a:noFill/>
          </p:spPr>
          <p:txBody>
            <a:bodyPr wrap="square" rtlCol="0">
              <a:spAutoFit/>
            </a:bodyPr>
            <a:lstStyle/>
            <a:p>
              <a:r>
                <a:rPr lang="sv-SE" sz="1200" b="1"/>
                <a:t>Omfattning: vid behov</a:t>
              </a:r>
            </a:p>
          </p:txBody>
        </p:sp>
      </p:grpSp>
      <p:grpSp>
        <p:nvGrpSpPr>
          <p:cNvPr id="23" name="Grupp 22">
            <a:extLst>
              <a:ext uri="{FF2B5EF4-FFF2-40B4-BE49-F238E27FC236}">
                <a16:creationId xmlns:a16="http://schemas.microsoft.com/office/drawing/2014/main" id="{DC29EE11-30AC-C744-B957-322302D370B9}"/>
              </a:ext>
            </a:extLst>
          </p:cNvPr>
          <p:cNvGrpSpPr/>
          <p:nvPr/>
        </p:nvGrpSpPr>
        <p:grpSpPr>
          <a:xfrm>
            <a:off x="7276262" y="1710899"/>
            <a:ext cx="2532238" cy="3869635"/>
            <a:chOff x="9186173" y="1696277"/>
            <a:chExt cx="2856099" cy="3869635"/>
          </a:xfrm>
        </p:grpSpPr>
        <p:sp>
          <p:nvSpPr>
            <p:cNvPr id="6" name="Rektangel 5">
              <a:extLst>
                <a:ext uri="{FF2B5EF4-FFF2-40B4-BE49-F238E27FC236}">
                  <a16:creationId xmlns:a16="http://schemas.microsoft.com/office/drawing/2014/main" id="{2BF2D5D7-0AC0-F547-93CF-B64A0F2A92EF}"/>
                </a:ext>
              </a:extLst>
            </p:cNvPr>
            <p:cNvSpPr/>
            <p:nvPr/>
          </p:nvSpPr>
          <p:spPr>
            <a:xfrm>
              <a:off x="9276523" y="1696277"/>
              <a:ext cx="2564296" cy="3869635"/>
            </a:xfrm>
            <a:prstGeom prst="rect">
              <a:avLst/>
            </a:prstGeom>
            <a:solidFill>
              <a:schemeClr val="bg1">
                <a:lumMod val="85000"/>
              </a:schemeClr>
            </a:solidFill>
            <a:ln>
              <a:solidFill>
                <a:srgbClr val="C4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Shape 34800">
              <a:extLst>
                <a:ext uri="{FF2B5EF4-FFF2-40B4-BE49-F238E27FC236}">
                  <a16:creationId xmlns:a16="http://schemas.microsoft.com/office/drawing/2014/main" id="{36BC368B-B6C6-224F-9A5F-BE6A278B658B}"/>
                </a:ext>
              </a:extLst>
            </p:cNvPr>
            <p:cNvSpPr/>
            <p:nvPr/>
          </p:nvSpPr>
          <p:spPr>
            <a:xfrm>
              <a:off x="11240781" y="1822977"/>
              <a:ext cx="548640" cy="457200"/>
            </a:xfrm>
            <a:custGeom>
              <a:avLst/>
              <a:gdLst/>
              <a:ahLst/>
              <a:cxnLst>
                <a:cxn ang="0">
                  <a:pos x="wd2" y="hd2"/>
                </a:cxn>
                <a:cxn ang="5400000">
                  <a:pos x="wd2" y="hd2"/>
                </a:cxn>
                <a:cxn ang="10800000">
                  <a:pos x="wd2" y="hd2"/>
                </a:cxn>
                <a:cxn ang="16200000">
                  <a:pos x="wd2" y="hd2"/>
                </a:cxn>
              </a:cxnLst>
              <a:rect l="0" t="0" r="r" b="b"/>
              <a:pathLst>
                <a:path w="21600" h="21576" extrusionOk="0">
                  <a:moveTo>
                    <a:pt x="9934" y="72"/>
                  </a:moveTo>
                  <a:cubicBezTo>
                    <a:pt x="9273" y="182"/>
                    <a:pt x="8650" y="453"/>
                    <a:pt x="8085" y="848"/>
                  </a:cubicBezTo>
                  <a:cubicBezTo>
                    <a:pt x="7022" y="1592"/>
                    <a:pt x="6393" y="3038"/>
                    <a:pt x="6512" y="5362"/>
                  </a:cubicBezTo>
                  <a:cubicBezTo>
                    <a:pt x="6529" y="5690"/>
                    <a:pt x="6704" y="6228"/>
                    <a:pt x="6752" y="6565"/>
                  </a:cubicBezTo>
                  <a:cubicBezTo>
                    <a:pt x="6777" y="6739"/>
                    <a:pt x="6800" y="6744"/>
                    <a:pt x="6819" y="6869"/>
                  </a:cubicBezTo>
                  <a:cubicBezTo>
                    <a:pt x="6797" y="6860"/>
                    <a:pt x="6668" y="6795"/>
                    <a:pt x="6619" y="6970"/>
                  </a:cubicBezTo>
                  <a:cubicBezTo>
                    <a:pt x="6525" y="7311"/>
                    <a:pt x="6755" y="8304"/>
                    <a:pt x="6951" y="9039"/>
                  </a:cubicBezTo>
                  <a:cubicBezTo>
                    <a:pt x="7190" y="9932"/>
                    <a:pt x="7502" y="9936"/>
                    <a:pt x="7549" y="10163"/>
                  </a:cubicBezTo>
                  <a:cubicBezTo>
                    <a:pt x="7689" y="10835"/>
                    <a:pt x="7969" y="11549"/>
                    <a:pt x="8090" y="11642"/>
                  </a:cubicBezTo>
                  <a:cubicBezTo>
                    <a:pt x="8090" y="11642"/>
                    <a:pt x="8038" y="12736"/>
                    <a:pt x="7799" y="13480"/>
                  </a:cubicBezTo>
                  <a:cubicBezTo>
                    <a:pt x="7695" y="13804"/>
                    <a:pt x="7596" y="13381"/>
                    <a:pt x="7360" y="13784"/>
                  </a:cubicBezTo>
                  <a:cubicBezTo>
                    <a:pt x="6980" y="14432"/>
                    <a:pt x="4112" y="15835"/>
                    <a:pt x="2069" y="16696"/>
                  </a:cubicBezTo>
                  <a:cubicBezTo>
                    <a:pt x="1232" y="17049"/>
                    <a:pt x="689" y="17777"/>
                    <a:pt x="582" y="18214"/>
                  </a:cubicBezTo>
                  <a:cubicBezTo>
                    <a:pt x="355" y="19142"/>
                    <a:pt x="93" y="20860"/>
                    <a:pt x="0" y="21576"/>
                  </a:cubicBezTo>
                  <a:lnTo>
                    <a:pt x="10639" y="21576"/>
                  </a:lnTo>
                  <a:lnTo>
                    <a:pt x="10961" y="21576"/>
                  </a:lnTo>
                  <a:lnTo>
                    <a:pt x="21600" y="21576"/>
                  </a:lnTo>
                  <a:cubicBezTo>
                    <a:pt x="21507" y="20860"/>
                    <a:pt x="21245" y="19142"/>
                    <a:pt x="21018" y="18214"/>
                  </a:cubicBezTo>
                  <a:cubicBezTo>
                    <a:pt x="20911" y="17777"/>
                    <a:pt x="20368" y="17049"/>
                    <a:pt x="19531" y="16696"/>
                  </a:cubicBezTo>
                  <a:cubicBezTo>
                    <a:pt x="17488" y="15835"/>
                    <a:pt x="14620" y="14432"/>
                    <a:pt x="14240" y="13784"/>
                  </a:cubicBezTo>
                  <a:cubicBezTo>
                    <a:pt x="14004" y="13381"/>
                    <a:pt x="13905" y="13804"/>
                    <a:pt x="13801" y="13480"/>
                  </a:cubicBezTo>
                  <a:cubicBezTo>
                    <a:pt x="13562" y="12736"/>
                    <a:pt x="13510" y="11642"/>
                    <a:pt x="13510" y="11642"/>
                  </a:cubicBezTo>
                  <a:cubicBezTo>
                    <a:pt x="13631" y="11549"/>
                    <a:pt x="13911" y="10835"/>
                    <a:pt x="14051" y="10163"/>
                  </a:cubicBezTo>
                  <a:cubicBezTo>
                    <a:pt x="14098" y="9936"/>
                    <a:pt x="14410" y="9932"/>
                    <a:pt x="14649" y="9039"/>
                  </a:cubicBezTo>
                  <a:cubicBezTo>
                    <a:pt x="14845" y="8304"/>
                    <a:pt x="15075" y="7311"/>
                    <a:pt x="14981" y="6970"/>
                  </a:cubicBezTo>
                  <a:cubicBezTo>
                    <a:pt x="14932" y="6795"/>
                    <a:pt x="14803" y="6860"/>
                    <a:pt x="14781" y="6869"/>
                  </a:cubicBezTo>
                  <a:cubicBezTo>
                    <a:pt x="14800" y="6744"/>
                    <a:pt x="14823" y="6739"/>
                    <a:pt x="14848" y="6565"/>
                  </a:cubicBezTo>
                  <a:cubicBezTo>
                    <a:pt x="14896" y="6228"/>
                    <a:pt x="15071" y="5690"/>
                    <a:pt x="15088" y="5362"/>
                  </a:cubicBezTo>
                  <a:cubicBezTo>
                    <a:pt x="15207" y="3039"/>
                    <a:pt x="14578" y="1593"/>
                    <a:pt x="13515" y="848"/>
                  </a:cubicBezTo>
                  <a:cubicBezTo>
                    <a:pt x="12951" y="453"/>
                    <a:pt x="12327" y="182"/>
                    <a:pt x="11666" y="72"/>
                  </a:cubicBezTo>
                  <a:cubicBezTo>
                    <a:pt x="11092" y="-24"/>
                    <a:pt x="10508" y="-24"/>
                    <a:pt x="9934" y="72"/>
                  </a:cubicBezTo>
                  <a:close/>
                </a:path>
              </a:pathLst>
            </a:custGeom>
            <a:solidFill>
              <a:srgbClr val="C40064"/>
            </a:solidFill>
            <a:ln w="12700" cap="flat">
              <a:noFill/>
              <a:miter lim="400000"/>
            </a:ln>
            <a:effectLst/>
          </p:spPr>
          <p:txBody>
            <a:bodyPr wrap="square" lIns="0" tIns="216000" rIns="0" bIns="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lang="sv-SE" sz="1000" b="1">
                <a:solidFill>
                  <a:schemeClr val="bg1"/>
                </a:solidFill>
                <a:latin typeface="Arial" panose="020B0604020202020204" pitchFamily="34" charset="0"/>
                <a:cs typeface="Arial" panose="020B0604020202020204" pitchFamily="34" charset="0"/>
              </a:endParaRPr>
            </a:p>
          </p:txBody>
        </p:sp>
        <p:sp>
          <p:nvSpPr>
            <p:cNvPr id="14" name="textruta 13">
              <a:extLst>
                <a:ext uri="{FF2B5EF4-FFF2-40B4-BE49-F238E27FC236}">
                  <a16:creationId xmlns:a16="http://schemas.microsoft.com/office/drawing/2014/main" id="{434CDE25-A81C-8D4F-9342-CAC093A53ED7}"/>
                </a:ext>
              </a:extLst>
            </p:cNvPr>
            <p:cNvSpPr txBox="1"/>
            <p:nvPr/>
          </p:nvSpPr>
          <p:spPr>
            <a:xfrm>
              <a:off x="9186173" y="1759190"/>
              <a:ext cx="2206486" cy="584775"/>
            </a:xfrm>
            <a:prstGeom prst="rect">
              <a:avLst/>
            </a:prstGeom>
            <a:noFill/>
          </p:spPr>
          <p:txBody>
            <a:bodyPr wrap="square" rtlCol="0">
              <a:spAutoFit/>
            </a:bodyPr>
            <a:lstStyle/>
            <a:p>
              <a:pPr algn="ctr"/>
              <a:r>
                <a:rPr lang="sv-SE" sz="1600">
                  <a:solidFill>
                    <a:srgbClr val="C40064"/>
                  </a:solidFill>
                </a:rPr>
                <a:t>Informations säkerhetsansvarig</a:t>
              </a:r>
            </a:p>
          </p:txBody>
        </p:sp>
        <p:sp>
          <p:nvSpPr>
            <p:cNvPr id="18" name="textruta 17">
              <a:extLst>
                <a:ext uri="{FF2B5EF4-FFF2-40B4-BE49-F238E27FC236}">
                  <a16:creationId xmlns:a16="http://schemas.microsoft.com/office/drawing/2014/main" id="{9F6DC7CE-87C9-634B-9650-2C36BDE0DFEF}"/>
                </a:ext>
              </a:extLst>
            </p:cNvPr>
            <p:cNvSpPr txBox="1"/>
            <p:nvPr/>
          </p:nvSpPr>
          <p:spPr>
            <a:xfrm>
              <a:off x="9209344" y="2348880"/>
              <a:ext cx="2716060" cy="2308324"/>
            </a:xfrm>
            <a:prstGeom prst="rect">
              <a:avLst/>
            </a:prstGeom>
            <a:noFill/>
          </p:spPr>
          <p:txBody>
            <a:bodyPr wrap="square" rtlCol="0">
              <a:spAutoFit/>
            </a:bodyPr>
            <a:lstStyle/>
            <a:p>
              <a:pPr marL="285750" indent="-285750">
                <a:buFont typeface="Wingdings" pitchFamily="2" charset="2"/>
                <a:buChar char="ü"/>
              </a:pPr>
              <a:r>
                <a:rPr lang="sv-SE" sz="1200"/>
                <a:t>Genomför säkerhetsbedömning av information inför publicering. Vid ev. osäkerhet tas kontakt med juridisk sakkunnig</a:t>
              </a:r>
            </a:p>
            <a:p>
              <a:pPr marL="285750" indent="-285750">
                <a:buFont typeface="Wingdings" pitchFamily="2" charset="2"/>
                <a:buChar char="ü"/>
              </a:pPr>
              <a:r>
                <a:rPr lang="sv-SE" sz="1200"/>
                <a:t>Säkerställer bevarandet av </a:t>
              </a:r>
              <a:r>
                <a:rPr lang="sv-SE" sz="1200" err="1"/>
                <a:t>konfidentialitet</a:t>
              </a:r>
              <a:r>
                <a:rPr lang="sv-SE" sz="1200"/>
                <a:t> för information samt kontrollerar </a:t>
              </a:r>
              <a:r>
                <a:rPr lang="sv-SE" sz="1200" err="1"/>
                <a:t>datans</a:t>
              </a:r>
              <a:r>
                <a:rPr lang="sv-SE" sz="1200"/>
                <a:t> autenticitet och spårbarhet</a:t>
              </a:r>
            </a:p>
            <a:p>
              <a:pPr marL="285750" indent="-285750">
                <a:buFont typeface="Wingdings" pitchFamily="2" charset="2"/>
                <a:buChar char="ü"/>
              </a:pPr>
              <a:endParaRPr lang="sv-SE" sz="1200"/>
            </a:p>
          </p:txBody>
        </p:sp>
        <p:sp>
          <p:nvSpPr>
            <p:cNvPr id="29" name="textruta 28">
              <a:extLst>
                <a:ext uri="{FF2B5EF4-FFF2-40B4-BE49-F238E27FC236}">
                  <a16:creationId xmlns:a16="http://schemas.microsoft.com/office/drawing/2014/main" id="{E1450F26-ECDD-3B41-97B7-4D7BC8142A31}"/>
                </a:ext>
              </a:extLst>
            </p:cNvPr>
            <p:cNvSpPr txBox="1"/>
            <p:nvPr/>
          </p:nvSpPr>
          <p:spPr>
            <a:xfrm>
              <a:off x="9299073" y="5250087"/>
              <a:ext cx="2743199" cy="276999"/>
            </a:xfrm>
            <a:prstGeom prst="rect">
              <a:avLst/>
            </a:prstGeom>
            <a:noFill/>
          </p:spPr>
          <p:txBody>
            <a:bodyPr wrap="square" rtlCol="0">
              <a:spAutoFit/>
            </a:bodyPr>
            <a:lstStyle/>
            <a:p>
              <a:r>
                <a:rPr lang="sv-SE" sz="1200" b="1"/>
                <a:t>Omfattning: vid behov</a:t>
              </a:r>
            </a:p>
          </p:txBody>
        </p:sp>
      </p:grpSp>
      <p:sp>
        <p:nvSpPr>
          <p:cNvPr id="30" name="Rektangel 29">
            <a:extLst>
              <a:ext uri="{FF2B5EF4-FFF2-40B4-BE49-F238E27FC236}">
                <a16:creationId xmlns:a16="http://schemas.microsoft.com/office/drawing/2014/main" id="{1A192032-E3F4-5043-AB57-30DDD07EA357}"/>
              </a:ext>
            </a:extLst>
          </p:cNvPr>
          <p:cNvSpPr/>
          <p:nvPr/>
        </p:nvSpPr>
        <p:spPr>
          <a:xfrm>
            <a:off x="8340811" y="10451"/>
            <a:ext cx="3851189"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ROLLERNAS ANSVAR &amp; ARBETSUPPGIFTER </a:t>
            </a:r>
          </a:p>
        </p:txBody>
      </p:sp>
      <p:grpSp>
        <p:nvGrpSpPr>
          <p:cNvPr id="32" name="Grupp 31">
            <a:extLst>
              <a:ext uri="{FF2B5EF4-FFF2-40B4-BE49-F238E27FC236}">
                <a16:creationId xmlns:a16="http://schemas.microsoft.com/office/drawing/2014/main" id="{2138A49F-37FB-4D48-AEA9-469FB733B400}"/>
              </a:ext>
            </a:extLst>
          </p:cNvPr>
          <p:cNvGrpSpPr/>
          <p:nvPr/>
        </p:nvGrpSpPr>
        <p:grpSpPr>
          <a:xfrm>
            <a:off x="9683792" y="1710898"/>
            <a:ext cx="2336022" cy="3869635"/>
            <a:chOff x="9299073" y="1696277"/>
            <a:chExt cx="2743199" cy="3869635"/>
          </a:xfrm>
        </p:grpSpPr>
        <p:sp>
          <p:nvSpPr>
            <p:cNvPr id="33" name="Rektangel 32">
              <a:extLst>
                <a:ext uri="{FF2B5EF4-FFF2-40B4-BE49-F238E27FC236}">
                  <a16:creationId xmlns:a16="http://schemas.microsoft.com/office/drawing/2014/main" id="{EECA0405-D72E-E14C-8BCA-91DF3824B50B}"/>
                </a:ext>
              </a:extLst>
            </p:cNvPr>
            <p:cNvSpPr/>
            <p:nvPr/>
          </p:nvSpPr>
          <p:spPr>
            <a:xfrm>
              <a:off x="9313878" y="1696277"/>
              <a:ext cx="2564296" cy="3869635"/>
            </a:xfrm>
            <a:prstGeom prst="rect">
              <a:avLst/>
            </a:prstGeom>
            <a:solidFill>
              <a:schemeClr val="bg1">
                <a:lumMod val="85000"/>
              </a:schemeClr>
            </a:solidFill>
            <a:ln>
              <a:solidFill>
                <a:srgbClr val="C4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Shape 34800">
              <a:extLst>
                <a:ext uri="{FF2B5EF4-FFF2-40B4-BE49-F238E27FC236}">
                  <a16:creationId xmlns:a16="http://schemas.microsoft.com/office/drawing/2014/main" id="{6C11DD8F-FDBF-8F48-8584-A783FE3F9F6E}"/>
                </a:ext>
              </a:extLst>
            </p:cNvPr>
            <p:cNvSpPr/>
            <p:nvPr/>
          </p:nvSpPr>
          <p:spPr>
            <a:xfrm>
              <a:off x="11270977" y="1789033"/>
              <a:ext cx="548640" cy="457200"/>
            </a:xfrm>
            <a:custGeom>
              <a:avLst/>
              <a:gdLst/>
              <a:ahLst/>
              <a:cxnLst>
                <a:cxn ang="0">
                  <a:pos x="wd2" y="hd2"/>
                </a:cxn>
                <a:cxn ang="5400000">
                  <a:pos x="wd2" y="hd2"/>
                </a:cxn>
                <a:cxn ang="10800000">
                  <a:pos x="wd2" y="hd2"/>
                </a:cxn>
                <a:cxn ang="16200000">
                  <a:pos x="wd2" y="hd2"/>
                </a:cxn>
              </a:cxnLst>
              <a:rect l="0" t="0" r="r" b="b"/>
              <a:pathLst>
                <a:path w="21600" h="21576" extrusionOk="0">
                  <a:moveTo>
                    <a:pt x="9934" y="72"/>
                  </a:moveTo>
                  <a:cubicBezTo>
                    <a:pt x="9273" y="182"/>
                    <a:pt x="8650" y="453"/>
                    <a:pt x="8085" y="848"/>
                  </a:cubicBezTo>
                  <a:cubicBezTo>
                    <a:pt x="7022" y="1592"/>
                    <a:pt x="6393" y="3038"/>
                    <a:pt x="6512" y="5362"/>
                  </a:cubicBezTo>
                  <a:cubicBezTo>
                    <a:pt x="6529" y="5690"/>
                    <a:pt x="6704" y="6228"/>
                    <a:pt x="6752" y="6565"/>
                  </a:cubicBezTo>
                  <a:cubicBezTo>
                    <a:pt x="6777" y="6739"/>
                    <a:pt x="6800" y="6744"/>
                    <a:pt x="6819" y="6869"/>
                  </a:cubicBezTo>
                  <a:cubicBezTo>
                    <a:pt x="6797" y="6860"/>
                    <a:pt x="6668" y="6795"/>
                    <a:pt x="6619" y="6970"/>
                  </a:cubicBezTo>
                  <a:cubicBezTo>
                    <a:pt x="6525" y="7311"/>
                    <a:pt x="6755" y="8304"/>
                    <a:pt x="6951" y="9039"/>
                  </a:cubicBezTo>
                  <a:cubicBezTo>
                    <a:pt x="7190" y="9932"/>
                    <a:pt x="7502" y="9936"/>
                    <a:pt x="7549" y="10163"/>
                  </a:cubicBezTo>
                  <a:cubicBezTo>
                    <a:pt x="7689" y="10835"/>
                    <a:pt x="7969" y="11549"/>
                    <a:pt x="8090" y="11642"/>
                  </a:cubicBezTo>
                  <a:cubicBezTo>
                    <a:pt x="8090" y="11642"/>
                    <a:pt x="8038" y="12736"/>
                    <a:pt x="7799" y="13480"/>
                  </a:cubicBezTo>
                  <a:cubicBezTo>
                    <a:pt x="7695" y="13804"/>
                    <a:pt x="7596" y="13381"/>
                    <a:pt x="7360" y="13784"/>
                  </a:cubicBezTo>
                  <a:cubicBezTo>
                    <a:pt x="6980" y="14432"/>
                    <a:pt x="4112" y="15835"/>
                    <a:pt x="2069" y="16696"/>
                  </a:cubicBezTo>
                  <a:cubicBezTo>
                    <a:pt x="1232" y="17049"/>
                    <a:pt x="689" y="17777"/>
                    <a:pt x="582" y="18214"/>
                  </a:cubicBezTo>
                  <a:cubicBezTo>
                    <a:pt x="355" y="19142"/>
                    <a:pt x="93" y="20860"/>
                    <a:pt x="0" y="21576"/>
                  </a:cubicBezTo>
                  <a:lnTo>
                    <a:pt x="10639" y="21576"/>
                  </a:lnTo>
                  <a:lnTo>
                    <a:pt x="10961" y="21576"/>
                  </a:lnTo>
                  <a:lnTo>
                    <a:pt x="21600" y="21576"/>
                  </a:lnTo>
                  <a:cubicBezTo>
                    <a:pt x="21507" y="20860"/>
                    <a:pt x="21245" y="19142"/>
                    <a:pt x="21018" y="18214"/>
                  </a:cubicBezTo>
                  <a:cubicBezTo>
                    <a:pt x="20911" y="17777"/>
                    <a:pt x="20368" y="17049"/>
                    <a:pt x="19531" y="16696"/>
                  </a:cubicBezTo>
                  <a:cubicBezTo>
                    <a:pt x="17488" y="15835"/>
                    <a:pt x="14620" y="14432"/>
                    <a:pt x="14240" y="13784"/>
                  </a:cubicBezTo>
                  <a:cubicBezTo>
                    <a:pt x="14004" y="13381"/>
                    <a:pt x="13905" y="13804"/>
                    <a:pt x="13801" y="13480"/>
                  </a:cubicBezTo>
                  <a:cubicBezTo>
                    <a:pt x="13562" y="12736"/>
                    <a:pt x="13510" y="11642"/>
                    <a:pt x="13510" y="11642"/>
                  </a:cubicBezTo>
                  <a:cubicBezTo>
                    <a:pt x="13631" y="11549"/>
                    <a:pt x="13911" y="10835"/>
                    <a:pt x="14051" y="10163"/>
                  </a:cubicBezTo>
                  <a:cubicBezTo>
                    <a:pt x="14098" y="9936"/>
                    <a:pt x="14410" y="9932"/>
                    <a:pt x="14649" y="9039"/>
                  </a:cubicBezTo>
                  <a:cubicBezTo>
                    <a:pt x="14845" y="8304"/>
                    <a:pt x="15075" y="7311"/>
                    <a:pt x="14981" y="6970"/>
                  </a:cubicBezTo>
                  <a:cubicBezTo>
                    <a:pt x="14932" y="6795"/>
                    <a:pt x="14803" y="6860"/>
                    <a:pt x="14781" y="6869"/>
                  </a:cubicBezTo>
                  <a:cubicBezTo>
                    <a:pt x="14800" y="6744"/>
                    <a:pt x="14823" y="6739"/>
                    <a:pt x="14848" y="6565"/>
                  </a:cubicBezTo>
                  <a:cubicBezTo>
                    <a:pt x="14896" y="6228"/>
                    <a:pt x="15071" y="5690"/>
                    <a:pt x="15088" y="5362"/>
                  </a:cubicBezTo>
                  <a:cubicBezTo>
                    <a:pt x="15207" y="3039"/>
                    <a:pt x="14578" y="1593"/>
                    <a:pt x="13515" y="848"/>
                  </a:cubicBezTo>
                  <a:cubicBezTo>
                    <a:pt x="12951" y="453"/>
                    <a:pt x="12327" y="182"/>
                    <a:pt x="11666" y="72"/>
                  </a:cubicBezTo>
                  <a:cubicBezTo>
                    <a:pt x="11092" y="-24"/>
                    <a:pt x="10508" y="-24"/>
                    <a:pt x="9934" y="72"/>
                  </a:cubicBezTo>
                  <a:close/>
                </a:path>
              </a:pathLst>
            </a:custGeom>
            <a:solidFill>
              <a:srgbClr val="C40064"/>
            </a:solidFill>
            <a:ln w="12700" cap="flat">
              <a:noFill/>
              <a:miter lim="400000"/>
            </a:ln>
            <a:effectLst/>
          </p:spPr>
          <p:txBody>
            <a:bodyPr wrap="square" lIns="0" tIns="216000" rIns="0" bIns="0"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lang="sv-SE" sz="1000" b="1">
                <a:solidFill>
                  <a:schemeClr val="bg1"/>
                </a:solidFill>
                <a:latin typeface="Arial" panose="020B0604020202020204" pitchFamily="34" charset="0"/>
                <a:cs typeface="Arial" panose="020B0604020202020204" pitchFamily="34" charset="0"/>
              </a:endParaRPr>
            </a:p>
          </p:txBody>
        </p:sp>
        <p:sp>
          <p:nvSpPr>
            <p:cNvPr id="35" name="textruta 34">
              <a:extLst>
                <a:ext uri="{FF2B5EF4-FFF2-40B4-BE49-F238E27FC236}">
                  <a16:creationId xmlns:a16="http://schemas.microsoft.com/office/drawing/2014/main" id="{70784F26-0A6B-F547-A829-EFA6512CE062}"/>
                </a:ext>
              </a:extLst>
            </p:cNvPr>
            <p:cNvSpPr txBox="1"/>
            <p:nvPr/>
          </p:nvSpPr>
          <p:spPr>
            <a:xfrm>
              <a:off x="9337866" y="1830969"/>
              <a:ext cx="2419603" cy="338554"/>
            </a:xfrm>
            <a:prstGeom prst="rect">
              <a:avLst/>
            </a:prstGeom>
            <a:noFill/>
          </p:spPr>
          <p:txBody>
            <a:bodyPr wrap="square" rtlCol="0">
              <a:spAutoFit/>
            </a:bodyPr>
            <a:lstStyle/>
            <a:p>
              <a:r>
                <a:rPr lang="sv-SE" sz="1600">
                  <a:solidFill>
                    <a:srgbClr val="C40064"/>
                  </a:solidFill>
                </a:rPr>
                <a:t>Systemförvaltare</a:t>
              </a:r>
            </a:p>
          </p:txBody>
        </p:sp>
        <p:sp>
          <p:nvSpPr>
            <p:cNvPr id="36" name="textruta 35">
              <a:extLst>
                <a:ext uri="{FF2B5EF4-FFF2-40B4-BE49-F238E27FC236}">
                  <a16:creationId xmlns:a16="http://schemas.microsoft.com/office/drawing/2014/main" id="{E51CC347-F01C-7E4B-A1DF-6561C22D180C}"/>
                </a:ext>
              </a:extLst>
            </p:cNvPr>
            <p:cNvSpPr txBox="1"/>
            <p:nvPr/>
          </p:nvSpPr>
          <p:spPr>
            <a:xfrm>
              <a:off x="9326212" y="2348880"/>
              <a:ext cx="2478161" cy="830997"/>
            </a:xfrm>
            <a:prstGeom prst="rect">
              <a:avLst/>
            </a:prstGeom>
            <a:noFill/>
          </p:spPr>
          <p:txBody>
            <a:bodyPr wrap="square" rtlCol="0">
              <a:spAutoFit/>
            </a:bodyPr>
            <a:lstStyle/>
            <a:p>
              <a:pPr marL="285750" indent="-285750">
                <a:buFont typeface="Wingdings" pitchFamily="2" charset="2"/>
                <a:buChar char="ü"/>
              </a:pPr>
              <a:r>
                <a:rPr lang="sv-SE" sz="1200"/>
                <a:t>Innehar kunskap om systemen där verksamhetsdata som kan öppnas lagras</a:t>
              </a:r>
            </a:p>
          </p:txBody>
        </p:sp>
        <p:sp>
          <p:nvSpPr>
            <p:cNvPr id="37" name="textruta 36">
              <a:extLst>
                <a:ext uri="{FF2B5EF4-FFF2-40B4-BE49-F238E27FC236}">
                  <a16:creationId xmlns:a16="http://schemas.microsoft.com/office/drawing/2014/main" id="{89934724-7696-3C45-B27B-292A88809354}"/>
                </a:ext>
              </a:extLst>
            </p:cNvPr>
            <p:cNvSpPr txBox="1"/>
            <p:nvPr/>
          </p:nvSpPr>
          <p:spPr>
            <a:xfrm>
              <a:off x="9299073" y="5250087"/>
              <a:ext cx="2743199" cy="276999"/>
            </a:xfrm>
            <a:prstGeom prst="rect">
              <a:avLst/>
            </a:prstGeom>
            <a:noFill/>
          </p:spPr>
          <p:txBody>
            <a:bodyPr wrap="square" rtlCol="0">
              <a:spAutoFit/>
            </a:bodyPr>
            <a:lstStyle/>
            <a:p>
              <a:r>
                <a:rPr lang="sv-SE" sz="1200" b="1"/>
                <a:t>Omfattning: vid behov</a:t>
              </a:r>
            </a:p>
          </p:txBody>
        </p:sp>
      </p:grpSp>
    </p:spTree>
    <p:extLst>
      <p:ext uri="{BB962C8B-B14F-4D97-AF65-F5344CB8AC3E}">
        <p14:creationId xmlns:p14="http://schemas.microsoft.com/office/powerpoint/2010/main" val="388254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latin typeface="Arial" panose="020B0604020202020204" pitchFamily="34" charset="0"/>
                <a:cs typeface="Arial" panose="020B0604020202020204" pitchFamily="34" charset="0"/>
              </a:rPr>
              <a:pPr/>
              <a:t>Agenda</a:t>
            </a:fld>
            <a:endParaRPr lang="sv-SE">
              <a:latin typeface="Arial" panose="020B0604020202020204" pitchFamily="34" charset="0"/>
              <a:cs typeface="Arial" panose="020B0604020202020204" pitchFamily="34" charset="0"/>
            </a:endParaRPr>
          </a:p>
        </p:txBody>
      </p:sp>
      <p:sp>
        <p:nvSpPr>
          <p:cNvPr id="14" name="Platshållare för text 2">
            <a:hlinkClick r:id="rId10" action="ppaction://hlinksldjump"/>
            <a:extLst>
              <a:ext uri="{FF2B5EF4-FFF2-40B4-BE49-F238E27FC236}">
                <a16:creationId xmlns:a16="http://schemas.microsoft.com/office/drawing/2014/main" id="{0C8109BE-40DC-40C8-BE70-CEE52EAB0BE3}"/>
              </a:ext>
            </a:extLst>
          </p:cNvPr>
          <p:cNvSpPr>
            <a:spLocks noGrp="1"/>
          </p:cNvSpPr>
          <p:nvPr>
            <p:custDataLst>
              <p:tags r:id="rId4"/>
            </p:custDataLst>
          </p:nvPr>
        </p:nvSpPr>
        <p:spPr bwMode="gray">
          <a:xfrm>
            <a:off x="609599" y="130337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1. Vem som beslutar och äger ansvaret påverkar effektivitet och långsiktighet </a:t>
            </a:r>
            <a:endParaRPr lang="sv-SE">
              <a:latin typeface="Arial"/>
              <a:cs typeface="Arial"/>
            </a:endParaRPr>
          </a:p>
        </p:txBody>
      </p:sp>
      <p:sp>
        <p:nvSpPr>
          <p:cNvPr id="10" name="Platshållare för text 2">
            <a:hlinkClick r:id="" action="ppaction://noaction"/>
            <a:extLst>
              <a:ext uri="{FF2B5EF4-FFF2-40B4-BE49-F238E27FC236}">
                <a16:creationId xmlns:a16="http://schemas.microsoft.com/office/drawing/2014/main" id="{57189D22-9C98-7540-B6B2-83EC888D2491}"/>
              </a:ext>
            </a:extLst>
          </p:cNvPr>
          <p:cNvSpPr>
            <a:spLocks noGrp="1"/>
          </p:cNvSpPr>
          <p:nvPr/>
        </p:nvSpPr>
        <p:spPr bwMode="gray">
          <a:xfrm>
            <a:off x="609599" y="1811573"/>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2. </a:t>
            </a:r>
            <a:r>
              <a:rPr lang="sv-SE">
                <a:latin typeface="Arial"/>
                <a:cs typeface="Arial"/>
              </a:rPr>
              <a:t>Vilka roller behövs för att arbeta med öppna data? </a:t>
            </a:r>
            <a:endParaRPr lang="sv-SE">
              <a:latin typeface="Arial" panose="020B0604020202020204" pitchFamily="34" charset="0"/>
              <a:cs typeface="Arial" panose="020B0604020202020204" pitchFamily="34" charset="0"/>
            </a:endParaRPr>
          </a:p>
        </p:txBody>
      </p:sp>
      <p:sp>
        <p:nvSpPr>
          <p:cNvPr id="15" name="Platshållare för text 2">
            <a:hlinkClick r:id="" action="ppaction://noaction"/>
            <a:extLst>
              <a:ext uri="{FF2B5EF4-FFF2-40B4-BE49-F238E27FC236}">
                <a16:creationId xmlns:a16="http://schemas.microsoft.com/office/drawing/2014/main" id="{C07B9F52-9EC2-B640-B091-47D5F990D568}"/>
              </a:ext>
            </a:extLst>
          </p:cNvPr>
          <p:cNvSpPr>
            <a:spLocks noGrp="1"/>
          </p:cNvSpPr>
          <p:nvPr>
            <p:custDataLst>
              <p:tags r:id="rId5"/>
            </p:custDataLst>
          </p:nvPr>
        </p:nvSpPr>
        <p:spPr bwMode="gray">
          <a:xfrm>
            <a:off x="609599" y="2319573"/>
            <a:ext cx="10972800" cy="508000"/>
          </a:xfrm>
          <a:prstGeom prst="rect">
            <a:avLst/>
          </a:prstGeom>
          <a:solidFill>
            <a:srgbClr val="C40064"/>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b="1">
                <a:solidFill>
                  <a:schemeClr val="bg1"/>
                </a:solidFill>
                <a:latin typeface="Arial"/>
                <a:cs typeface="Arial"/>
                <a:sym typeface="Stockholm Type Regular"/>
              </a:rPr>
              <a:t>3. </a:t>
            </a:r>
            <a:r>
              <a:rPr lang="sv-SE" b="1">
                <a:solidFill>
                  <a:schemeClr val="bg1"/>
                </a:solidFill>
                <a:latin typeface="Arial"/>
                <a:cs typeface="Arial"/>
              </a:rPr>
              <a:t>Gruppövning: Ta fram förslag på organisation  </a:t>
            </a:r>
          </a:p>
        </p:txBody>
      </p:sp>
      <p:sp>
        <p:nvSpPr>
          <p:cNvPr id="16" name="Platshållare för text 2">
            <a:hlinkClick r:id="" action="ppaction://noaction"/>
            <a:extLst>
              <a:ext uri="{FF2B5EF4-FFF2-40B4-BE49-F238E27FC236}">
                <a16:creationId xmlns:a16="http://schemas.microsoft.com/office/drawing/2014/main" id="{5827BC66-7B82-5540-8491-E8C3D5A76C94}"/>
              </a:ext>
            </a:extLst>
          </p:cNvPr>
          <p:cNvSpPr>
            <a:spLocks noGrp="1"/>
          </p:cNvSpPr>
          <p:nvPr/>
        </p:nvSpPr>
        <p:spPr bwMode="gray">
          <a:xfrm>
            <a:off x="609599" y="2827573"/>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4. Sammanfattande diskussion och nästa steg</a:t>
            </a:r>
            <a:endParaRPr lang="sv-SE">
              <a:latin typeface="Arial"/>
              <a:cs typeface="Arial"/>
            </a:endParaRPr>
          </a:p>
        </p:txBody>
      </p:sp>
    </p:spTree>
    <p:extLst>
      <p:ext uri="{BB962C8B-B14F-4D97-AF65-F5344CB8AC3E}">
        <p14:creationId xmlns:p14="http://schemas.microsoft.com/office/powerpoint/2010/main" val="402475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extLst>
              <p:ext uri="{D42A27DB-BD31-4B8C-83A1-F6EECF244321}">
                <p14:modId xmlns:p14="http://schemas.microsoft.com/office/powerpoint/2010/main" val="4012495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Beskrivning av detta arbetsmaterial</a:t>
            </a:r>
          </a:p>
        </p:txBody>
      </p:sp>
      <p:sp>
        <p:nvSpPr>
          <p:cNvPr id="12" name="Rectangle 6">
            <a:extLst>
              <a:ext uri="{FF2B5EF4-FFF2-40B4-BE49-F238E27FC236}">
                <a16:creationId xmlns:a16="http://schemas.microsoft.com/office/drawing/2014/main" id="{B7736823-FAF3-8B42-93EB-3C508375849B}"/>
              </a:ext>
            </a:extLst>
          </p:cNvPr>
          <p:cNvSpPr/>
          <p:nvPr/>
        </p:nvSpPr>
        <p:spPr>
          <a:xfrm>
            <a:off x="551384" y="1491912"/>
            <a:ext cx="9704724" cy="369331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sv-SE">
                <a:solidFill>
                  <a:srgbClr val="000000"/>
                </a:solidFill>
                <a:latin typeface="inherit"/>
              </a:rPr>
              <a:t>Detta material har arbetats fram inom projektet ÖDIS ”Ökad användning av öppna data inom Storstockholmsregionen”, för att underlätta arbetet för en kommun eller myndighet att ta fram en organisation för arbetet med öppna data</a:t>
            </a:r>
          </a:p>
          <a:p>
            <a:pPr marL="285750" indent="-285750">
              <a:buFont typeface="Arial" panose="020B0604020202020204" pitchFamily="34" charset="0"/>
              <a:buChar char="•"/>
            </a:pPr>
            <a:r>
              <a:rPr lang="sv-SE">
                <a:solidFill>
                  <a:srgbClr val="000000"/>
                </a:solidFill>
                <a:latin typeface="inherit"/>
              </a:rPr>
              <a:t>Materialet är endast avsett som inspiration och är ett av flera exempel på hur man kan forma en organisation för arbete med öppna data </a:t>
            </a:r>
          </a:p>
          <a:p>
            <a:pPr marL="285750" indent="-285750">
              <a:buFont typeface="Arial" panose="020B0604020202020204" pitchFamily="34" charset="0"/>
              <a:buChar char="•"/>
            </a:pPr>
            <a:r>
              <a:rPr lang="sv-SE">
                <a:solidFill>
                  <a:srgbClr val="000000"/>
                </a:solidFill>
                <a:latin typeface="inherit"/>
              </a:rPr>
              <a:t>Materialet är utarbetat på ett sådant sätt som lämpar sig för presentation och workshop, inklusive exempel på workshopuppgifter</a:t>
            </a:r>
          </a:p>
          <a:p>
            <a:pPr marL="285750" indent="-285750">
              <a:buFont typeface="Arial" panose="020B0604020202020204" pitchFamily="34" charset="0"/>
              <a:buChar char="•"/>
            </a:pPr>
            <a:r>
              <a:rPr lang="sv-SE">
                <a:solidFill>
                  <a:srgbClr val="000000"/>
                </a:solidFill>
                <a:latin typeface="inherit"/>
              </a:rPr>
              <a:t>En del av bilderna innehåller också förklarande anteckningar (längst ned under bilden) med tips och förklaringar tillhörande den aktuella bilden</a:t>
            </a:r>
          </a:p>
          <a:p>
            <a:pPr marL="285750" indent="-285750">
              <a:buFont typeface="Arial" panose="020B0604020202020204" pitchFamily="34" charset="0"/>
              <a:buChar char="•"/>
            </a:pPr>
            <a:r>
              <a:rPr lang="sv-SE">
                <a:solidFill>
                  <a:srgbClr val="000000"/>
                </a:solidFill>
                <a:latin typeface="inherit"/>
              </a:rPr>
              <a:t>Materialet förutsätter insikt i vad öppna data är, men kan vid behov kompletteras med bilder från ÖDIS Introduktionsmaterial för att ge alla deltagare en insikt i öppna data generellt</a:t>
            </a:r>
          </a:p>
          <a:p>
            <a:pPr marL="285750" indent="-285750">
              <a:buFont typeface="Arial" panose="020B0604020202020204" pitchFamily="34" charset="0"/>
              <a:buChar char="•"/>
            </a:pPr>
            <a:r>
              <a:rPr lang="sv-SE">
                <a:solidFill>
                  <a:srgbClr val="000000"/>
                </a:solidFill>
                <a:latin typeface="inherit"/>
              </a:rPr>
              <a:t>Det står kommunen eller myndigheten fritt att använda materialet i sin helhet eller i delar, samt anpassa det till den aktuella organisationen</a:t>
            </a:r>
          </a:p>
        </p:txBody>
      </p:sp>
    </p:spTree>
    <p:extLst>
      <p:ext uri="{BB962C8B-B14F-4D97-AF65-F5344CB8AC3E}">
        <p14:creationId xmlns:p14="http://schemas.microsoft.com/office/powerpoint/2010/main" val="264106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078468-9F5E-4950-AFD2-7D707284954D}"/>
              </a:ext>
            </a:extLst>
          </p:cNvPr>
          <p:cNvSpPr>
            <a:spLocks noGrp="1"/>
          </p:cNvSpPr>
          <p:nvPr>
            <p:ph type="title"/>
          </p:nvPr>
        </p:nvSpPr>
        <p:spPr>
          <a:xfrm>
            <a:off x="750333" y="457200"/>
            <a:ext cx="10696140" cy="831600"/>
          </a:xfrm>
        </p:spPr>
        <p:txBody>
          <a:bodyPr/>
          <a:lstStyle/>
          <a:p>
            <a:r>
              <a:rPr lang="sv-SE">
                <a:latin typeface="Arial" panose="020B0604020202020204" pitchFamily="34" charset="0"/>
                <a:cs typeface="Arial" panose="020B0604020202020204" pitchFamily="34" charset="0"/>
              </a:rPr>
              <a:t>Övergripande mål och syfte med denna gruppövning</a:t>
            </a:r>
          </a:p>
        </p:txBody>
      </p:sp>
      <p:sp>
        <p:nvSpPr>
          <p:cNvPr id="3" name="TextBox 2">
            <a:extLst>
              <a:ext uri="{FF2B5EF4-FFF2-40B4-BE49-F238E27FC236}">
                <a16:creationId xmlns:a16="http://schemas.microsoft.com/office/drawing/2014/main" id="{CD606EBB-5E4E-40A7-9CF0-D0D4C55BC6CB}"/>
              </a:ext>
            </a:extLst>
          </p:cNvPr>
          <p:cNvSpPr txBox="1"/>
          <p:nvPr/>
        </p:nvSpPr>
        <p:spPr>
          <a:xfrm>
            <a:off x="723207" y="1496291"/>
            <a:ext cx="10972800" cy="1477328"/>
          </a:xfrm>
          <a:prstGeom prst="rect">
            <a:avLst/>
          </a:prstGeom>
          <a:noFill/>
        </p:spPr>
        <p:txBody>
          <a:bodyPr wrap="square" rtlCol="0" anchor="t">
            <a:spAutoFit/>
          </a:bodyPr>
          <a:lstStyle/>
          <a:p>
            <a:r>
              <a:rPr lang="sv-SE"/>
              <a:t>Övningen syftar till att gemensamt diskutera en kortsiktig och långsiktig plan för hur er kommuns organisation för öppna data ska utformas</a:t>
            </a:r>
          </a:p>
          <a:p>
            <a:endParaRPr lang="sv-SE"/>
          </a:p>
          <a:p>
            <a:r>
              <a:rPr lang="sv-SE"/>
              <a:t>När ni lämnar mötet idag är målet att ni ska kunna skriva ihop ett konkret organisationsförslag som kommunen kan fatta beslut om, samt en idé om hur nästa steg ser ut för er. </a:t>
            </a:r>
          </a:p>
        </p:txBody>
      </p:sp>
      <p:pic>
        <p:nvPicPr>
          <p:cNvPr id="5" name="Bildobjekt 4">
            <a:extLst>
              <a:ext uri="{FF2B5EF4-FFF2-40B4-BE49-F238E27FC236}">
                <a16:creationId xmlns:a16="http://schemas.microsoft.com/office/drawing/2014/main" id="{750A565D-DF44-0B44-828D-51B4928A46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3594" y="3885952"/>
            <a:ext cx="817326" cy="976949"/>
          </a:xfrm>
          <a:prstGeom prst="rect">
            <a:avLst/>
          </a:prstGeom>
        </p:spPr>
      </p:pic>
      <p:pic>
        <p:nvPicPr>
          <p:cNvPr id="6" name="Bildobjekt 5">
            <a:extLst>
              <a:ext uri="{FF2B5EF4-FFF2-40B4-BE49-F238E27FC236}">
                <a16:creationId xmlns:a16="http://schemas.microsoft.com/office/drawing/2014/main" id="{0136731A-2C67-C347-A3AB-B9B6273F1A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24057" y="4053908"/>
            <a:ext cx="1028860" cy="928253"/>
          </a:xfrm>
          <a:prstGeom prst="rect">
            <a:avLst/>
          </a:prstGeom>
        </p:spPr>
      </p:pic>
      <p:pic>
        <p:nvPicPr>
          <p:cNvPr id="7" name="Bildobjekt 6">
            <a:extLst>
              <a:ext uri="{FF2B5EF4-FFF2-40B4-BE49-F238E27FC236}">
                <a16:creationId xmlns:a16="http://schemas.microsoft.com/office/drawing/2014/main" id="{A18C2740-67EA-F247-AF6E-E108D96A4A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263399" y="4078713"/>
            <a:ext cx="1047172" cy="899050"/>
          </a:xfrm>
          <a:prstGeom prst="rect">
            <a:avLst/>
          </a:prstGeom>
        </p:spPr>
      </p:pic>
      <p:grpSp>
        <p:nvGrpSpPr>
          <p:cNvPr id="20" name="Grupp 19">
            <a:extLst>
              <a:ext uri="{FF2B5EF4-FFF2-40B4-BE49-F238E27FC236}">
                <a16:creationId xmlns:a16="http://schemas.microsoft.com/office/drawing/2014/main" id="{576B46CF-8CE3-AA4E-A6B7-05B9E50D8546}"/>
              </a:ext>
            </a:extLst>
          </p:cNvPr>
          <p:cNvGrpSpPr/>
          <p:nvPr/>
        </p:nvGrpSpPr>
        <p:grpSpPr>
          <a:xfrm>
            <a:off x="886259" y="3367806"/>
            <a:ext cx="2210918" cy="2163105"/>
            <a:chOff x="942531" y="3281979"/>
            <a:chExt cx="2713264" cy="2654587"/>
          </a:xfrm>
        </p:grpSpPr>
        <p:pic>
          <p:nvPicPr>
            <p:cNvPr id="8" name="Bildobjekt 7">
              <a:extLst>
                <a:ext uri="{FF2B5EF4-FFF2-40B4-BE49-F238E27FC236}">
                  <a16:creationId xmlns:a16="http://schemas.microsoft.com/office/drawing/2014/main" id="{AF7A4906-E560-E043-B42F-0F9CEBF549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7918" y="3765697"/>
              <a:ext cx="927750" cy="1108939"/>
            </a:xfrm>
            <a:prstGeom prst="rect">
              <a:avLst/>
            </a:prstGeom>
          </p:spPr>
        </p:pic>
        <p:pic>
          <p:nvPicPr>
            <p:cNvPr id="9" name="Bildobjekt 8">
              <a:extLst>
                <a:ext uri="{FF2B5EF4-FFF2-40B4-BE49-F238E27FC236}">
                  <a16:creationId xmlns:a16="http://schemas.microsoft.com/office/drawing/2014/main" id="{7B204B3C-FA06-E243-9613-E992AE0A6C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77012" y="4693553"/>
              <a:ext cx="853805" cy="869627"/>
            </a:xfrm>
            <a:prstGeom prst="rect">
              <a:avLst/>
            </a:prstGeom>
          </p:spPr>
        </p:pic>
        <p:pic>
          <p:nvPicPr>
            <p:cNvPr id="10" name="Bildobjekt 9">
              <a:extLst>
                <a:ext uri="{FF2B5EF4-FFF2-40B4-BE49-F238E27FC236}">
                  <a16:creationId xmlns:a16="http://schemas.microsoft.com/office/drawing/2014/main" id="{7492F0D2-3E47-974D-B408-7F9458146FF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89681" y="4455185"/>
              <a:ext cx="963322" cy="869627"/>
            </a:xfrm>
            <a:prstGeom prst="rect">
              <a:avLst/>
            </a:prstGeom>
          </p:spPr>
        </p:pic>
        <p:pic>
          <p:nvPicPr>
            <p:cNvPr id="11" name="Bildobjekt 10">
              <a:extLst>
                <a:ext uri="{FF2B5EF4-FFF2-40B4-BE49-F238E27FC236}">
                  <a16:creationId xmlns:a16="http://schemas.microsoft.com/office/drawing/2014/main" id="{AFF65D88-4C73-E443-9581-0855EE18BB0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90293" y="3536698"/>
              <a:ext cx="1081049" cy="1108939"/>
            </a:xfrm>
            <a:prstGeom prst="rect">
              <a:avLst/>
            </a:prstGeom>
          </p:spPr>
        </p:pic>
        <p:sp>
          <p:nvSpPr>
            <p:cNvPr id="14" name="Ellips 13">
              <a:extLst>
                <a:ext uri="{FF2B5EF4-FFF2-40B4-BE49-F238E27FC236}">
                  <a16:creationId xmlns:a16="http://schemas.microsoft.com/office/drawing/2014/main" id="{043087DC-51FE-2A42-B950-EC9002D059AE}"/>
                </a:ext>
              </a:extLst>
            </p:cNvPr>
            <p:cNvSpPr/>
            <p:nvPr/>
          </p:nvSpPr>
          <p:spPr>
            <a:xfrm>
              <a:off x="942531" y="3281979"/>
              <a:ext cx="2713264" cy="2654587"/>
            </a:xfrm>
            <a:prstGeom prst="ellipse">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A5C7DF50-B1D4-FD43-A051-69DE409E4DF6}"/>
              </a:ext>
            </a:extLst>
          </p:cNvPr>
          <p:cNvGrpSpPr/>
          <p:nvPr/>
        </p:nvGrpSpPr>
        <p:grpSpPr>
          <a:xfrm>
            <a:off x="4659672" y="3212976"/>
            <a:ext cx="2449682" cy="2342578"/>
            <a:chOff x="5523966" y="3626297"/>
            <a:chExt cx="2449682" cy="2342578"/>
          </a:xfrm>
        </p:grpSpPr>
        <p:pic>
          <p:nvPicPr>
            <p:cNvPr id="13" name="Bildobjekt 12">
              <a:extLst>
                <a:ext uri="{FF2B5EF4-FFF2-40B4-BE49-F238E27FC236}">
                  <a16:creationId xmlns:a16="http://schemas.microsoft.com/office/drawing/2014/main" id="{B9889322-09E6-4D47-A13B-A0EF119472B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92003" y="4057120"/>
              <a:ext cx="1531577" cy="1493837"/>
            </a:xfrm>
            <a:prstGeom prst="rect">
              <a:avLst/>
            </a:prstGeom>
          </p:spPr>
        </p:pic>
        <p:pic>
          <p:nvPicPr>
            <p:cNvPr id="16" name="Bildobjekt 15">
              <a:extLst>
                <a:ext uri="{FF2B5EF4-FFF2-40B4-BE49-F238E27FC236}">
                  <a16:creationId xmlns:a16="http://schemas.microsoft.com/office/drawing/2014/main" id="{ACB3E883-603B-134F-82EC-43394B3E854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0800000">
              <a:off x="7243837" y="5276222"/>
              <a:ext cx="729811" cy="640674"/>
            </a:xfrm>
            <a:prstGeom prst="rect">
              <a:avLst/>
            </a:prstGeom>
          </p:spPr>
        </p:pic>
        <p:pic>
          <p:nvPicPr>
            <p:cNvPr id="17" name="Bildobjekt 16">
              <a:extLst>
                <a:ext uri="{FF2B5EF4-FFF2-40B4-BE49-F238E27FC236}">
                  <a16:creationId xmlns:a16="http://schemas.microsoft.com/office/drawing/2014/main" id="{5AC387CA-86E9-684E-92B6-63EAEFFB35C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flipH="1">
              <a:off x="7232496" y="3773461"/>
              <a:ext cx="453531" cy="640674"/>
            </a:xfrm>
            <a:prstGeom prst="rect">
              <a:avLst/>
            </a:prstGeom>
          </p:spPr>
        </p:pic>
        <p:pic>
          <p:nvPicPr>
            <p:cNvPr id="18" name="Bildobjekt 17">
              <a:extLst>
                <a:ext uri="{FF2B5EF4-FFF2-40B4-BE49-F238E27FC236}">
                  <a16:creationId xmlns:a16="http://schemas.microsoft.com/office/drawing/2014/main" id="{19B5F2E3-B270-D646-B6E8-1C35093B727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706793" y="3626297"/>
              <a:ext cx="669481" cy="640676"/>
            </a:xfrm>
            <a:prstGeom prst="rect">
              <a:avLst/>
            </a:prstGeom>
          </p:spPr>
        </p:pic>
        <p:pic>
          <p:nvPicPr>
            <p:cNvPr id="19" name="Bildobjekt 18">
              <a:extLst>
                <a:ext uri="{FF2B5EF4-FFF2-40B4-BE49-F238E27FC236}">
                  <a16:creationId xmlns:a16="http://schemas.microsoft.com/office/drawing/2014/main" id="{3B45D71E-B25B-AE45-A7EA-1C02311645D5}"/>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rot="10800000" flipH="1">
              <a:off x="5523966" y="5335363"/>
              <a:ext cx="729811" cy="633512"/>
            </a:xfrm>
            <a:prstGeom prst="rect">
              <a:avLst/>
            </a:prstGeom>
          </p:spPr>
        </p:pic>
      </p:grpSp>
      <p:grpSp>
        <p:nvGrpSpPr>
          <p:cNvPr id="28" name="Grupp 27">
            <a:extLst>
              <a:ext uri="{FF2B5EF4-FFF2-40B4-BE49-F238E27FC236}">
                <a16:creationId xmlns:a16="http://schemas.microsoft.com/office/drawing/2014/main" id="{C83BFF5B-D595-C44A-94FE-F56AB84659BE}"/>
              </a:ext>
            </a:extLst>
          </p:cNvPr>
          <p:cNvGrpSpPr/>
          <p:nvPr/>
        </p:nvGrpSpPr>
        <p:grpSpPr>
          <a:xfrm>
            <a:off x="9550682" y="3355521"/>
            <a:ext cx="1674024" cy="2339319"/>
            <a:chOff x="8804911" y="1983928"/>
            <a:chExt cx="1210420" cy="1691468"/>
          </a:xfrm>
        </p:grpSpPr>
        <p:pic>
          <p:nvPicPr>
            <p:cNvPr id="22" name="Bildobjekt 21">
              <a:extLst>
                <a:ext uri="{FF2B5EF4-FFF2-40B4-BE49-F238E27FC236}">
                  <a16:creationId xmlns:a16="http://schemas.microsoft.com/office/drawing/2014/main" id="{F5CBC600-1944-1C4E-991B-9B1F4C88535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804911" y="1983928"/>
              <a:ext cx="1210420" cy="1691468"/>
            </a:xfrm>
            <a:prstGeom prst="rect">
              <a:avLst/>
            </a:prstGeom>
          </p:spPr>
        </p:pic>
        <p:sp>
          <p:nvSpPr>
            <p:cNvPr id="25" name="Rektangel 24">
              <a:extLst>
                <a:ext uri="{FF2B5EF4-FFF2-40B4-BE49-F238E27FC236}">
                  <a16:creationId xmlns:a16="http://schemas.microsoft.com/office/drawing/2014/main" id="{315C0A57-4C58-284E-87F8-BDD2D235F780}"/>
                </a:ext>
              </a:extLst>
            </p:cNvPr>
            <p:cNvSpPr/>
            <p:nvPr/>
          </p:nvSpPr>
          <p:spPr>
            <a:xfrm>
              <a:off x="9012901" y="2961905"/>
              <a:ext cx="713649" cy="54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02DD625B-24D9-E24E-80C7-A3C9E6008D58}"/>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9059793" y="2880685"/>
              <a:ext cx="767052" cy="600850"/>
            </a:xfrm>
            <a:prstGeom prst="rect">
              <a:avLst/>
            </a:prstGeom>
          </p:spPr>
        </p:pic>
        <p:pic>
          <p:nvPicPr>
            <p:cNvPr id="26" name="Bildobjekt 25">
              <a:extLst>
                <a:ext uri="{FF2B5EF4-FFF2-40B4-BE49-F238E27FC236}">
                  <a16:creationId xmlns:a16="http://schemas.microsoft.com/office/drawing/2014/main" id="{2F8F7BDB-72D2-E845-92C9-86FDB8792937}"/>
                </a:ext>
              </a:extLst>
            </p:cNvPr>
            <p:cNvPicPr>
              <a:picLocks noChangeAspect="1"/>
            </p:cNvPicPr>
            <p:nvPr/>
          </p:nvPicPr>
          <p:blipFill>
            <a:blip r:embed="rId16"/>
            <a:stretch>
              <a:fillRect/>
            </a:stretch>
          </p:blipFill>
          <p:spPr>
            <a:xfrm>
              <a:off x="8955524" y="2406347"/>
              <a:ext cx="905927" cy="483177"/>
            </a:xfrm>
            <a:prstGeom prst="rect">
              <a:avLst/>
            </a:prstGeom>
          </p:spPr>
        </p:pic>
      </p:grpSp>
    </p:spTree>
    <p:extLst>
      <p:ext uri="{BB962C8B-B14F-4D97-AF65-F5344CB8AC3E}">
        <p14:creationId xmlns:p14="http://schemas.microsoft.com/office/powerpoint/2010/main" val="110218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F79F86-0B1C-430B-8F8A-FB2E98F5BB90}"/>
              </a:ext>
            </a:extLst>
          </p:cNvPr>
          <p:cNvGraphicFramePr>
            <a:graphicFrameLocks noChangeAspect="1"/>
          </p:cNvGraphicFramePr>
          <p:nvPr>
            <p:custDataLst>
              <p:tags r:id="rId2"/>
            </p:custDataLst>
            <p:extLst>
              <p:ext uri="{D42A27DB-BD31-4B8C-83A1-F6EECF244321}">
                <p14:modId xmlns:p14="http://schemas.microsoft.com/office/powerpoint/2010/main" val="944935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3EF79F86-0B1C-430B-8F8A-FB2E98F5BB9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AC1DC8C-B93F-4D79-9DE6-2BBFB05F48F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70B7D739-241D-4EE9-9292-9029027CD85F}"/>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Utrymme för kommun-specifika bilder om övergripande organisation samt nuvarande organisation för öppna data</a:t>
            </a:r>
          </a:p>
        </p:txBody>
      </p:sp>
    </p:spTree>
    <p:extLst>
      <p:ext uri="{BB962C8B-B14F-4D97-AF65-F5344CB8AC3E}">
        <p14:creationId xmlns:p14="http://schemas.microsoft.com/office/powerpoint/2010/main" val="129236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81565-474B-9347-8B58-8535A194330C}"/>
              </a:ext>
            </a:extLst>
          </p:cNvPr>
          <p:cNvSpPr>
            <a:spLocks noGrp="1"/>
          </p:cNvSpPr>
          <p:nvPr>
            <p:ph type="title"/>
          </p:nvPr>
        </p:nvSpPr>
        <p:spPr>
          <a:xfrm>
            <a:off x="431287" y="541630"/>
            <a:ext cx="11247040" cy="831600"/>
          </a:xfrm>
        </p:spPr>
        <p:txBody>
          <a:bodyPr/>
          <a:lstStyle/>
          <a:p>
            <a:r>
              <a:rPr lang="sv-SE" sz="2800">
                <a:latin typeface="Arial" panose="020B0604020202020204" pitchFamily="34" charset="0"/>
                <a:cs typeface="Arial" panose="020B0604020202020204" pitchFamily="34" charset="0"/>
              </a:rPr>
              <a:t>Övning 1: Var i mognadstrappan befinner vi oss idag och var vill vi vara om ett år när nya Öppna data-direktivet träder i kraft?</a:t>
            </a:r>
          </a:p>
        </p:txBody>
      </p:sp>
      <p:sp>
        <p:nvSpPr>
          <p:cNvPr id="91" name="textruta 90">
            <a:extLst>
              <a:ext uri="{FF2B5EF4-FFF2-40B4-BE49-F238E27FC236}">
                <a16:creationId xmlns:a16="http://schemas.microsoft.com/office/drawing/2014/main" id="{B60D18C7-9002-E844-A975-79CA8A683CCE}"/>
              </a:ext>
            </a:extLst>
          </p:cNvPr>
          <p:cNvSpPr txBox="1"/>
          <p:nvPr/>
        </p:nvSpPr>
        <p:spPr>
          <a:xfrm>
            <a:off x="4436076" y="6013531"/>
            <a:ext cx="7636654" cy="784830"/>
          </a:xfrm>
          <a:prstGeom prst="rect">
            <a:avLst/>
          </a:prstGeom>
          <a:solidFill>
            <a:schemeClr val="bg1"/>
          </a:solidFill>
        </p:spPr>
        <p:txBody>
          <a:bodyPr wrap="square" rtlCol="0">
            <a:spAutoFit/>
          </a:bodyPr>
          <a:lstStyle/>
          <a:p>
            <a:r>
              <a:rPr lang="sv-SE" sz="900" b="1"/>
              <a:t>Bildtolkning för synskadade: </a:t>
            </a:r>
            <a:r>
              <a:rPr lang="sv-SE" sz="900"/>
              <a:t>Bilden visar en förenklad modell över var i organisationen beslut, samordning, ägarskap och förvaltning av öppna data ligger, samt listar längst ned fördelar och nackdelar med de olika modellerna. De fyra olika nivåerna kallas ”Eldsjälsdrivet”, ”</a:t>
            </a:r>
            <a:r>
              <a:rPr lang="sv-SE" sz="900" err="1"/>
              <a:t>Självorganiserat</a:t>
            </a:r>
            <a:r>
              <a:rPr lang="sv-SE" sz="900"/>
              <a:t>”, ”Kommunstyrt” och ”Regionsövergripande”. Namnen syftar till var eventuell samordning eller initiativ ligger i organisationen. Från vänster till höger går en pil med rubriken ”Mognad” som visar att ju högre upp i organisationen som beslut och samordning ligger, ju högre mognadsgrad har organisationen gällande sitt öppna data-arbete.</a:t>
            </a:r>
          </a:p>
        </p:txBody>
      </p:sp>
      <p:sp>
        <p:nvSpPr>
          <p:cNvPr id="20" name="textruta 19">
            <a:extLst>
              <a:ext uri="{FF2B5EF4-FFF2-40B4-BE49-F238E27FC236}">
                <a16:creationId xmlns:a16="http://schemas.microsoft.com/office/drawing/2014/main" id="{F38FE365-B464-D94E-B2D4-42FA2F0C1D6E}"/>
              </a:ext>
            </a:extLst>
          </p:cNvPr>
          <p:cNvSpPr txBox="1"/>
          <p:nvPr/>
        </p:nvSpPr>
        <p:spPr>
          <a:xfrm>
            <a:off x="7353413" y="73354"/>
            <a:ext cx="4838588" cy="369332"/>
          </a:xfrm>
          <a:prstGeom prst="rect">
            <a:avLst/>
          </a:prstGeom>
          <a:solidFill>
            <a:srgbClr val="C40064"/>
          </a:solidFill>
          <a:ln>
            <a:noFill/>
            <a:prstDash val="dash"/>
          </a:ln>
        </p:spPr>
        <p:txBody>
          <a:bodyPr wrap="square" rtlCol="0">
            <a:spAutoFit/>
          </a:bodyPr>
          <a:lstStyle/>
          <a:p>
            <a:pPr algn="ctr"/>
            <a:r>
              <a:rPr lang="sv-SE" i="1">
                <a:solidFill>
                  <a:schemeClr val="bg1"/>
                </a:solidFill>
                <a:latin typeface="Arial" panose="020B0604020202020204" pitchFamily="34" charset="0"/>
                <a:cs typeface="Arial" panose="020B0604020202020204" pitchFamily="34" charset="0"/>
              </a:rPr>
              <a:t>Förenklad modell för inspiration</a:t>
            </a:r>
          </a:p>
        </p:txBody>
      </p:sp>
      <p:graphicFrame>
        <p:nvGraphicFramePr>
          <p:cNvPr id="21" name="Tabell 7">
            <a:extLst>
              <a:ext uri="{FF2B5EF4-FFF2-40B4-BE49-F238E27FC236}">
                <a16:creationId xmlns:a16="http://schemas.microsoft.com/office/drawing/2014/main" id="{03C38340-9A30-43DE-B222-296FA3220B83}"/>
              </a:ext>
            </a:extLst>
          </p:cNvPr>
          <p:cNvGraphicFramePr>
            <a:graphicFrameLocks noGrp="1"/>
          </p:cNvGraphicFramePr>
          <p:nvPr>
            <p:extLst>
              <p:ext uri="{D42A27DB-BD31-4B8C-83A1-F6EECF244321}">
                <p14:modId xmlns:p14="http://schemas.microsoft.com/office/powerpoint/2010/main" val="1665480342"/>
              </p:ext>
            </p:extLst>
          </p:nvPr>
        </p:nvGraphicFramePr>
        <p:xfrm>
          <a:off x="463830" y="1697918"/>
          <a:ext cx="11278316" cy="4257040"/>
        </p:xfrm>
        <a:graphic>
          <a:graphicData uri="http://schemas.openxmlformats.org/drawingml/2006/table">
            <a:tbl>
              <a:tblPr firstRow="1" bandRow="1">
                <a:tableStyleId>{5C22544A-7EE6-4342-B048-85BDC9FD1C3A}</a:tableStyleId>
              </a:tblPr>
              <a:tblGrid>
                <a:gridCol w="2044788">
                  <a:extLst>
                    <a:ext uri="{9D8B030D-6E8A-4147-A177-3AD203B41FA5}">
                      <a16:colId xmlns:a16="http://schemas.microsoft.com/office/drawing/2014/main" val="3131691862"/>
                    </a:ext>
                  </a:extLst>
                </a:gridCol>
                <a:gridCol w="2308382">
                  <a:extLst>
                    <a:ext uri="{9D8B030D-6E8A-4147-A177-3AD203B41FA5}">
                      <a16:colId xmlns:a16="http://schemas.microsoft.com/office/drawing/2014/main" val="1097668590"/>
                    </a:ext>
                  </a:extLst>
                </a:gridCol>
                <a:gridCol w="2308382">
                  <a:extLst>
                    <a:ext uri="{9D8B030D-6E8A-4147-A177-3AD203B41FA5}">
                      <a16:colId xmlns:a16="http://schemas.microsoft.com/office/drawing/2014/main" val="759943668"/>
                    </a:ext>
                  </a:extLst>
                </a:gridCol>
                <a:gridCol w="2308382">
                  <a:extLst>
                    <a:ext uri="{9D8B030D-6E8A-4147-A177-3AD203B41FA5}">
                      <a16:colId xmlns:a16="http://schemas.microsoft.com/office/drawing/2014/main" val="1748068318"/>
                    </a:ext>
                  </a:extLst>
                </a:gridCol>
                <a:gridCol w="2308382">
                  <a:extLst>
                    <a:ext uri="{9D8B030D-6E8A-4147-A177-3AD203B41FA5}">
                      <a16:colId xmlns:a16="http://schemas.microsoft.com/office/drawing/2014/main" val="119724216"/>
                    </a:ext>
                  </a:extLst>
                </a:gridCol>
              </a:tblGrid>
              <a:tr h="370840">
                <a:tc>
                  <a:txBody>
                    <a:bodyPr/>
                    <a:lstStyle/>
                    <a:p>
                      <a:endParaRPr lang="sv-SE" sz="1200" b="0" noProof="0"/>
                    </a:p>
                  </a:txBody>
                  <a:tcPr>
                    <a:noFill/>
                  </a:tcPr>
                </a:tc>
                <a:tc>
                  <a:txBody>
                    <a:bodyPr/>
                    <a:lstStyle/>
                    <a:p>
                      <a:pPr algn="ctr"/>
                      <a:r>
                        <a:rPr lang="sv-SE" sz="1200" b="1" noProof="0">
                          <a:solidFill>
                            <a:schemeClr val="tx1"/>
                          </a:solidFill>
                        </a:rPr>
                        <a:t>Eldsjälsdrivet</a:t>
                      </a:r>
                    </a:p>
                    <a:p>
                      <a:pPr algn="ctr"/>
                      <a:endParaRPr lang="sv-SE" sz="1200" b="1" noProof="0">
                        <a:solidFill>
                          <a:schemeClr val="tx1"/>
                        </a:solidFill>
                      </a:endParaRPr>
                    </a:p>
                  </a:txBody>
                  <a:tcPr anchor="ctr">
                    <a:noFill/>
                  </a:tcPr>
                </a:tc>
                <a:tc>
                  <a:txBody>
                    <a:bodyPr/>
                    <a:lstStyle/>
                    <a:p>
                      <a:pPr algn="ctr"/>
                      <a:r>
                        <a:rPr lang="sv-SE" sz="1200" b="1" noProof="0">
                          <a:solidFill>
                            <a:schemeClr val="tx1"/>
                          </a:solidFill>
                        </a:rPr>
                        <a:t>Självorganiserat</a:t>
                      </a:r>
                    </a:p>
                    <a:p>
                      <a:pPr algn="ctr"/>
                      <a:endParaRPr lang="sv-SE" sz="1200" b="1" noProof="0">
                        <a:solidFill>
                          <a:schemeClr val="tx1"/>
                        </a:solidFill>
                      </a:endParaRPr>
                    </a:p>
                  </a:txBody>
                  <a:tcPr anchor="ctr">
                    <a:noFill/>
                  </a:tcPr>
                </a:tc>
                <a:tc>
                  <a:txBody>
                    <a:bodyPr/>
                    <a:lstStyle/>
                    <a:p>
                      <a:pPr algn="ctr"/>
                      <a:r>
                        <a:rPr lang="sv-SE" sz="1200" b="1" noProof="0">
                          <a:solidFill>
                            <a:schemeClr val="tx1"/>
                          </a:solidFill>
                        </a:rPr>
                        <a:t>Kommunstyrt</a:t>
                      </a:r>
                    </a:p>
                    <a:p>
                      <a:pPr algn="ctr"/>
                      <a:endParaRPr lang="sv-SE" sz="1200" b="1" noProof="0">
                        <a:solidFill>
                          <a:schemeClr val="tx1"/>
                        </a:solidFill>
                      </a:endParaRPr>
                    </a:p>
                  </a:txBody>
                  <a:tcPr anchor="ctr">
                    <a:noFill/>
                  </a:tcPr>
                </a:tc>
                <a:tc>
                  <a:txBody>
                    <a:bodyPr/>
                    <a:lstStyle/>
                    <a:p>
                      <a:pPr algn="ctr"/>
                      <a:r>
                        <a:rPr lang="sv-SE" sz="1200" b="1" noProof="0">
                          <a:solidFill>
                            <a:schemeClr val="tx1"/>
                          </a:solidFill>
                        </a:rPr>
                        <a:t>Regionsövergripande</a:t>
                      </a:r>
                    </a:p>
                    <a:p>
                      <a:pPr algn="ctr"/>
                      <a:endParaRPr lang="sv-SE" sz="1200" b="1" noProof="0">
                        <a:solidFill>
                          <a:schemeClr val="tx1"/>
                        </a:solidFill>
                      </a:endParaRPr>
                    </a:p>
                  </a:txBody>
                  <a:tcPr anchor="ctr">
                    <a:noFill/>
                  </a:tcPr>
                </a:tc>
                <a:extLst>
                  <a:ext uri="{0D108BD9-81ED-4DB2-BD59-A6C34878D82A}">
                    <a16:rowId xmlns:a16="http://schemas.microsoft.com/office/drawing/2014/main" val="513364412"/>
                  </a:ext>
                </a:extLst>
              </a:tr>
              <a:tr h="0">
                <a:tc>
                  <a:txBody>
                    <a:bodyPr/>
                    <a:lstStyle/>
                    <a:p>
                      <a:endParaRPr lang="sv-SE" sz="400" kern="1200" noProof="0">
                        <a:solidFill>
                          <a:schemeClr val="dk1"/>
                        </a:solidFill>
                        <a:latin typeface="+mn-lt"/>
                        <a:ea typeface="+mn-ea"/>
                        <a:cs typeface="+mn-cs"/>
                      </a:endParaRPr>
                    </a:p>
                  </a:txBody>
                  <a:tcPr>
                    <a:noFill/>
                  </a:tcPr>
                </a:tc>
                <a:tc>
                  <a:txBody>
                    <a:bodyPr/>
                    <a:lstStyle/>
                    <a:p>
                      <a:pPr algn="ctr"/>
                      <a:endParaRPr lang="sv-SE" sz="700" kern="1200" noProof="0">
                        <a:solidFill>
                          <a:schemeClr val="dk1"/>
                        </a:solidFill>
                        <a:latin typeface="+mn-lt"/>
                        <a:ea typeface="+mn-ea"/>
                        <a:cs typeface="+mn-cs"/>
                      </a:endParaRPr>
                    </a:p>
                  </a:txBody>
                  <a:tcPr anchor="ctr">
                    <a:solidFill>
                      <a:schemeClr val="bg1"/>
                    </a:solidFill>
                  </a:tcPr>
                </a:tc>
                <a:tc>
                  <a:txBody>
                    <a:bodyPr/>
                    <a:lstStyle/>
                    <a:p>
                      <a:pPr algn="ctr"/>
                      <a:endParaRPr lang="sv-SE" sz="400" kern="1200" noProof="0">
                        <a:solidFill>
                          <a:schemeClr val="dk1"/>
                        </a:solidFill>
                        <a:latin typeface="+mn-lt"/>
                        <a:ea typeface="+mn-ea"/>
                        <a:cs typeface="+mn-cs"/>
                      </a:endParaRPr>
                    </a:p>
                  </a:txBody>
                  <a:tcPr anchor="ctr">
                    <a:solidFill>
                      <a:schemeClr val="bg1"/>
                    </a:solidFill>
                  </a:tcPr>
                </a:tc>
                <a:tc>
                  <a:txBody>
                    <a:bodyPr/>
                    <a:lstStyle/>
                    <a:p>
                      <a:pPr algn="ctr"/>
                      <a:endParaRPr lang="sv-SE" sz="400" kern="1200" noProof="0">
                        <a:solidFill>
                          <a:schemeClr val="dk1"/>
                        </a:solidFill>
                        <a:latin typeface="+mn-lt"/>
                        <a:ea typeface="+mn-ea"/>
                        <a:cs typeface="+mn-cs"/>
                      </a:endParaRPr>
                    </a:p>
                  </a:txBody>
                  <a:tcPr anchor="ctr">
                    <a:solidFill>
                      <a:schemeClr val="bg1"/>
                    </a:solidFill>
                  </a:tcPr>
                </a:tc>
                <a:tc>
                  <a:txBody>
                    <a:bodyPr/>
                    <a:lstStyle/>
                    <a:p>
                      <a:pPr algn="ctr"/>
                      <a:endParaRPr lang="sv-SE" sz="400" kern="1200" noProof="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0666724"/>
                  </a:ext>
                </a:extLst>
              </a:tr>
              <a:tr h="370840">
                <a:tc>
                  <a:txBody>
                    <a:bodyPr/>
                    <a:lstStyle/>
                    <a:p>
                      <a:pPr algn="ctr"/>
                      <a:r>
                        <a:rPr lang="sv-SE" sz="1200" b="0" noProof="0">
                          <a:solidFill>
                            <a:schemeClr val="bg1"/>
                          </a:solidFill>
                        </a:rPr>
                        <a:t>Region/kommunförbund</a:t>
                      </a:r>
                    </a:p>
                  </a:txBody>
                  <a:tcPr anchor="ctr">
                    <a:solidFill>
                      <a:schemeClr val="bg2">
                        <a:lumMod val="25000"/>
                      </a:schemeClr>
                    </a:solidFill>
                  </a:tcPr>
                </a:tc>
                <a:tc>
                  <a:txBody>
                    <a:bodyPr/>
                    <a:lstStyle/>
                    <a:p>
                      <a:endParaRPr lang="sv-SE" sz="1200" noProof="0"/>
                    </a:p>
                  </a:txBody>
                  <a:tcPr>
                    <a:noFill/>
                  </a:tcPr>
                </a:tc>
                <a:tc>
                  <a:txBody>
                    <a:bodyPr/>
                    <a:lstStyle/>
                    <a:p>
                      <a:pPr algn="ctr"/>
                      <a:endParaRPr lang="sv-SE" sz="1200" noProof="0">
                        <a:solidFill>
                          <a:schemeClr val="bg1"/>
                        </a:solidFill>
                      </a:endParaRPr>
                    </a:p>
                  </a:txBody>
                  <a:tcPr anchor="ctr">
                    <a:noFill/>
                  </a:tcPr>
                </a:tc>
                <a:tc>
                  <a:txBody>
                    <a:bodyPr/>
                    <a:lstStyle/>
                    <a:p>
                      <a:pPr algn="ctr"/>
                      <a:endParaRPr lang="sv-SE" sz="1200" noProof="0">
                        <a:solidFill>
                          <a:schemeClr val="bg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sv-SE" sz="1200" noProof="0">
                          <a:solidFill>
                            <a:schemeClr val="bg1"/>
                          </a:solidFill>
                        </a:rPr>
                        <a:t>Samordning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0064"/>
                    </a:solidFill>
                  </a:tcPr>
                </a:tc>
                <a:extLst>
                  <a:ext uri="{0D108BD9-81ED-4DB2-BD59-A6C34878D82A}">
                    <a16:rowId xmlns:a16="http://schemas.microsoft.com/office/drawing/2014/main" val="1446443506"/>
                  </a:ext>
                </a:extLst>
              </a:tr>
              <a:tr h="370840">
                <a:tc>
                  <a:txBody>
                    <a:bodyPr/>
                    <a:lstStyle/>
                    <a:p>
                      <a:pPr algn="ctr"/>
                      <a:r>
                        <a:rPr lang="sv-SE" sz="1200" b="0" noProof="0">
                          <a:solidFill>
                            <a:schemeClr val="bg1"/>
                          </a:solidFill>
                        </a:rPr>
                        <a:t>Kommunledning</a:t>
                      </a:r>
                    </a:p>
                  </a:txBody>
                  <a:tcPr anchor="ctr">
                    <a:solidFill>
                      <a:schemeClr val="bg2">
                        <a:lumMod val="25000"/>
                      </a:schemeClr>
                    </a:solidFill>
                  </a:tcPr>
                </a:tc>
                <a:tc>
                  <a:txBody>
                    <a:bodyPr/>
                    <a:lstStyle/>
                    <a:p>
                      <a:endParaRPr lang="sv-SE" sz="1200" noProof="0"/>
                    </a:p>
                  </a:txBody>
                  <a:tcPr>
                    <a:noFill/>
                  </a:tcPr>
                </a:tc>
                <a:tc>
                  <a:txBody>
                    <a:bodyPr/>
                    <a:lstStyle/>
                    <a:p>
                      <a:pPr algn="ctr"/>
                      <a:endParaRPr lang="sv-SE" sz="1200" noProof="0">
                        <a:solidFill>
                          <a:schemeClr val="bg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sv-SE" sz="1200" noProof="0">
                          <a:solidFill>
                            <a:schemeClr val="bg1"/>
                          </a:solidFill>
                        </a:rPr>
                        <a:t>Samordnar          </a:t>
                      </a:r>
                      <a:r>
                        <a:rPr lang="sv-SE" sz="1200" noProof="0">
                          <a:solidFill>
                            <a:schemeClr val="tx1"/>
                          </a:solidFill>
                        </a:rPr>
                        <a:t>Beslutar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C40064"/>
                        </a:gs>
                        <a:gs pos="50000">
                          <a:srgbClr val="C40064"/>
                        </a:gs>
                        <a:gs pos="51000">
                          <a:srgbClr val="FCBF0A"/>
                        </a:gs>
                        <a:gs pos="100000">
                          <a:srgbClr val="FCBF0A"/>
                        </a:gs>
                      </a:gsLst>
                      <a:lin ang="18900000" scaled="1"/>
                    </a:gradFill>
                  </a:tcPr>
                </a:tc>
                <a:tc>
                  <a:txBody>
                    <a:bodyPr/>
                    <a:lstStyle/>
                    <a:p>
                      <a:pPr algn="ctr"/>
                      <a:r>
                        <a:rPr lang="sv-SE" sz="1200" noProof="0">
                          <a:solidFill>
                            <a:schemeClr val="tx1"/>
                          </a:solidFill>
                        </a:rPr>
                        <a:t>Beslutar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F0A"/>
                    </a:solidFill>
                  </a:tcPr>
                </a:tc>
                <a:extLst>
                  <a:ext uri="{0D108BD9-81ED-4DB2-BD59-A6C34878D82A}">
                    <a16:rowId xmlns:a16="http://schemas.microsoft.com/office/drawing/2014/main" val="3485788710"/>
                  </a:ext>
                </a:extLst>
              </a:tr>
              <a:tr h="370840">
                <a:tc>
                  <a:txBody>
                    <a:bodyPr/>
                    <a:lstStyle/>
                    <a:p>
                      <a:pPr algn="ctr"/>
                      <a:r>
                        <a:rPr lang="sv-SE" sz="1200" b="0" noProof="0">
                          <a:solidFill>
                            <a:schemeClr val="bg1"/>
                          </a:solidFill>
                        </a:rPr>
                        <a:t>Förvaltningar &amp; Bolag</a:t>
                      </a:r>
                    </a:p>
                  </a:txBody>
                  <a:tcPr anchor="ctr">
                    <a:solidFill>
                      <a:schemeClr val="bg2">
                        <a:lumMod val="25000"/>
                      </a:schemeClr>
                    </a:solidFill>
                  </a:tcPr>
                </a:tc>
                <a:tc>
                  <a:txBody>
                    <a:bodyPr/>
                    <a:lstStyle/>
                    <a:p>
                      <a:endParaRPr lang="sv-SE" sz="1200" noProof="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noProof="0">
                          <a:solidFill>
                            <a:schemeClr val="bg1"/>
                          </a:solidFill>
                        </a:rPr>
                        <a:t>Samordnar                Äger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0064"/>
                        </a:gs>
                        <a:gs pos="47000">
                          <a:srgbClr val="C40064"/>
                        </a:gs>
                        <a:gs pos="49000">
                          <a:srgbClr val="FF7BB2"/>
                        </a:gs>
                        <a:gs pos="100000">
                          <a:srgbClr val="FF7BB2"/>
                        </a:gs>
                      </a:gsLst>
                      <a:lin ang="18900000" scaled="1"/>
                      <a:tileRect/>
                    </a:gradFill>
                  </a:tcPr>
                </a:tc>
                <a:tc>
                  <a:txBody>
                    <a:bodyPr/>
                    <a:lstStyle/>
                    <a:p>
                      <a:pPr algn="ctr"/>
                      <a:r>
                        <a:rPr lang="sv-SE" sz="1200" noProof="0">
                          <a:solidFill>
                            <a:schemeClr val="bg1"/>
                          </a:solidFill>
                        </a:rPr>
                        <a:t>Äger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C1"/>
                    </a:solidFill>
                  </a:tcPr>
                </a:tc>
                <a:tc>
                  <a:txBody>
                    <a:bodyPr/>
                    <a:lstStyle/>
                    <a:p>
                      <a:pPr algn="ctr"/>
                      <a:r>
                        <a:rPr lang="sv-SE" sz="1200" noProof="0">
                          <a:solidFill>
                            <a:schemeClr val="bg1"/>
                          </a:solidFill>
                        </a:rPr>
                        <a:t>Äger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C1"/>
                    </a:solidFill>
                  </a:tcPr>
                </a:tc>
                <a:extLst>
                  <a:ext uri="{0D108BD9-81ED-4DB2-BD59-A6C34878D82A}">
                    <a16:rowId xmlns:a16="http://schemas.microsoft.com/office/drawing/2014/main" val="1983117507"/>
                  </a:ext>
                </a:extLst>
              </a:tr>
              <a:tr h="370840">
                <a:tc>
                  <a:txBody>
                    <a:bodyPr/>
                    <a:lstStyle/>
                    <a:p>
                      <a:pPr algn="ctr"/>
                      <a:r>
                        <a:rPr lang="sv-SE" sz="1200" b="0" noProof="0">
                          <a:solidFill>
                            <a:schemeClr val="bg1"/>
                          </a:solidFill>
                        </a:rPr>
                        <a:t>Roller / ansvarsområde</a:t>
                      </a:r>
                    </a:p>
                  </a:txBody>
                  <a:tcPr anchor="ctr">
                    <a:lnR w="12700" cap="flat" cmpd="sng" algn="ctr">
                      <a:solidFill>
                        <a:schemeClr val="tx1"/>
                      </a:solidFill>
                      <a:prstDash val="solid"/>
                      <a:round/>
                      <a:headEnd type="none" w="med" len="med"/>
                      <a:tailEnd type="none" w="med" len="med"/>
                    </a:lnR>
                    <a:solidFill>
                      <a:schemeClr val="bg2">
                        <a:lumMod val="25000"/>
                      </a:schemeClr>
                    </a:solidFill>
                  </a:tcPr>
                </a:tc>
                <a:tc>
                  <a:txBody>
                    <a:bodyPr/>
                    <a:lstStyle/>
                    <a:p>
                      <a:pPr algn="ctr"/>
                      <a:r>
                        <a:rPr lang="sv-SE" sz="1200" noProof="0"/>
                        <a:t>Förvaltar                     </a:t>
                      </a:r>
                      <a:r>
                        <a:rPr lang="sv-SE" sz="1200" noProof="0">
                          <a:solidFill>
                            <a:schemeClr val="bg1"/>
                          </a:solidFill>
                        </a:rPr>
                        <a:t>Äger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7BB2"/>
                        </a:gs>
                        <a:gs pos="51000">
                          <a:srgbClr val="FF7BB2"/>
                        </a:gs>
                        <a:gs pos="52000">
                          <a:srgbClr val="FEDEED"/>
                        </a:gs>
                        <a:gs pos="100000">
                          <a:srgbClr val="FEDEED"/>
                        </a:gs>
                      </a:gsLst>
                      <a:lin ang="8100000" scaled="1"/>
                      <a:tileRect/>
                    </a:gradFill>
                  </a:tcPr>
                </a:tc>
                <a:tc>
                  <a:txBody>
                    <a:bodyPr/>
                    <a:lstStyle/>
                    <a:p>
                      <a:pPr algn="ctr"/>
                      <a:r>
                        <a:rPr lang="sv-SE" sz="1200" noProof="0"/>
                        <a:t>Förvaltar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sv-SE" sz="1200" noProof="0"/>
                        <a:t>Förvaltar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sv-SE" sz="1200" noProof="0"/>
                        <a:t>Förvaltar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00170222"/>
                  </a:ext>
                </a:extLst>
              </a:tr>
              <a:tr h="0">
                <a:tc>
                  <a:txBody>
                    <a:bodyPr/>
                    <a:lstStyle/>
                    <a:p>
                      <a:endParaRPr lang="sv-SE" sz="400" noProof="0"/>
                    </a:p>
                  </a:txBody>
                  <a:tcPr>
                    <a:noFill/>
                  </a:tcPr>
                </a:tc>
                <a:tc>
                  <a:txBody>
                    <a:bodyPr/>
                    <a:lstStyle/>
                    <a:p>
                      <a:endParaRPr lang="sv-SE" sz="400" noProof="0"/>
                    </a:p>
                  </a:txBody>
                  <a:tcPr>
                    <a:lnT w="12700" cap="flat" cmpd="sng" algn="ctr">
                      <a:solidFill>
                        <a:schemeClr val="tx1"/>
                      </a:solidFill>
                      <a:prstDash val="solid"/>
                      <a:round/>
                      <a:headEnd type="none" w="med" len="med"/>
                      <a:tailEnd type="none" w="med" len="med"/>
                    </a:lnT>
                    <a:noFill/>
                  </a:tcPr>
                </a:tc>
                <a:tc>
                  <a:txBody>
                    <a:bodyPr/>
                    <a:lstStyle/>
                    <a:p>
                      <a:endParaRPr lang="sv-SE" sz="400" noProof="0"/>
                    </a:p>
                  </a:txBody>
                  <a:tcPr>
                    <a:lnT w="12700" cap="flat" cmpd="sng" algn="ctr">
                      <a:solidFill>
                        <a:schemeClr val="tx1"/>
                      </a:solidFill>
                      <a:prstDash val="solid"/>
                      <a:round/>
                      <a:headEnd type="none" w="med" len="med"/>
                      <a:tailEnd type="none" w="med" len="med"/>
                    </a:lnT>
                    <a:noFill/>
                  </a:tcPr>
                </a:tc>
                <a:tc>
                  <a:txBody>
                    <a:bodyPr/>
                    <a:lstStyle/>
                    <a:p>
                      <a:endParaRPr lang="sv-SE" sz="400" noProof="0"/>
                    </a:p>
                  </a:txBody>
                  <a:tcPr>
                    <a:lnT w="12700" cap="flat" cmpd="sng" algn="ctr">
                      <a:solidFill>
                        <a:schemeClr val="tx1"/>
                      </a:solidFill>
                      <a:prstDash val="solid"/>
                      <a:round/>
                      <a:headEnd type="none" w="med" len="med"/>
                      <a:tailEnd type="none" w="med" len="med"/>
                    </a:lnT>
                    <a:noFill/>
                  </a:tcPr>
                </a:tc>
                <a:tc>
                  <a:txBody>
                    <a:bodyPr/>
                    <a:lstStyle/>
                    <a:p>
                      <a:endParaRPr lang="sv-SE" sz="400" noProof="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744673176"/>
                  </a:ext>
                </a:extLst>
              </a:tr>
              <a:tr h="192522">
                <a:tc>
                  <a:txBody>
                    <a:bodyPr/>
                    <a:lstStyle/>
                    <a:p>
                      <a:endParaRPr lang="sv-SE" sz="1200" noProof="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FÖRDELAR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Komma igång snabbt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Slipper långa förankringsprocesser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Verksamheter med större intresse/behov kan komma igång själva</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FÖRDELAR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Låg ekonomiskt tröskel</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Behöver inte få med alla bolag på en gång</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Kan anpassas efter bolagets behov och förutsättningar</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FÖRDELAR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Budget och resurser finns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Skalbarhet och eniga standarder från start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Dela kunskap inom kommunen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Komplicerade frågor kan lösas strategiskt (ex informationsägande)</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FÖRDELAR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Hjälp och styrfart uppifrån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Enade standarder, synergier &amp; delad kunskap</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Nationella &amp; internationella intressen bevakas lättare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Mindre arbete/kommun i skalbara frågor</a:t>
                      </a:r>
                    </a:p>
                  </a:txBody>
                  <a:tcPr>
                    <a:solidFill>
                      <a:schemeClr val="bg1">
                        <a:lumMod val="75000"/>
                      </a:schemeClr>
                    </a:solidFill>
                  </a:tcPr>
                </a:tc>
                <a:extLst>
                  <a:ext uri="{0D108BD9-81ED-4DB2-BD59-A6C34878D82A}">
                    <a16:rowId xmlns:a16="http://schemas.microsoft.com/office/drawing/2014/main" val="2134802730"/>
                  </a:ext>
                </a:extLst>
              </a:tr>
              <a:tr h="370840">
                <a:tc>
                  <a:txBody>
                    <a:bodyPr/>
                    <a:lstStyle/>
                    <a:p>
                      <a:endParaRPr lang="sv-SE" sz="1200" noProof="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NACKDELAR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Långsiktigt svårt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Svårt att skala på bredden </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Personberoende med risk för att förlora insatt investering om någon byter tjänst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Synergier och skalbarhet svårt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NACKDELAR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Någon behöver samordna trots avsaknad av beslut &amp; avsatt tid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Svårt nå långsiktig hållbarhet </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Kan behöva försvaras internt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Riskerar bli personberoende</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NACKDELAR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Svårt fatta snabba beslut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Måste konkurrera med andra digitala initiativ</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Långa beslutsprocesser för att nå samsyn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NACKDELAR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Lång beslutsprocess, mycket diskussioner för att nå konsensus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Alla kommuner måste enas </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Svårt ta hänsyn till kommuners olika förutsättningar</a:t>
                      </a:r>
                    </a:p>
                  </a:txBody>
                  <a:tcPr>
                    <a:solidFill>
                      <a:schemeClr val="bg1">
                        <a:lumMod val="85000"/>
                      </a:schemeClr>
                    </a:solidFill>
                  </a:tcPr>
                </a:tc>
                <a:extLst>
                  <a:ext uri="{0D108BD9-81ED-4DB2-BD59-A6C34878D82A}">
                    <a16:rowId xmlns:a16="http://schemas.microsoft.com/office/drawing/2014/main" val="423147568"/>
                  </a:ext>
                </a:extLst>
              </a:tr>
            </a:tbl>
          </a:graphicData>
        </a:graphic>
      </p:graphicFrame>
      <p:sp>
        <p:nvSpPr>
          <p:cNvPr id="22" name="V-form med huvud 65">
            <a:extLst>
              <a:ext uri="{FF2B5EF4-FFF2-40B4-BE49-F238E27FC236}">
                <a16:creationId xmlns:a16="http://schemas.microsoft.com/office/drawing/2014/main" id="{1BA57FDC-4128-4FBF-9967-0EE42D26B1D1}"/>
              </a:ext>
            </a:extLst>
          </p:cNvPr>
          <p:cNvSpPr/>
          <p:nvPr/>
        </p:nvSpPr>
        <p:spPr>
          <a:xfrm>
            <a:off x="2427567" y="1975004"/>
            <a:ext cx="9386306" cy="275771"/>
          </a:xfrm>
          <a:prstGeom prst="notchedRightArrow">
            <a:avLst/>
          </a:prstGeom>
          <a:gradFill flip="none" rotWithShape="1">
            <a:gsLst>
              <a:gs pos="0">
                <a:schemeClr val="bg1"/>
              </a:gs>
              <a:gs pos="0">
                <a:schemeClr val="bg1"/>
              </a:gs>
              <a:gs pos="22000">
                <a:srgbClr val="F9E0DF"/>
              </a:gs>
              <a:gs pos="88000">
                <a:srgbClr val="F8A7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77">
            <a:extLst>
              <a:ext uri="{FF2B5EF4-FFF2-40B4-BE49-F238E27FC236}">
                <a16:creationId xmlns:a16="http://schemas.microsoft.com/office/drawing/2014/main" id="{A3962678-B829-417D-A217-17204C34DFFE}"/>
              </a:ext>
            </a:extLst>
          </p:cNvPr>
          <p:cNvSpPr txBox="1"/>
          <p:nvPr/>
        </p:nvSpPr>
        <p:spPr>
          <a:xfrm>
            <a:off x="2635015" y="1999999"/>
            <a:ext cx="859049" cy="253916"/>
          </a:xfrm>
          <a:prstGeom prst="rect">
            <a:avLst/>
          </a:prstGeom>
          <a:noFill/>
        </p:spPr>
        <p:txBody>
          <a:bodyPr wrap="square" rtlCol="0">
            <a:spAutoFit/>
          </a:bodyPr>
          <a:lstStyle/>
          <a:p>
            <a:r>
              <a:rPr lang="sv-SE" sz="1050"/>
              <a:t>MOGNAD</a:t>
            </a:r>
          </a:p>
        </p:txBody>
      </p:sp>
      <p:grpSp>
        <p:nvGrpSpPr>
          <p:cNvPr id="24" name="Grupp 78">
            <a:extLst>
              <a:ext uri="{FF2B5EF4-FFF2-40B4-BE49-F238E27FC236}">
                <a16:creationId xmlns:a16="http://schemas.microsoft.com/office/drawing/2014/main" id="{5A06D5B8-2EDC-450A-BC10-F807697E9CC8}"/>
              </a:ext>
            </a:extLst>
          </p:cNvPr>
          <p:cNvGrpSpPr/>
          <p:nvPr/>
        </p:nvGrpSpPr>
        <p:grpSpPr>
          <a:xfrm>
            <a:off x="1087592" y="4048088"/>
            <a:ext cx="626806" cy="707886"/>
            <a:chOff x="2266926" y="3835096"/>
            <a:chExt cx="793146" cy="895742"/>
          </a:xfrm>
        </p:grpSpPr>
        <p:grpSp>
          <p:nvGrpSpPr>
            <p:cNvPr id="25" name="Grupp 79">
              <a:extLst>
                <a:ext uri="{FF2B5EF4-FFF2-40B4-BE49-F238E27FC236}">
                  <a16:creationId xmlns:a16="http://schemas.microsoft.com/office/drawing/2014/main" id="{A683EAC3-C965-4291-96D8-1D5C9ABD48B9}"/>
                </a:ext>
              </a:extLst>
            </p:cNvPr>
            <p:cNvGrpSpPr/>
            <p:nvPr/>
          </p:nvGrpSpPr>
          <p:grpSpPr>
            <a:xfrm>
              <a:off x="2266926" y="3915107"/>
              <a:ext cx="793146" cy="793146"/>
              <a:chOff x="2266926" y="3915107"/>
              <a:chExt cx="793146" cy="793146"/>
            </a:xfrm>
          </p:grpSpPr>
          <p:sp>
            <p:nvSpPr>
              <p:cNvPr id="27" name="Ellips 81">
                <a:extLst>
                  <a:ext uri="{FF2B5EF4-FFF2-40B4-BE49-F238E27FC236}">
                    <a16:creationId xmlns:a16="http://schemas.microsoft.com/office/drawing/2014/main" id="{B882B642-DF59-407F-ACE4-72929DF1ED54}"/>
                  </a:ext>
                </a:extLst>
              </p:cNvPr>
              <p:cNvSpPr/>
              <p:nvPr/>
            </p:nvSpPr>
            <p:spPr>
              <a:xfrm>
                <a:off x="2266926" y="3915107"/>
                <a:ext cx="793146" cy="793146"/>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28" name="Ellips 82">
                <a:extLst>
                  <a:ext uri="{FF2B5EF4-FFF2-40B4-BE49-F238E27FC236}">
                    <a16:creationId xmlns:a16="http://schemas.microsoft.com/office/drawing/2014/main" id="{674A2E72-C00A-49CE-8503-CAB7B3882EB7}"/>
                  </a:ext>
                </a:extLst>
              </p:cNvPr>
              <p:cNvSpPr/>
              <p:nvPr/>
            </p:nvSpPr>
            <p:spPr>
              <a:xfrm>
                <a:off x="2362573" y="4010754"/>
                <a:ext cx="601851" cy="601851"/>
              </a:xfrm>
              <a:prstGeom prst="ellipse">
                <a:avLst/>
              </a:prstGeom>
              <a:solidFill>
                <a:schemeClr val="bg2"/>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grpSp>
        <p:sp>
          <p:nvSpPr>
            <p:cNvPr id="26" name="textruta 80">
              <a:extLst>
                <a:ext uri="{FF2B5EF4-FFF2-40B4-BE49-F238E27FC236}">
                  <a16:creationId xmlns:a16="http://schemas.microsoft.com/office/drawing/2014/main" id="{6098FA72-B82D-4B7C-A135-35CAD13E4CDC}"/>
                </a:ext>
              </a:extLst>
            </p:cNvPr>
            <p:cNvSpPr txBox="1"/>
            <p:nvPr/>
          </p:nvSpPr>
          <p:spPr>
            <a:xfrm>
              <a:off x="2362572" y="3835096"/>
              <a:ext cx="576064" cy="895742"/>
            </a:xfrm>
            <a:prstGeom prst="rect">
              <a:avLst/>
            </a:prstGeom>
            <a:noFill/>
          </p:spPr>
          <p:txBody>
            <a:bodyPr wrap="square" rtlCol="0">
              <a:spAutoFit/>
            </a:bodyPr>
            <a:lstStyle/>
            <a:p>
              <a:r>
                <a:rPr lang="sv-SE" sz="4000">
                  <a:solidFill>
                    <a:srgbClr val="C40064"/>
                  </a:solidFill>
                  <a:latin typeface="Arial" panose="020B0604020202020204" pitchFamily="34" charset="0"/>
                  <a:cs typeface="Arial" panose="020B0604020202020204" pitchFamily="34" charset="0"/>
                </a:rPr>
                <a:t>+</a:t>
              </a:r>
              <a:endParaRPr lang="sv-SE">
                <a:solidFill>
                  <a:srgbClr val="C40064"/>
                </a:solidFill>
                <a:latin typeface="Arial" panose="020B0604020202020204" pitchFamily="34" charset="0"/>
                <a:cs typeface="Arial" panose="020B0604020202020204" pitchFamily="34" charset="0"/>
              </a:endParaRPr>
            </a:p>
          </p:txBody>
        </p:sp>
      </p:grpSp>
      <p:grpSp>
        <p:nvGrpSpPr>
          <p:cNvPr id="29" name="Grupp 83">
            <a:extLst>
              <a:ext uri="{FF2B5EF4-FFF2-40B4-BE49-F238E27FC236}">
                <a16:creationId xmlns:a16="http://schemas.microsoft.com/office/drawing/2014/main" id="{836A2593-2AA9-4384-9F63-591795BCE090}"/>
              </a:ext>
            </a:extLst>
          </p:cNvPr>
          <p:cNvGrpSpPr/>
          <p:nvPr/>
        </p:nvGrpSpPr>
        <p:grpSpPr>
          <a:xfrm>
            <a:off x="1075410" y="4935757"/>
            <a:ext cx="626806" cy="708639"/>
            <a:chOff x="2266925" y="4897127"/>
            <a:chExt cx="793146" cy="896696"/>
          </a:xfrm>
        </p:grpSpPr>
        <p:grpSp>
          <p:nvGrpSpPr>
            <p:cNvPr id="30" name="Grupp 84">
              <a:extLst>
                <a:ext uri="{FF2B5EF4-FFF2-40B4-BE49-F238E27FC236}">
                  <a16:creationId xmlns:a16="http://schemas.microsoft.com/office/drawing/2014/main" id="{7F3297A4-CC3F-4A35-8F5B-60DFB87983F9}"/>
                </a:ext>
              </a:extLst>
            </p:cNvPr>
            <p:cNvGrpSpPr/>
            <p:nvPr/>
          </p:nvGrpSpPr>
          <p:grpSpPr>
            <a:xfrm>
              <a:off x="2266925" y="5000677"/>
              <a:ext cx="793146" cy="793146"/>
              <a:chOff x="2266926" y="3915107"/>
              <a:chExt cx="793146" cy="793146"/>
            </a:xfrm>
          </p:grpSpPr>
          <p:sp>
            <p:nvSpPr>
              <p:cNvPr id="32" name="Ellips 88">
                <a:extLst>
                  <a:ext uri="{FF2B5EF4-FFF2-40B4-BE49-F238E27FC236}">
                    <a16:creationId xmlns:a16="http://schemas.microsoft.com/office/drawing/2014/main" id="{E2D64C40-3DF7-458D-9D75-3E61DE651DF1}"/>
                  </a:ext>
                </a:extLst>
              </p:cNvPr>
              <p:cNvSpPr/>
              <p:nvPr/>
            </p:nvSpPr>
            <p:spPr>
              <a:xfrm>
                <a:off x="2266926" y="3915107"/>
                <a:ext cx="793146" cy="793146"/>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33" name="Ellips 89">
                <a:extLst>
                  <a:ext uri="{FF2B5EF4-FFF2-40B4-BE49-F238E27FC236}">
                    <a16:creationId xmlns:a16="http://schemas.microsoft.com/office/drawing/2014/main" id="{5F30E7C7-928B-4985-86E6-09D8486B954F}"/>
                  </a:ext>
                </a:extLst>
              </p:cNvPr>
              <p:cNvSpPr/>
              <p:nvPr/>
            </p:nvSpPr>
            <p:spPr>
              <a:xfrm>
                <a:off x="2362573" y="4010754"/>
                <a:ext cx="601851" cy="601851"/>
              </a:xfrm>
              <a:prstGeom prst="ellipse">
                <a:avLst/>
              </a:prstGeom>
              <a:solidFill>
                <a:schemeClr val="bg2"/>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grpSp>
        <p:sp>
          <p:nvSpPr>
            <p:cNvPr id="31" name="textruta 85">
              <a:extLst>
                <a:ext uri="{FF2B5EF4-FFF2-40B4-BE49-F238E27FC236}">
                  <a16:creationId xmlns:a16="http://schemas.microsoft.com/office/drawing/2014/main" id="{93641F52-288C-4E20-9E8F-5F4D98309776}"/>
                </a:ext>
              </a:extLst>
            </p:cNvPr>
            <p:cNvSpPr txBox="1"/>
            <p:nvPr/>
          </p:nvSpPr>
          <p:spPr>
            <a:xfrm>
              <a:off x="2442616" y="4897127"/>
              <a:ext cx="479360" cy="895743"/>
            </a:xfrm>
            <a:prstGeom prst="rect">
              <a:avLst/>
            </a:prstGeom>
            <a:noFill/>
          </p:spPr>
          <p:txBody>
            <a:bodyPr wrap="square" rtlCol="0">
              <a:spAutoFit/>
            </a:bodyPr>
            <a:lstStyle/>
            <a:p>
              <a:r>
                <a:rPr lang="sv-SE" sz="4000">
                  <a:solidFill>
                    <a:srgbClr val="C40064"/>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880878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463BEB9-7267-41BA-B3A4-213B83BC1A19}"/>
              </a:ext>
            </a:extLst>
          </p:cNvPr>
          <p:cNvGraphicFramePr>
            <a:graphicFrameLocks noChangeAspect="1"/>
          </p:cNvGraphicFramePr>
          <p:nvPr>
            <p:custDataLst>
              <p:tags r:id="rId2"/>
            </p:custDataLst>
            <p:extLst>
              <p:ext uri="{D42A27DB-BD31-4B8C-83A1-F6EECF244321}">
                <p14:modId xmlns:p14="http://schemas.microsoft.com/office/powerpoint/2010/main" val="25535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4" name="think-cell Slide" r:id="rId10" imgW="395" imgH="394" progId="TCLayout.ActiveDocument.1">
                  <p:embed/>
                </p:oleObj>
              </mc:Choice>
              <mc:Fallback>
                <p:oleObj name="think-cell Slide" r:id="rId10" imgW="395" imgH="394" progId="TCLayout.ActiveDocument.1">
                  <p:embed/>
                  <p:pic>
                    <p:nvPicPr>
                      <p:cNvPr id="5" name="Object 4" hidden="1">
                        <a:extLst>
                          <a:ext uri="{FF2B5EF4-FFF2-40B4-BE49-F238E27FC236}">
                            <a16:creationId xmlns:a16="http://schemas.microsoft.com/office/drawing/2014/main" id="{5463BEB9-7267-41BA-B3A4-213B83BC1A19}"/>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FDE13E3-57C2-41E3-B065-5490889CC032}"/>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812FD1E4-E93F-4F75-B48F-566FE6C774FB}"/>
              </a:ext>
            </a:extLst>
          </p:cNvPr>
          <p:cNvSpPr>
            <a:spLocks noGrp="1"/>
          </p:cNvSpPr>
          <p:nvPr>
            <p:ph type="title"/>
          </p:nvPr>
        </p:nvSpPr>
        <p:spPr>
          <a:xfrm>
            <a:off x="609600" y="457200"/>
            <a:ext cx="10972800" cy="831600"/>
          </a:xfrm>
        </p:spPr>
        <p:txBody>
          <a:bodyPr/>
          <a:lstStyle/>
          <a:p>
            <a:r>
              <a:rPr lang="sv-SE">
                <a:solidFill>
                  <a:srgbClr val="C40064"/>
                </a:solidFill>
                <a:latin typeface="+mj-lt"/>
              </a:rPr>
              <a:t>Övning 2: Var i organisationen ska ägarskap och uppföljning ligga? Var ska samordnaren finnas?</a:t>
            </a:r>
            <a:br>
              <a:rPr lang="sv-SE">
                <a:solidFill>
                  <a:srgbClr val="C40064"/>
                </a:solidFill>
                <a:latin typeface="+mj-lt"/>
              </a:rPr>
            </a:br>
            <a:endParaRPr lang="sv-SE">
              <a:latin typeface="+mj-lt"/>
            </a:endParaRPr>
          </a:p>
        </p:txBody>
      </p:sp>
      <p:grpSp>
        <p:nvGrpSpPr>
          <p:cNvPr id="26" name="Group 25">
            <a:extLst>
              <a:ext uri="{FF2B5EF4-FFF2-40B4-BE49-F238E27FC236}">
                <a16:creationId xmlns:a16="http://schemas.microsoft.com/office/drawing/2014/main" id="{F30C9481-470C-4DC7-B1F5-A15B65E96BFB}"/>
              </a:ext>
            </a:extLst>
          </p:cNvPr>
          <p:cNvGrpSpPr/>
          <p:nvPr/>
        </p:nvGrpSpPr>
        <p:grpSpPr>
          <a:xfrm>
            <a:off x="609600" y="5569527"/>
            <a:ext cx="11069782" cy="490451"/>
            <a:chOff x="609600" y="5569527"/>
            <a:chExt cx="11069782" cy="490451"/>
          </a:xfrm>
        </p:grpSpPr>
        <p:sp>
          <p:nvSpPr>
            <p:cNvPr id="12" name="Rectangle 11">
              <a:extLst>
                <a:ext uri="{FF2B5EF4-FFF2-40B4-BE49-F238E27FC236}">
                  <a16:creationId xmlns:a16="http://schemas.microsoft.com/office/drawing/2014/main" id="{ADF68593-424E-4092-BDC9-B072F02AC3EF}"/>
                </a:ext>
              </a:extLst>
            </p:cNvPr>
            <p:cNvSpPr/>
            <p:nvPr/>
          </p:nvSpPr>
          <p:spPr>
            <a:xfrm>
              <a:off x="609600" y="5569527"/>
              <a:ext cx="11069782" cy="4904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sv-SE">
                  <a:solidFill>
                    <a:schemeClr val="tx1"/>
                  </a:solidFill>
                </a:rPr>
                <a:t>Diskutera i grupp och sätt ut ägarskap och centrala samordnaren i organisationskartan</a:t>
              </a:r>
            </a:p>
          </p:txBody>
        </p:sp>
        <p:sp>
          <p:nvSpPr>
            <p:cNvPr id="13" name="Isosceles Triangle 12">
              <a:extLst>
                <a:ext uri="{FF2B5EF4-FFF2-40B4-BE49-F238E27FC236}">
                  <a16:creationId xmlns:a16="http://schemas.microsoft.com/office/drawing/2014/main" id="{B7B3F279-565F-4D5C-ACF8-DAF2E2BDABD5}"/>
                </a:ext>
              </a:extLst>
            </p:cNvPr>
            <p:cNvSpPr/>
            <p:nvPr/>
          </p:nvSpPr>
          <p:spPr>
            <a:xfrm rot="5400000">
              <a:off x="615141" y="5694217"/>
              <a:ext cx="415636" cy="24938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4" name="textruta 64">
            <a:extLst>
              <a:ext uri="{FF2B5EF4-FFF2-40B4-BE49-F238E27FC236}">
                <a16:creationId xmlns:a16="http://schemas.microsoft.com/office/drawing/2014/main" id="{41FC6063-F38C-4154-B93B-61D0FAEB7A39}"/>
              </a:ext>
            </a:extLst>
          </p:cNvPr>
          <p:cNvSpPr txBox="1"/>
          <p:nvPr/>
        </p:nvSpPr>
        <p:spPr>
          <a:xfrm>
            <a:off x="3419801" y="4981757"/>
            <a:ext cx="110197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200"/>
              <a:t>Samordnare</a:t>
            </a:r>
            <a:endParaRPr lang="sv-SE" sz="1200">
              <a:cs typeface="Arial"/>
            </a:endParaRPr>
          </a:p>
        </p:txBody>
      </p:sp>
      <p:sp>
        <p:nvSpPr>
          <p:cNvPr id="15" name="textruta 77">
            <a:extLst>
              <a:ext uri="{FF2B5EF4-FFF2-40B4-BE49-F238E27FC236}">
                <a16:creationId xmlns:a16="http://schemas.microsoft.com/office/drawing/2014/main" id="{54FF859A-868F-403D-82AB-897E15FBBCCF}"/>
              </a:ext>
            </a:extLst>
          </p:cNvPr>
          <p:cNvSpPr txBox="1"/>
          <p:nvPr/>
        </p:nvSpPr>
        <p:spPr>
          <a:xfrm>
            <a:off x="2970414" y="4942081"/>
            <a:ext cx="388449" cy="383427"/>
          </a:xfrm>
          <a:prstGeom prst="rect">
            <a:avLst/>
          </a:prstGeom>
          <a:solidFill>
            <a:srgbClr val="FCBF0A"/>
          </a:solidFill>
          <a:ln w="19050">
            <a:noFill/>
          </a:ln>
        </p:spPr>
        <p:txBody>
          <a:bodyPr wrap="square" rtlCol="0">
            <a:spAutoFit/>
          </a:bodyPr>
          <a:lstStyle/>
          <a:p>
            <a:pPr algn="ctr"/>
            <a:endParaRPr lang="sv-SE">
              <a:solidFill>
                <a:schemeClr val="bg1"/>
              </a:solidFill>
            </a:endParaRPr>
          </a:p>
        </p:txBody>
      </p:sp>
      <p:pic>
        <p:nvPicPr>
          <p:cNvPr id="16" name="Bildobjekt 78">
            <a:extLst>
              <a:ext uri="{FF2B5EF4-FFF2-40B4-BE49-F238E27FC236}">
                <a16:creationId xmlns:a16="http://schemas.microsoft.com/office/drawing/2014/main" id="{F20D8A73-0E59-41CF-A67B-44C7B7B91D7D}"/>
              </a:ext>
            </a:extLst>
          </p:cNvPr>
          <p:cNvPicPr>
            <a:picLocks noChangeAspect="1"/>
          </p:cNvPicPr>
          <p:nvPr/>
        </p:nvPicPr>
        <p:blipFill rotWithShape="1">
          <a:blip r:embed="rId12"/>
          <a:srcRect l="15185" r="16100" b="13580"/>
          <a:stretch/>
        </p:blipFill>
        <p:spPr>
          <a:xfrm>
            <a:off x="3065545" y="4992365"/>
            <a:ext cx="219772" cy="276401"/>
          </a:xfrm>
          <a:prstGeom prst="rect">
            <a:avLst/>
          </a:prstGeom>
        </p:spPr>
      </p:pic>
      <p:grpSp>
        <p:nvGrpSpPr>
          <p:cNvPr id="20" name="Group 19">
            <a:extLst>
              <a:ext uri="{FF2B5EF4-FFF2-40B4-BE49-F238E27FC236}">
                <a16:creationId xmlns:a16="http://schemas.microsoft.com/office/drawing/2014/main" id="{0B1D90BA-859E-41FA-A0EB-3876E62678AC}"/>
              </a:ext>
            </a:extLst>
          </p:cNvPr>
          <p:cNvGrpSpPr/>
          <p:nvPr>
            <p:custDataLst>
              <p:tags r:id="rId4"/>
            </p:custDataLst>
          </p:nvPr>
        </p:nvGrpSpPr>
        <p:grpSpPr>
          <a:xfrm>
            <a:off x="9761389" y="1100962"/>
            <a:ext cx="1821011" cy="288145"/>
            <a:chOff x="10190907" y="1602000"/>
            <a:chExt cx="1821011" cy="288145"/>
          </a:xfrm>
        </p:grpSpPr>
        <p:sp>
          <p:nvSpPr>
            <p:cNvPr id="17" name="sticker1">
              <a:extLst>
                <a:ext uri="{FF2B5EF4-FFF2-40B4-BE49-F238E27FC236}">
                  <a16:creationId xmlns:a16="http://schemas.microsoft.com/office/drawing/2014/main" id="{9506FD9A-C482-458C-AE28-A0963AD77E7D}"/>
                </a:ext>
              </a:extLst>
            </p:cNvPr>
            <p:cNvSpPr txBox="1"/>
            <p:nvPr>
              <p:custDataLst>
                <p:tags r:id="rId5"/>
              </p:custDataLst>
            </p:nvPr>
          </p:nvSpPr>
          <p:spPr>
            <a:xfrm>
              <a:off x="10190907" y="1602000"/>
              <a:ext cx="1821011" cy="288145"/>
            </a:xfrm>
            <a:prstGeom prst="rect">
              <a:avLst/>
            </a:prstGeom>
            <a:noFill/>
          </p:spPr>
          <p:txBody>
            <a:bodyPr vert="horz" wrap="none" lIns="0" tIns="35999" rIns="0" bIns="35999" rtlCol="0" anchor="ctr">
              <a:spAutoFit/>
            </a:bodyPr>
            <a:lstStyle/>
            <a:p>
              <a:pPr algn="ctr"/>
              <a:r>
                <a:rPr lang="sv-SE" sz="1400" i="1">
                  <a:solidFill>
                    <a:srgbClr val="757070"/>
                  </a:solidFill>
                </a:rPr>
                <a:t>Exempel på förvaltning</a:t>
              </a:r>
            </a:p>
          </p:txBody>
        </p:sp>
        <p:cxnSp>
          <p:nvCxnSpPr>
            <p:cNvPr id="18" name="topLine1">
              <a:extLst>
                <a:ext uri="{FF2B5EF4-FFF2-40B4-BE49-F238E27FC236}">
                  <a16:creationId xmlns:a16="http://schemas.microsoft.com/office/drawing/2014/main" id="{60C64F55-7867-453E-8735-58DAD23AE8EB}"/>
                </a:ext>
              </a:extLst>
            </p:cNvPr>
            <p:cNvCxnSpPr/>
            <p:nvPr>
              <p:custDataLst>
                <p:tags r:id="rId6"/>
              </p:custDataLst>
            </p:nvPr>
          </p:nvCxnSpPr>
          <p:spPr>
            <a:xfrm>
              <a:off x="10191163" y="1602000"/>
              <a:ext cx="1820488" cy="0"/>
            </a:xfrm>
            <a:prstGeom prst="line">
              <a:avLst/>
            </a:prstGeom>
            <a:ln w="12700">
              <a:solidFill>
                <a:srgbClr val="C8C6C6"/>
              </a:solidFill>
            </a:ln>
          </p:spPr>
          <p:style>
            <a:lnRef idx="1">
              <a:schemeClr val="accent1"/>
            </a:lnRef>
            <a:fillRef idx="0">
              <a:schemeClr val="accent1"/>
            </a:fillRef>
            <a:effectRef idx="0">
              <a:schemeClr val="accent1"/>
            </a:effectRef>
            <a:fontRef idx="minor">
              <a:schemeClr val="tx1"/>
            </a:fontRef>
          </p:style>
        </p:cxnSp>
        <p:cxnSp>
          <p:nvCxnSpPr>
            <p:cNvPr id="19" name="bottomLine1">
              <a:extLst>
                <a:ext uri="{FF2B5EF4-FFF2-40B4-BE49-F238E27FC236}">
                  <a16:creationId xmlns:a16="http://schemas.microsoft.com/office/drawing/2014/main" id="{CF0B5D6E-D4DC-4486-AD5A-399C3311CF2D}"/>
                </a:ext>
              </a:extLst>
            </p:cNvPr>
            <p:cNvCxnSpPr/>
            <p:nvPr>
              <p:custDataLst>
                <p:tags r:id="rId7"/>
              </p:custDataLst>
            </p:nvPr>
          </p:nvCxnSpPr>
          <p:spPr>
            <a:xfrm>
              <a:off x="10191163" y="1890145"/>
              <a:ext cx="1820488" cy="0"/>
            </a:xfrm>
            <a:prstGeom prst="line">
              <a:avLst/>
            </a:prstGeom>
            <a:ln w="12700">
              <a:solidFill>
                <a:srgbClr val="C8C6C6"/>
              </a:solidFill>
            </a:ln>
          </p:spPr>
          <p:style>
            <a:lnRef idx="1">
              <a:schemeClr val="accent1"/>
            </a:lnRef>
            <a:fillRef idx="0">
              <a:schemeClr val="accent1"/>
            </a:fillRef>
            <a:effectRef idx="0">
              <a:schemeClr val="accent1"/>
            </a:effectRef>
            <a:fontRef idx="minor">
              <a:schemeClr val="tx1"/>
            </a:fontRef>
          </p:style>
        </p:cxnSp>
      </p:grpSp>
      <p:sp>
        <p:nvSpPr>
          <p:cNvPr id="24" name="Freeform 333">
            <a:extLst>
              <a:ext uri="{FF2B5EF4-FFF2-40B4-BE49-F238E27FC236}">
                <a16:creationId xmlns:a16="http://schemas.microsoft.com/office/drawing/2014/main" id="{AB742479-1D09-460E-BCC4-CCB018555F22}"/>
              </a:ext>
            </a:extLst>
          </p:cNvPr>
          <p:cNvSpPr>
            <a:spLocks noEditPoints="1"/>
          </p:cNvSpPr>
          <p:nvPr/>
        </p:nvSpPr>
        <p:spPr bwMode="auto">
          <a:xfrm>
            <a:off x="559433" y="4837834"/>
            <a:ext cx="527051" cy="501650"/>
          </a:xfrm>
          <a:custGeom>
            <a:avLst/>
            <a:gdLst>
              <a:gd name="T0" fmla="*/ 251 w 277"/>
              <a:gd name="T1" fmla="*/ 79 h 263"/>
              <a:gd name="T2" fmla="*/ 193 w 277"/>
              <a:gd name="T3" fmla="*/ 69 h 263"/>
              <a:gd name="T4" fmla="*/ 164 w 277"/>
              <a:gd name="T5" fmla="*/ 16 h 263"/>
              <a:gd name="T6" fmla="*/ 139 w 277"/>
              <a:gd name="T7" fmla="*/ 0 h 263"/>
              <a:gd name="T8" fmla="*/ 114 w 277"/>
              <a:gd name="T9" fmla="*/ 16 h 263"/>
              <a:gd name="T10" fmla="*/ 85 w 277"/>
              <a:gd name="T11" fmla="*/ 69 h 263"/>
              <a:gd name="T12" fmla="*/ 27 w 277"/>
              <a:gd name="T13" fmla="*/ 79 h 263"/>
              <a:gd name="T14" fmla="*/ 3 w 277"/>
              <a:gd name="T15" fmla="*/ 98 h 263"/>
              <a:gd name="T16" fmla="*/ 12 w 277"/>
              <a:gd name="T17" fmla="*/ 127 h 263"/>
              <a:gd name="T18" fmla="*/ 55 w 277"/>
              <a:gd name="T19" fmla="*/ 168 h 263"/>
              <a:gd name="T20" fmla="*/ 45 w 277"/>
              <a:gd name="T21" fmla="*/ 229 h 263"/>
              <a:gd name="T22" fmla="*/ 51 w 277"/>
              <a:gd name="T23" fmla="*/ 254 h 263"/>
              <a:gd name="T24" fmla="*/ 71 w 277"/>
              <a:gd name="T25" fmla="*/ 263 h 263"/>
              <a:gd name="T26" fmla="*/ 71 w 277"/>
              <a:gd name="T27" fmla="*/ 263 h 263"/>
              <a:gd name="T28" fmla="*/ 85 w 277"/>
              <a:gd name="T29" fmla="*/ 260 h 263"/>
              <a:gd name="T30" fmla="*/ 139 w 277"/>
              <a:gd name="T31" fmla="*/ 237 h 263"/>
              <a:gd name="T32" fmla="*/ 193 w 277"/>
              <a:gd name="T33" fmla="*/ 260 h 263"/>
              <a:gd name="T34" fmla="*/ 207 w 277"/>
              <a:gd name="T35" fmla="*/ 263 h 263"/>
              <a:gd name="T36" fmla="*/ 227 w 277"/>
              <a:gd name="T37" fmla="*/ 254 h 263"/>
              <a:gd name="T38" fmla="*/ 232 w 277"/>
              <a:gd name="T39" fmla="*/ 228 h 263"/>
              <a:gd name="T40" fmla="*/ 219 w 277"/>
              <a:gd name="T41" fmla="*/ 169 h 263"/>
              <a:gd name="T42" fmla="*/ 265 w 277"/>
              <a:gd name="T43" fmla="*/ 127 h 263"/>
              <a:gd name="T44" fmla="*/ 275 w 277"/>
              <a:gd name="T45" fmla="*/ 99 h 263"/>
              <a:gd name="T46" fmla="*/ 251 w 277"/>
              <a:gd name="T47" fmla="*/ 79 h 263"/>
              <a:gd name="T48" fmla="*/ 180 w 277"/>
              <a:gd name="T49" fmla="*/ 156 h 263"/>
              <a:gd name="T50" fmla="*/ 193 w 277"/>
              <a:gd name="T51" fmla="*/ 221 h 263"/>
              <a:gd name="T52" fmla="*/ 139 w 277"/>
              <a:gd name="T53" fmla="*/ 198 h 263"/>
              <a:gd name="T54" fmla="*/ 83 w 277"/>
              <a:gd name="T55" fmla="*/ 222 h 263"/>
              <a:gd name="T56" fmla="*/ 94 w 277"/>
              <a:gd name="T57" fmla="*/ 156 h 263"/>
              <a:gd name="T58" fmla="*/ 49 w 277"/>
              <a:gd name="T59" fmla="*/ 112 h 263"/>
              <a:gd name="T60" fmla="*/ 109 w 277"/>
              <a:gd name="T61" fmla="*/ 101 h 263"/>
              <a:gd name="T62" fmla="*/ 139 w 277"/>
              <a:gd name="T63" fmla="*/ 45 h 263"/>
              <a:gd name="T64" fmla="*/ 169 w 277"/>
              <a:gd name="T65" fmla="*/ 101 h 263"/>
              <a:gd name="T66" fmla="*/ 228 w 277"/>
              <a:gd name="T67" fmla="*/ 112 h 263"/>
              <a:gd name="T68" fmla="*/ 180 w 277"/>
              <a:gd name="T69" fmla="*/ 15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 h="263">
                <a:moveTo>
                  <a:pt x="251" y="79"/>
                </a:moveTo>
                <a:cubicBezTo>
                  <a:pt x="193" y="69"/>
                  <a:pt x="193" y="69"/>
                  <a:pt x="193" y="69"/>
                </a:cubicBezTo>
                <a:cubicBezTo>
                  <a:pt x="164" y="16"/>
                  <a:pt x="164" y="16"/>
                  <a:pt x="164" y="16"/>
                </a:cubicBezTo>
                <a:cubicBezTo>
                  <a:pt x="159" y="6"/>
                  <a:pt x="149" y="0"/>
                  <a:pt x="139" y="0"/>
                </a:cubicBezTo>
                <a:cubicBezTo>
                  <a:pt x="129" y="0"/>
                  <a:pt x="120" y="6"/>
                  <a:pt x="114" y="16"/>
                </a:cubicBezTo>
                <a:cubicBezTo>
                  <a:pt x="85" y="69"/>
                  <a:pt x="85" y="69"/>
                  <a:pt x="85" y="69"/>
                </a:cubicBezTo>
                <a:cubicBezTo>
                  <a:pt x="27" y="79"/>
                  <a:pt x="27" y="79"/>
                  <a:pt x="27" y="79"/>
                </a:cubicBezTo>
                <a:cubicBezTo>
                  <a:pt x="15" y="81"/>
                  <a:pt x="6" y="88"/>
                  <a:pt x="3" y="98"/>
                </a:cubicBezTo>
                <a:cubicBezTo>
                  <a:pt x="0" y="108"/>
                  <a:pt x="4" y="119"/>
                  <a:pt x="12" y="127"/>
                </a:cubicBezTo>
                <a:cubicBezTo>
                  <a:pt x="55" y="168"/>
                  <a:pt x="55" y="168"/>
                  <a:pt x="55" y="168"/>
                </a:cubicBezTo>
                <a:cubicBezTo>
                  <a:pt x="45" y="229"/>
                  <a:pt x="45" y="229"/>
                  <a:pt x="45" y="229"/>
                </a:cubicBezTo>
                <a:cubicBezTo>
                  <a:pt x="43" y="239"/>
                  <a:pt x="46" y="248"/>
                  <a:pt x="51" y="254"/>
                </a:cubicBezTo>
                <a:cubicBezTo>
                  <a:pt x="56" y="260"/>
                  <a:pt x="63" y="263"/>
                  <a:pt x="71" y="263"/>
                </a:cubicBezTo>
                <a:cubicBezTo>
                  <a:pt x="71" y="263"/>
                  <a:pt x="71" y="263"/>
                  <a:pt x="71" y="263"/>
                </a:cubicBezTo>
                <a:cubicBezTo>
                  <a:pt x="76" y="263"/>
                  <a:pt x="80" y="262"/>
                  <a:pt x="85" y="260"/>
                </a:cubicBezTo>
                <a:cubicBezTo>
                  <a:pt x="139" y="237"/>
                  <a:pt x="139" y="237"/>
                  <a:pt x="139" y="237"/>
                </a:cubicBezTo>
                <a:cubicBezTo>
                  <a:pt x="193" y="260"/>
                  <a:pt x="193" y="260"/>
                  <a:pt x="193" y="260"/>
                </a:cubicBezTo>
                <a:cubicBezTo>
                  <a:pt x="198" y="262"/>
                  <a:pt x="202" y="263"/>
                  <a:pt x="207" y="263"/>
                </a:cubicBezTo>
                <a:cubicBezTo>
                  <a:pt x="215" y="263"/>
                  <a:pt x="222" y="260"/>
                  <a:pt x="227" y="254"/>
                </a:cubicBezTo>
                <a:cubicBezTo>
                  <a:pt x="232" y="247"/>
                  <a:pt x="234" y="238"/>
                  <a:pt x="232" y="228"/>
                </a:cubicBezTo>
                <a:cubicBezTo>
                  <a:pt x="219" y="169"/>
                  <a:pt x="219" y="169"/>
                  <a:pt x="219" y="169"/>
                </a:cubicBezTo>
                <a:cubicBezTo>
                  <a:pt x="265" y="127"/>
                  <a:pt x="265" y="127"/>
                  <a:pt x="265" y="127"/>
                </a:cubicBezTo>
                <a:cubicBezTo>
                  <a:pt x="274" y="119"/>
                  <a:pt x="277" y="109"/>
                  <a:pt x="275" y="99"/>
                </a:cubicBezTo>
                <a:cubicBezTo>
                  <a:pt x="272" y="89"/>
                  <a:pt x="263" y="82"/>
                  <a:pt x="251" y="79"/>
                </a:cubicBezTo>
                <a:close/>
                <a:moveTo>
                  <a:pt x="180" y="156"/>
                </a:moveTo>
                <a:cubicBezTo>
                  <a:pt x="193" y="221"/>
                  <a:pt x="193" y="221"/>
                  <a:pt x="193" y="221"/>
                </a:cubicBezTo>
                <a:cubicBezTo>
                  <a:pt x="139" y="198"/>
                  <a:pt x="139" y="198"/>
                  <a:pt x="139" y="198"/>
                </a:cubicBezTo>
                <a:cubicBezTo>
                  <a:pt x="83" y="222"/>
                  <a:pt x="83" y="222"/>
                  <a:pt x="83" y="222"/>
                </a:cubicBezTo>
                <a:cubicBezTo>
                  <a:pt x="94" y="156"/>
                  <a:pt x="94" y="156"/>
                  <a:pt x="94" y="156"/>
                </a:cubicBezTo>
                <a:cubicBezTo>
                  <a:pt x="49" y="112"/>
                  <a:pt x="49" y="112"/>
                  <a:pt x="49" y="112"/>
                </a:cubicBezTo>
                <a:cubicBezTo>
                  <a:pt x="109" y="101"/>
                  <a:pt x="109" y="101"/>
                  <a:pt x="109" y="101"/>
                </a:cubicBezTo>
                <a:cubicBezTo>
                  <a:pt x="139" y="45"/>
                  <a:pt x="139" y="45"/>
                  <a:pt x="139" y="45"/>
                </a:cubicBezTo>
                <a:cubicBezTo>
                  <a:pt x="169" y="101"/>
                  <a:pt x="169" y="101"/>
                  <a:pt x="169" y="101"/>
                </a:cubicBezTo>
                <a:cubicBezTo>
                  <a:pt x="228" y="112"/>
                  <a:pt x="228" y="112"/>
                  <a:pt x="228" y="112"/>
                </a:cubicBezTo>
                <a:lnTo>
                  <a:pt x="180" y="1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a:p>
        </p:txBody>
      </p:sp>
      <p:sp>
        <p:nvSpPr>
          <p:cNvPr id="25" name="textruta 64">
            <a:extLst>
              <a:ext uri="{FF2B5EF4-FFF2-40B4-BE49-F238E27FC236}">
                <a16:creationId xmlns:a16="http://schemas.microsoft.com/office/drawing/2014/main" id="{32576708-9DC7-4334-9039-C32373496C42}"/>
              </a:ext>
            </a:extLst>
          </p:cNvPr>
          <p:cNvSpPr txBox="1"/>
          <p:nvPr/>
        </p:nvSpPr>
        <p:spPr>
          <a:xfrm>
            <a:off x="1029296" y="4981757"/>
            <a:ext cx="193834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200"/>
              <a:t>Ägarskap och uppföljning</a:t>
            </a:r>
            <a:endParaRPr lang="sv-SE" sz="1200">
              <a:cs typeface="Arial"/>
            </a:endParaRPr>
          </a:p>
        </p:txBody>
      </p:sp>
      <p:sp>
        <p:nvSpPr>
          <p:cNvPr id="78" name="TextBox 77">
            <a:extLst>
              <a:ext uri="{FF2B5EF4-FFF2-40B4-BE49-F238E27FC236}">
                <a16:creationId xmlns:a16="http://schemas.microsoft.com/office/drawing/2014/main" id="{4D0C9B6A-559F-4509-AB6D-BF25CB42C5CC}"/>
              </a:ext>
            </a:extLst>
          </p:cNvPr>
          <p:cNvSpPr txBox="1"/>
          <p:nvPr/>
        </p:nvSpPr>
        <p:spPr>
          <a:xfrm>
            <a:off x="3069987" y="2875165"/>
            <a:ext cx="6052025" cy="369332"/>
          </a:xfrm>
          <a:prstGeom prst="rect">
            <a:avLst/>
          </a:prstGeom>
          <a:noFill/>
        </p:spPr>
        <p:txBody>
          <a:bodyPr wrap="square" lIns="91440" tIns="45720" rIns="91440" bIns="45720" rtlCol="0" anchor="t">
            <a:spAutoFit/>
          </a:bodyPr>
          <a:lstStyle/>
          <a:p>
            <a:r>
              <a:rPr lang="sv-SE">
                <a:solidFill>
                  <a:schemeClr val="tx2"/>
                </a:solidFill>
              </a:rPr>
              <a:t>[Lägg in bilder över kommunens nuvarande organisation]</a:t>
            </a:r>
          </a:p>
        </p:txBody>
      </p:sp>
    </p:spTree>
    <p:extLst>
      <p:ext uri="{BB962C8B-B14F-4D97-AF65-F5344CB8AC3E}">
        <p14:creationId xmlns:p14="http://schemas.microsoft.com/office/powerpoint/2010/main" val="428283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02B5A49-F9B7-445F-ACBD-7B5B6CE44E3F}"/>
              </a:ext>
            </a:extLst>
          </p:cNvPr>
          <p:cNvGraphicFramePr>
            <a:graphicFrameLocks noChangeAspect="1"/>
          </p:cNvGraphicFramePr>
          <p:nvPr>
            <p:custDataLst>
              <p:tags r:id="rId2"/>
            </p:custDataLst>
            <p:extLst>
              <p:ext uri="{D42A27DB-BD31-4B8C-83A1-F6EECF244321}">
                <p14:modId xmlns:p14="http://schemas.microsoft.com/office/powerpoint/2010/main" val="2036372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8" name="think-cell Slide" r:id="rId6" imgW="451" imgH="450" progId="TCLayout.ActiveDocument.1">
                  <p:embed/>
                </p:oleObj>
              </mc:Choice>
              <mc:Fallback>
                <p:oleObj name="think-cell Slide" r:id="rId6" imgW="451" imgH="450" progId="TCLayout.ActiveDocument.1">
                  <p:embed/>
                  <p:pic>
                    <p:nvPicPr>
                      <p:cNvPr id="9" name="Object 8" hidden="1">
                        <a:extLst>
                          <a:ext uri="{FF2B5EF4-FFF2-40B4-BE49-F238E27FC236}">
                            <a16:creationId xmlns:a16="http://schemas.microsoft.com/office/drawing/2014/main" id="{C02B5A49-F9B7-445F-ACBD-7B5B6CE44E3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6840360-0DB5-4CA8-B1C3-6AAC2A88C8C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ubrik 1">
            <a:extLst>
              <a:ext uri="{FF2B5EF4-FFF2-40B4-BE49-F238E27FC236}">
                <a16:creationId xmlns:a16="http://schemas.microsoft.com/office/drawing/2014/main" id="{9B681565-474B-9347-8B58-8535A194330C}"/>
              </a:ext>
            </a:extLst>
          </p:cNvPr>
          <p:cNvSpPr>
            <a:spLocks noGrp="1"/>
          </p:cNvSpPr>
          <p:nvPr>
            <p:ph type="title"/>
          </p:nvPr>
        </p:nvSpPr>
        <p:spPr>
          <a:xfrm>
            <a:off x="609600" y="457200"/>
            <a:ext cx="10972800" cy="831600"/>
          </a:xfrm>
        </p:spPr>
        <p:txBody>
          <a:bodyPr/>
          <a:lstStyle/>
          <a:p>
            <a:r>
              <a:rPr lang="sv-SE" sz="2800">
                <a:latin typeface="Arial" panose="020B0604020202020204" pitchFamily="34" charset="0"/>
                <a:cs typeface="Arial" panose="020B0604020202020204" pitchFamily="34" charset="0"/>
              </a:rPr>
              <a:t>Övning 3: Vilka förvaltningar och roller bör involveras/ utses för att nå målet i mognadstrappan?</a:t>
            </a:r>
          </a:p>
        </p:txBody>
      </p:sp>
      <p:grpSp>
        <p:nvGrpSpPr>
          <p:cNvPr id="117" name="Group 116">
            <a:extLst>
              <a:ext uri="{FF2B5EF4-FFF2-40B4-BE49-F238E27FC236}">
                <a16:creationId xmlns:a16="http://schemas.microsoft.com/office/drawing/2014/main" id="{2D6594AA-32D0-4529-84D5-314C2CC4BF1C}"/>
              </a:ext>
            </a:extLst>
          </p:cNvPr>
          <p:cNvGrpSpPr/>
          <p:nvPr/>
        </p:nvGrpSpPr>
        <p:grpSpPr>
          <a:xfrm>
            <a:off x="610179" y="5227001"/>
            <a:ext cx="11069782" cy="490451"/>
            <a:chOff x="609600" y="5569527"/>
            <a:chExt cx="11069782" cy="490451"/>
          </a:xfrm>
        </p:grpSpPr>
        <p:sp>
          <p:nvSpPr>
            <p:cNvPr id="118" name="Rectangle 117">
              <a:extLst>
                <a:ext uri="{FF2B5EF4-FFF2-40B4-BE49-F238E27FC236}">
                  <a16:creationId xmlns:a16="http://schemas.microsoft.com/office/drawing/2014/main" id="{8E73798A-92DA-4F2C-A008-BDB5B2095460}"/>
                </a:ext>
              </a:extLst>
            </p:cNvPr>
            <p:cNvSpPr/>
            <p:nvPr/>
          </p:nvSpPr>
          <p:spPr>
            <a:xfrm>
              <a:off x="609600" y="5569527"/>
              <a:ext cx="11069782" cy="4904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sv-SE">
                  <a:solidFill>
                    <a:schemeClr val="tx1"/>
                  </a:solidFill>
                </a:rPr>
                <a:t>Diskutera i grupp och kom med gemensam rekommendation för kort och längre sikt</a:t>
              </a:r>
            </a:p>
          </p:txBody>
        </p:sp>
        <p:sp>
          <p:nvSpPr>
            <p:cNvPr id="119" name="Isosceles Triangle 118">
              <a:extLst>
                <a:ext uri="{FF2B5EF4-FFF2-40B4-BE49-F238E27FC236}">
                  <a16:creationId xmlns:a16="http://schemas.microsoft.com/office/drawing/2014/main" id="{8967D1CB-0F61-4A97-90FF-B4CE6082EFF6}"/>
                </a:ext>
              </a:extLst>
            </p:cNvPr>
            <p:cNvSpPr/>
            <p:nvPr/>
          </p:nvSpPr>
          <p:spPr>
            <a:xfrm rot="5400000">
              <a:off x="615141" y="5694217"/>
              <a:ext cx="415636" cy="24938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20" name="Table 19">
            <a:extLst>
              <a:ext uri="{FF2B5EF4-FFF2-40B4-BE49-F238E27FC236}">
                <a16:creationId xmlns:a16="http://schemas.microsoft.com/office/drawing/2014/main" id="{56FF4D21-30F0-496F-A4D4-2879A0697083}"/>
              </a:ext>
            </a:extLst>
          </p:cNvPr>
          <p:cNvGraphicFramePr>
            <a:graphicFrameLocks noGrp="1"/>
          </p:cNvGraphicFramePr>
          <p:nvPr>
            <p:extLst>
              <p:ext uri="{D42A27DB-BD31-4B8C-83A1-F6EECF244321}">
                <p14:modId xmlns:p14="http://schemas.microsoft.com/office/powerpoint/2010/main" val="216023018"/>
              </p:ext>
            </p:extLst>
          </p:nvPr>
        </p:nvGraphicFramePr>
        <p:xfrm>
          <a:off x="609599" y="1423051"/>
          <a:ext cx="11070362" cy="3042920"/>
        </p:xfrm>
        <a:graphic>
          <a:graphicData uri="http://schemas.openxmlformats.org/drawingml/2006/table">
            <a:tbl>
              <a:tblPr firstRow="1" bandRow="1">
                <a:tableStyleId>{5940675A-B579-460E-94D1-54222C63F5DA}</a:tableStyleId>
              </a:tblPr>
              <a:tblGrid>
                <a:gridCol w="1755076">
                  <a:extLst>
                    <a:ext uri="{9D8B030D-6E8A-4147-A177-3AD203B41FA5}">
                      <a16:colId xmlns:a16="http://schemas.microsoft.com/office/drawing/2014/main" val="260300369"/>
                    </a:ext>
                  </a:extLst>
                </a:gridCol>
                <a:gridCol w="923280">
                  <a:extLst>
                    <a:ext uri="{9D8B030D-6E8A-4147-A177-3AD203B41FA5}">
                      <a16:colId xmlns:a16="http://schemas.microsoft.com/office/drawing/2014/main" val="1726693318"/>
                    </a:ext>
                  </a:extLst>
                </a:gridCol>
                <a:gridCol w="923280">
                  <a:extLst>
                    <a:ext uri="{9D8B030D-6E8A-4147-A177-3AD203B41FA5}">
                      <a16:colId xmlns:a16="http://schemas.microsoft.com/office/drawing/2014/main" val="76238771"/>
                    </a:ext>
                  </a:extLst>
                </a:gridCol>
                <a:gridCol w="923280">
                  <a:extLst>
                    <a:ext uri="{9D8B030D-6E8A-4147-A177-3AD203B41FA5}">
                      <a16:colId xmlns:a16="http://schemas.microsoft.com/office/drawing/2014/main" val="1518763881"/>
                    </a:ext>
                  </a:extLst>
                </a:gridCol>
                <a:gridCol w="923280">
                  <a:extLst>
                    <a:ext uri="{9D8B030D-6E8A-4147-A177-3AD203B41FA5}">
                      <a16:colId xmlns:a16="http://schemas.microsoft.com/office/drawing/2014/main" val="2783913033"/>
                    </a:ext>
                  </a:extLst>
                </a:gridCol>
                <a:gridCol w="923280">
                  <a:extLst>
                    <a:ext uri="{9D8B030D-6E8A-4147-A177-3AD203B41FA5}">
                      <a16:colId xmlns:a16="http://schemas.microsoft.com/office/drawing/2014/main" val="2397637012"/>
                    </a:ext>
                  </a:extLst>
                </a:gridCol>
                <a:gridCol w="923280">
                  <a:extLst>
                    <a:ext uri="{9D8B030D-6E8A-4147-A177-3AD203B41FA5}">
                      <a16:colId xmlns:a16="http://schemas.microsoft.com/office/drawing/2014/main" val="3963114448"/>
                    </a:ext>
                  </a:extLst>
                </a:gridCol>
                <a:gridCol w="923280">
                  <a:extLst>
                    <a:ext uri="{9D8B030D-6E8A-4147-A177-3AD203B41FA5}">
                      <a16:colId xmlns:a16="http://schemas.microsoft.com/office/drawing/2014/main" val="1811515823"/>
                    </a:ext>
                  </a:extLst>
                </a:gridCol>
                <a:gridCol w="923280">
                  <a:extLst>
                    <a:ext uri="{9D8B030D-6E8A-4147-A177-3AD203B41FA5}">
                      <a16:colId xmlns:a16="http://schemas.microsoft.com/office/drawing/2014/main" val="2059044753"/>
                    </a:ext>
                  </a:extLst>
                </a:gridCol>
                <a:gridCol w="923280">
                  <a:extLst>
                    <a:ext uri="{9D8B030D-6E8A-4147-A177-3AD203B41FA5}">
                      <a16:colId xmlns:a16="http://schemas.microsoft.com/office/drawing/2014/main" val="3482101710"/>
                    </a:ext>
                  </a:extLst>
                </a:gridCol>
                <a:gridCol w="1005766">
                  <a:extLst>
                    <a:ext uri="{9D8B030D-6E8A-4147-A177-3AD203B41FA5}">
                      <a16:colId xmlns:a16="http://schemas.microsoft.com/office/drawing/2014/main" val="1784984129"/>
                    </a:ext>
                  </a:extLst>
                </a:gridCol>
              </a:tblGrid>
              <a:tr h="228600">
                <a:tc rowSpan="2">
                  <a:txBody>
                    <a:bodyPr/>
                    <a:lstStyle/>
                    <a:p>
                      <a:r>
                        <a:rPr lang="sv-SE" sz="1200" b="1">
                          <a:solidFill>
                            <a:schemeClr val="bg1"/>
                          </a:solidFill>
                        </a:rPr>
                        <a:t>Förvaltning</a:t>
                      </a:r>
                    </a:p>
                  </a:txBody>
                  <a:tcPr anchor="b">
                    <a:lnTlToBr w="12700" cap="flat" cmpd="sng" algn="ctr">
                      <a:solidFill>
                        <a:schemeClr val="tx1"/>
                      </a:solidFill>
                      <a:prstDash val="solid"/>
                      <a:round/>
                      <a:headEnd type="none" w="med" len="med"/>
                      <a:tailEnd type="none" w="med" len="med"/>
                    </a:lnTlToBr>
                    <a:solidFill>
                      <a:srgbClr val="F60080"/>
                    </a:solidFill>
                  </a:tcPr>
                </a:tc>
                <a:tc gridSpan="3">
                  <a:txBody>
                    <a:bodyPr/>
                    <a:lstStyle/>
                    <a:p>
                      <a:pPr algn="ctr"/>
                      <a:r>
                        <a:rPr lang="sv-SE" sz="1100" b="1">
                          <a:solidFill>
                            <a:schemeClr val="bg1"/>
                          </a:solidFill>
                        </a:rPr>
                        <a:t>Arbetsgrupp / internt nätverk förvaltning</a:t>
                      </a:r>
                    </a:p>
                  </a:txBody>
                  <a:tcPr>
                    <a:solidFill>
                      <a:srgbClr val="F60080"/>
                    </a:solidFill>
                  </a:tcPr>
                </a:tc>
                <a:tc hMerge="1">
                  <a:txBody>
                    <a:bodyPr/>
                    <a:lstStyle/>
                    <a:p>
                      <a:endParaRPr lang="sv-SE" sz="1200"/>
                    </a:p>
                  </a:txBody>
                  <a:tcPr/>
                </a:tc>
                <a:tc hMerge="1">
                  <a:txBody>
                    <a:bodyPr/>
                    <a:lstStyle/>
                    <a:p>
                      <a:endParaRPr lang="sv-SE" sz="1200"/>
                    </a:p>
                  </a:txBody>
                  <a:tcPr/>
                </a:tc>
                <a:tc gridSpan="6">
                  <a:txBody>
                    <a:bodyPr/>
                    <a:lstStyle/>
                    <a:p>
                      <a:pPr algn="ctr"/>
                      <a:r>
                        <a:rPr lang="sv-SE" sz="1100" b="1">
                          <a:solidFill>
                            <a:schemeClr val="bg1"/>
                          </a:solidFill>
                        </a:rPr>
                        <a:t>Centrala stödroller</a:t>
                      </a:r>
                    </a:p>
                  </a:txBody>
                  <a:tcPr>
                    <a:solidFill>
                      <a:srgbClr val="F60080"/>
                    </a:solidFill>
                  </a:tcPr>
                </a:tc>
                <a:tc hMerge="1">
                  <a:txBody>
                    <a:bodyPr/>
                    <a:lstStyle/>
                    <a:p>
                      <a:endParaRPr lang="sv-SE" sz="1200"/>
                    </a:p>
                  </a:txBody>
                  <a:tcPr/>
                </a:tc>
                <a:tc hMerge="1">
                  <a:txBody>
                    <a:bodyPr/>
                    <a:lstStyle/>
                    <a:p>
                      <a:endParaRPr lang="sv-SE" sz="1200"/>
                    </a:p>
                  </a:txBody>
                  <a:tcPr/>
                </a:tc>
                <a:tc hMerge="1">
                  <a:txBody>
                    <a:bodyPr/>
                    <a:lstStyle/>
                    <a:p>
                      <a:endParaRPr lang="sv-SE" sz="1200"/>
                    </a:p>
                  </a:txBody>
                  <a:tcPr/>
                </a:tc>
                <a:tc hMerge="1">
                  <a:txBody>
                    <a:bodyPr/>
                    <a:lstStyle/>
                    <a:p>
                      <a:endParaRPr lang="sv-SE"/>
                    </a:p>
                  </a:txBody>
                  <a:tcPr/>
                </a:tc>
                <a:tc hMerge="1">
                  <a:txBody>
                    <a:bodyPr/>
                    <a:lstStyle/>
                    <a:p>
                      <a:endParaRPr lang="sv-SE" sz="1200"/>
                    </a:p>
                  </a:txBody>
                  <a:tcPr/>
                </a:tc>
                <a:tc rowSpan="2">
                  <a:txBody>
                    <a:bodyPr/>
                    <a:lstStyle/>
                    <a:p>
                      <a:r>
                        <a:rPr lang="sv-SE" sz="1100" b="1">
                          <a:solidFill>
                            <a:schemeClr val="bg1"/>
                          </a:solidFill>
                        </a:rPr>
                        <a:t>Kommentar</a:t>
                      </a:r>
                    </a:p>
                  </a:txBody>
                  <a:tcPr>
                    <a:solidFill>
                      <a:srgbClr val="F60080"/>
                    </a:solidFill>
                  </a:tcPr>
                </a:tc>
                <a:extLst>
                  <a:ext uri="{0D108BD9-81ED-4DB2-BD59-A6C34878D82A}">
                    <a16:rowId xmlns:a16="http://schemas.microsoft.com/office/drawing/2014/main" val="3641101840"/>
                  </a:ext>
                </a:extLst>
              </a:tr>
              <a:tr h="228600">
                <a:tc vMerge="1">
                  <a:txBody>
                    <a:bodyPr/>
                    <a:lstStyle/>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kern="1200"/>
                        <a:t>Förvaltnings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kern="1200"/>
                        <a:t>representant  öppna data</a:t>
                      </a:r>
                      <a:endParaRPr lang="sv-SE" sz="9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kern="1200">
                          <a:solidFill>
                            <a:schemeClr val="bg1"/>
                          </a:solidFill>
                        </a:rPr>
                        <a:t>Informations- ägare</a:t>
                      </a:r>
                    </a:p>
                    <a:p>
                      <a:pPr marL="0" algn="l" defTabSz="914400" rtl="0" eaLnBrk="1" latinLnBrk="0" hangingPunct="1"/>
                      <a:endParaRPr lang="sv-SE" sz="900" b="1" kern="1200">
                        <a:solidFill>
                          <a:schemeClr val="bg1"/>
                        </a:solidFill>
                        <a:latin typeface="+mn-lt"/>
                        <a:ea typeface="+mn-ea"/>
                        <a:cs typeface="+mn-cs"/>
                      </a:endParaRP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kern="1200">
                          <a:solidFill>
                            <a:schemeClr val="bg1"/>
                          </a:solidFill>
                        </a:rPr>
                        <a:t>Informations förvaltare</a:t>
                      </a:r>
                    </a:p>
                    <a:p>
                      <a:pPr marL="0" algn="l" defTabSz="914400" rtl="0" eaLnBrk="1" latinLnBrk="0" hangingPunct="1"/>
                      <a:r>
                        <a:rPr lang="sv-SE" sz="900" b="1" kern="1200">
                          <a:solidFill>
                            <a:schemeClr val="bg1"/>
                          </a:solidFill>
                          <a:latin typeface="+mn-lt"/>
                          <a:ea typeface="+mn-ea"/>
                          <a:cs typeface="+mn-cs"/>
                        </a:rPr>
                        <a:t> </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a:t>Dataskydds ombud</a:t>
                      </a:r>
                    </a:p>
                    <a:p>
                      <a:endParaRPr lang="sv-SE" sz="900" b="1">
                        <a:solidFill>
                          <a:schemeClr val="tx1"/>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a:t>Jurist</a:t>
                      </a:r>
                    </a:p>
                    <a:p>
                      <a:endParaRPr lang="sv-SE" sz="900" b="1">
                        <a:solidFill>
                          <a:schemeClr val="tx1"/>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a:t>Kommuni-katör</a:t>
                      </a:r>
                    </a:p>
                    <a:p>
                      <a:endParaRPr lang="sv-SE" sz="900" b="1">
                        <a:solidFill>
                          <a:schemeClr val="tx1"/>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a:t>It-strateg</a:t>
                      </a:r>
                    </a:p>
                    <a:p>
                      <a:endParaRPr lang="sv-SE" sz="900" b="1">
                        <a:solidFill>
                          <a:schemeClr val="tx1"/>
                        </a:solidFill>
                      </a:endParaRPr>
                    </a:p>
                  </a:txBody>
                  <a:tcPr>
                    <a:solidFill>
                      <a:schemeClr val="bg1">
                        <a:lumMod val="85000"/>
                      </a:schemeClr>
                    </a:solidFill>
                  </a:tcPr>
                </a:tc>
                <a:tc>
                  <a:txBody>
                    <a:bodyPr/>
                    <a:lstStyle/>
                    <a:p>
                      <a:r>
                        <a:rPr lang="sv-SE" sz="900" b="1">
                          <a:solidFill>
                            <a:schemeClr val="tx1"/>
                          </a:solidFill>
                        </a:rPr>
                        <a:t>Infosäk-ansvarig</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a:t>System förvaltare</a:t>
                      </a:r>
                    </a:p>
                    <a:p>
                      <a:endParaRPr lang="sv-SE" sz="900" b="1">
                        <a:solidFill>
                          <a:schemeClr val="tx1"/>
                        </a:solidFill>
                      </a:endParaRPr>
                    </a:p>
                  </a:txBody>
                  <a:tcPr>
                    <a:solidFill>
                      <a:schemeClr val="bg1">
                        <a:lumMod val="85000"/>
                      </a:schemeClr>
                    </a:solidFill>
                  </a:tcPr>
                </a:tc>
                <a:tc vMerge="1">
                  <a:txBody>
                    <a:bodyPr/>
                    <a:lstStyle/>
                    <a:p>
                      <a:endParaRPr lang="sv-SE"/>
                    </a:p>
                  </a:txBody>
                  <a:tcPr/>
                </a:tc>
                <a:extLst>
                  <a:ext uri="{0D108BD9-81ED-4DB2-BD59-A6C34878D82A}">
                    <a16:rowId xmlns:a16="http://schemas.microsoft.com/office/drawing/2014/main" val="2844805414"/>
                  </a:ext>
                </a:extLst>
              </a:tr>
              <a:tr h="370840">
                <a:tc>
                  <a:txBody>
                    <a:bodyPr/>
                    <a:lstStyle/>
                    <a:p>
                      <a:r>
                        <a:rPr lang="sv-SE" sz="1200" b="1"/>
                        <a:t>…</a:t>
                      </a:r>
                    </a:p>
                  </a:txBody>
                  <a:tcPr>
                    <a:solidFill>
                      <a:schemeClr val="bg2"/>
                    </a:solidFill>
                  </a:tcPr>
                </a:tc>
                <a:tc>
                  <a:txBody>
                    <a:bodyPr/>
                    <a:lstStyle/>
                    <a:p>
                      <a:pPr algn="ctr"/>
                      <a:r>
                        <a:rPr lang="sv-SE" sz="1200"/>
                        <a:t>X</a:t>
                      </a:r>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endParaRPr lang="sv-SE" sz="1200"/>
                    </a:p>
                  </a:txBody>
                  <a:tcPr/>
                </a:tc>
                <a:extLst>
                  <a:ext uri="{0D108BD9-81ED-4DB2-BD59-A6C34878D82A}">
                    <a16:rowId xmlns:a16="http://schemas.microsoft.com/office/drawing/2014/main" val="3761645190"/>
                  </a:ext>
                </a:extLst>
              </a:tr>
              <a:tr h="370840">
                <a:tc>
                  <a:txBody>
                    <a:bodyPr/>
                    <a:lstStyle/>
                    <a:p>
                      <a:r>
                        <a:rPr lang="sv-SE" sz="1200" b="1"/>
                        <a:t>…</a:t>
                      </a:r>
                    </a:p>
                  </a:txBody>
                  <a:tcPr>
                    <a:solidFill>
                      <a:schemeClr val="bg2"/>
                    </a:solidFill>
                  </a:tcPr>
                </a:tc>
                <a:tc>
                  <a:txBody>
                    <a:bodyPr/>
                    <a:lstStyle/>
                    <a:p>
                      <a:pPr algn="ctr"/>
                      <a:r>
                        <a:rPr lang="sv-SE" sz="1200"/>
                        <a:t>X</a:t>
                      </a:r>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endParaRPr lang="sv-SE" sz="1200"/>
                    </a:p>
                  </a:txBody>
                  <a:tcPr/>
                </a:tc>
                <a:extLst>
                  <a:ext uri="{0D108BD9-81ED-4DB2-BD59-A6C34878D82A}">
                    <a16:rowId xmlns:a16="http://schemas.microsoft.com/office/drawing/2014/main" val="252780886"/>
                  </a:ext>
                </a:extLst>
              </a:tr>
              <a:tr h="0">
                <a:tc>
                  <a:txBody>
                    <a:bodyPr/>
                    <a:lstStyle/>
                    <a:p>
                      <a:endParaRPr lang="sv-SE" sz="1200" b="1"/>
                    </a:p>
                  </a:txBody>
                  <a:tcPr>
                    <a:solidFill>
                      <a:schemeClr val="bg2"/>
                    </a:solidFill>
                  </a:tcPr>
                </a:tc>
                <a:tc>
                  <a:txBody>
                    <a:bodyPr/>
                    <a:lstStyle/>
                    <a:p>
                      <a:pPr algn="ctr"/>
                      <a:r>
                        <a:rPr lang="sv-SE" sz="1200"/>
                        <a:t>X</a:t>
                      </a:r>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endParaRPr lang="sv-SE" sz="1200"/>
                    </a:p>
                  </a:txBody>
                  <a:tcPr/>
                </a:tc>
                <a:extLst>
                  <a:ext uri="{0D108BD9-81ED-4DB2-BD59-A6C34878D82A}">
                    <a16:rowId xmlns:a16="http://schemas.microsoft.com/office/drawing/2014/main" val="2099634843"/>
                  </a:ext>
                </a:extLst>
              </a:tr>
              <a:tr h="0">
                <a:tc>
                  <a:txBody>
                    <a:bodyPr/>
                    <a:lstStyle/>
                    <a:p>
                      <a:endParaRPr lang="sv-SE" sz="1200" b="1"/>
                    </a:p>
                  </a:txBody>
                  <a:tcPr>
                    <a:solidFill>
                      <a:schemeClr val="bg2"/>
                    </a:solidFill>
                  </a:tcPr>
                </a:tc>
                <a:tc>
                  <a:txBody>
                    <a:bodyPr/>
                    <a:lstStyle/>
                    <a:p>
                      <a:pPr algn="ctr"/>
                      <a:r>
                        <a:rPr lang="sv-SE" sz="1200"/>
                        <a:t>X</a:t>
                      </a:r>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endParaRPr lang="sv-SE" sz="1200"/>
                    </a:p>
                  </a:txBody>
                  <a:tcPr/>
                </a:tc>
                <a:extLst>
                  <a:ext uri="{0D108BD9-81ED-4DB2-BD59-A6C34878D82A}">
                    <a16:rowId xmlns:a16="http://schemas.microsoft.com/office/drawing/2014/main" val="1620803147"/>
                  </a:ext>
                </a:extLst>
              </a:tr>
              <a:tr h="0">
                <a:tc>
                  <a:txBody>
                    <a:bodyPr/>
                    <a:lstStyle/>
                    <a:p>
                      <a:endParaRPr lang="sv-SE" sz="1200" b="1"/>
                    </a:p>
                  </a:txBody>
                  <a:tcPr>
                    <a:solidFill>
                      <a:schemeClr val="bg2"/>
                    </a:solidFill>
                  </a:tcPr>
                </a:tc>
                <a:tc>
                  <a:txBody>
                    <a:bodyPr/>
                    <a:lstStyle/>
                    <a:p>
                      <a:pPr algn="ctr"/>
                      <a:r>
                        <a:rPr lang="sv-SE" sz="1200"/>
                        <a:t>X</a:t>
                      </a:r>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endParaRPr lang="sv-SE" sz="1200"/>
                    </a:p>
                  </a:txBody>
                  <a:tcPr/>
                </a:tc>
                <a:extLst>
                  <a:ext uri="{0D108BD9-81ED-4DB2-BD59-A6C34878D82A}">
                    <a16:rowId xmlns:a16="http://schemas.microsoft.com/office/drawing/2014/main" val="2073097204"/>
                  </a:ext>
                </a:extLst>
              </a:tr>
              <a:tr h="0">
                <a:tc>
                  <a:txBody>
                    <a:bodyPr/>
                    <a:lstStyle/>
                    <a:p>
                      <a:endParaRPr lang="sv-SE" sz="1200" b="1"/>
                    </a:p>
                  </a:txBody>
                  <a:tcPr>
                    <a:solidFill>
                      <a:schemeClr val="bg2"/>
                    </a:solidFill>
                  </a:tcPr>
                </a:tc>
                <a:tc>
                  <a:txBody>
                    <a:bodyPr/>
                    <a:lstStyle/>
                    <a:p>
                      <a:pPr algn="ctr"/>
                      <a:r>
                        <a:rPr lang="sv-SE" sz="1200"/>
                        <a:t>X</a:t>
                      </a:r>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endParaRPr lang="sv-SE" sz="1200"/>
                    </a:p>
                  </a:txBody>
                  <a:tcPr/>
                </a:tc>
                <a:extLst>
                  <a:ext uri="{0D108BD9-81ED-4DB2-BD59-A6C34878D82A}">
                    <a16:rowId xmlns:a16="http://schemas.microsoft.com/office/drawing/2014/main" val="3090474367"/>
                  </a:ext>
                </a:extLst>
              </a:tr>
              <a:tr h="0">
                <a:tc>
                  <a:txBody>
                    <a:bodyPr/>
                    <a:lstStyle/>
                    <a:p>
                      <a:endParaRPr lang="sv-SE" sz="1200" b="1"/>
                    </a:p>
                  </a:txBody>
                  <a:tcPr>
                    <a:solidFill>
                      <a:schemeClr val="bg2"/>
                    </a:solidFill>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pPr algn="ctr"/>
                      <a:endParaRPr lang="sv-SE" sz="1200"/>
                    </a:p>
                  </a:txBody>
                  <a:tcPr/>
                </a:tc>
                <a:tc>
                  <a:txBody>
                    <a:bodyPr/>
                    <a:lstStyle/>
                    <a:p>
                      <a:endParaRPr lang="sv-SE" sz="1200" dirty="0"/>
                    </a:p>
                  </a:txBody>
                  <a:tcPr/>
                </a:tc>
                <a:extLst>
                  <a:ext uri="{0D108BD9-81ED-4DB2-BD59-A6C34878D82A}">
                    <a16:rowId xmlns:a16="http://schemas.microsoft.com/office/drawing/2014/main" val="1003546318"/>
                  </a:ext>
                </a:extLst>
              </a:tr>
            </a:tbl>
          </a:graphicData>
        </a:graphic>
      </p:graphicFrame>
      <p:sp>
        <p:nvSpPr>
          <p:cNvPr id="23" name="TextBox 22">
            <a:extLst>
              <a:ext uri="{FF2B5EF4-FFF2-40B4-BE49-F238E27FC236}">
                <a16:creationId xmlns:a16="http://schemas.microsoft.com/office/drawing/2014/main" id="{2109F691-D540-4A4A-A201-8C743AC28B9B}"/>
              </a:ext>
            </a:extLst>
          </p:cNvPr>
          <p:cNvSpPr txBox="1"/>
          <p:nvPr/>
        </p:nvSpPr>
        <p:spPr>
          <a:xfrm>
            <a:off x="1578703" y="1492738"/>
            <a:ext cx="773724" cy="261610"/>
          </a:xfrm>
          <a:prstGeom prst="rect">
            <a:avLst/>
          </a:prstGeom>
          <a:noFill/>
        </p:spPr>
        <p:txBody>
          <a:bodyPr wrap="square" rtlCol="0">
            <a:spAutoFit/>
          </a:bodyPr>
          <a:lstStyle/>
          <a:p>
            <a:r>
              <a:rPr lang="sv-SE" sz="1100" b="1">
                <a:solidFill>
                  <a:schemeClr val="bg1"/>
                </a:solidFill>
              </a:rPr>
              <a:t>Roller</a:t>
            </a:r>
          </a:p>
        </p:txBody>
      </p:sp>
    </p:spTree>
    <p:extLst>
      <p:ext uri="{BB962C8B-B14F-4D97-AF65-F5344CB8AC3E}">
        <p14:creationId xmlns:p14="http://schemas.microsoft.com/office/powerpoint/2010/main" val="3536074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2"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latin typeface="Arial" panose="020B0604020202020204" pitchFamily="34" charset="0"/>
                <a:cs typeface="Arial" panose="020B0604020202020204" pitchFamily="34" charset="0"/>
              </a:rPr>
              <a:pPr/>
              <a:t>Agenda</a:t>
            </a:fld>
            <a:endParaRPr lang="sv-SE">
              <a:latin typeface="Arial" panose="020B0604020202020204" pitchFamily="34" charset="0"/>
              <a:cs typeface="Arial" panose="020B0604020202020204" pitchFamily="34" charset="0"/>
            </a:endParaRPr>
          </a:p>
        </p:txBody>
      </p:sp>
      <p:sp>
        <p:nvSpPr>
          <p:cNvPr id="14" name="Platshållare för text 2">
            <a:hlinkClick r:id="rId10" action="ppaction://hlinksldjump"/>
            <a:extLst>
              <a:ext uri="{FF2B5EF4-FFF2-40B4-BE49-F238E27FC236}">
                <a16:creationId xmlns:a16="http://schemas.microsoft.com/office/drawing/2014/main" id="{0C8109BE-40DC-40C8-BE70-CEE52EAB0BE3}"/>
              </a:ext>
            </a:extLst>
          </p:cNvPr>
          <p:cNvSpPr>
            <a:spLocks noGrp="1"/>
          </p:cNvSpPr>
          <p:nvPr>
            <p:custDataLst>
              <p:tags r:id="rId4"/>
            </p:custDataLst>
          </p:nvPr>
        </p:nvSpPr>
        <p:spPr bwMode="gray">
          <a:xfrm>
            <a:off x="609599" y="130337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1. Vem som beslutar och äger ansvaret påverkar effektivitet och långsiktighet </a:t>
            </a:r>
            <a:endParaRPr lang="sv-SE">
              <a:latin typeface="Arial"/>
              <a:cs typeface="Arial"/>
            </a:endParaRPr>
          </a:p>
        </p:txBody>
      </p:sp>
      <p:sp>
        <p:nvSpPr>
          <p:cNvPr id="10" name="Platshållare för text 2">
            <a:hlinkClick r:id="" action="ppaction://noaction"/>
            <a:extLst>
              <a:ext uri="{FF2B5EF4-FFF2-40B4-BE49-F238E27FC236}">
                <a16:creationId xmlns:a16="http://schemas.microsoft.com/office/drawing/2014/main" id="{57189D22-9C98-7540-B6B2-83EC888D2491}"/>
              </a:ext>
            </a:extLst>
          </p:cNvPr>
          <p:cNvSpPr>
            <a:spLocks noGrp="1"/>
          </p:cNvSpPr>
          <p:nvPr/>
        </p:nvSpPr>
        <p:spPr bwMode="gray">
          <a:xfrm>
            <a:off x="609599" y="1811573"/>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2. </a:t>
            </a:r>
            <a:r>
              <a:rPr lang="sv-SE">
                <a:latin typeface="Arial"/>
                <a:cs typeface="Arial"/>
              </a:rPr>
              <a:t>Vilka roller behövs för att arbeta med öppna data? </a:t>
            </a:r>
            <a:endParaRPr lang="sv-SE">
              <a:latin typeface="Arial" panose="020B0604020202020204" pitchFamily="34" charset="0"/>
              <a:cs typeface="Arial" panose="020B0604020202020204" pitchFamily="34" charset="0"/>
            </a:endParaRPr>
          </a:p>
        </p:txBody>
      </p:sp>
      <p:sp>
        <p:nvSpPr>
          <p:cNvPr id="15" name="Platshållare för text 2">
            <a:hlinkClick r:id="" action="ppaction://noaction"/>
            <a:extLst>
              <a:ext uri="{FF2B5EF4-FFF2-40B4-BE49-F238E27FC236}">
                <a16:creationId xmlns:a16="http://schemas.microsoft.com/office/drawing/2014/main" id="{C07B9F52-9EC2-B640-B091-47D5F990D568}"/>
              </a:ext>
            </a:extLst>
          </p:cNvPr>
          <p:cNvSpPr>
            <a:spLocks noGrp="1"/>
          </p:cNvSpPr>
          <p:nvPr>
            <p:custDataLst>
              <p:tags r:id="rId5"/>
            </p:custDataLst>
          </p:nvPr>
        </p:nvSpPr>
        <p:spPr bwMode="gray">
          <a:xfrm>
            <a:off x="609599" y="2319573"/>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3. </a:t>
            </a:r>
            <a:r>
              <a:rPr lang="sv-SE"/>
              <a:t>Gruppövning: Ta fram förslag på organisation  </a:t>
            </a:r>
          </a:p>
        </p:txBody>
      </p:sp>
      <p:sp>
        <p:nvSpPr>
          <p:cNvPr id="16" name="Platshållare för text 2">
            <a:hlinkClick r:id="" action="ppaction://noaction"/>
            <a:extLst>
              <a:ext uri="{FF2B5EF4-FFF2-40B4-BE49-F238E27FC236}">
                <a16:creationId xmlns:a16="http://schemas.microsoft.com/office/drawing/2014/main" id="{5827BC66-7B82-5540-8491-E8C3D5A76C94}"/>
              </a:ext>
            </a:extLst>
          </p:cNvPr>
          <p:cNvSpPr>
            <a:spLocks noGrp="1"/>
          </p:cNvSpPr>
          <p:nvPr/>
        </p:nvSpPr>
        <p:spPr bwMode="gray">
          <a:xfrm>
            <a:off x="609599" y="2827573"/>
            <a:ext cx="10972800" cy="508000"/>
          </a:xfrm>
          <a:prstGeom prst="rect">
            <a:avLst/>
          </a:prstGeom>
          <a:solidFill>
            <a:srgbClr val="C40064"/>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b="1">
                <a:solidFill>
                  <a:schemeClr val="bg1"/>
                </a:solidFill>
                <a:latin typeface="Arial"/>
                <a:cs typeface="Arial"/>
                <a:sym typeface="Stockholm Type Regular"/>
              </a:rPr>
              <a:t>4. Sammanfattande diskussion och nästa steg</a:t>
            </a:r>
            <a:endParaRPr lang="sv-SE" b="1">
              <a:solidFill>
                <a:schemeClr val="bg1"/>
              </a:solidFill>
              <a:latin typeface="Arial"/>
              <a:cs typeface="Arial"/>
            </a:endParaRPr>
          </a:p>
        </p:txBody>
      </p:sp>
    </p:spTree>
    <p:extLst>
      <p:ext uri="{BB962C8B-B14F-4D97-AF65-F5344CB8AC3E}">
        <p14:creationId xmlns:p14="http://schemas.microsoft.com/office/powerpoint/2010/main" val="3005170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53020D-F825-4841-B383-076E5950142C}"/>
              </a:ext>
            </a:extLst>
          </p:cNvPr>
          <p:cNvGraphicFramePr>
            <a:graphicFrameLocks noChangeAspect="1"/>
          </p:cNvGraphicFramePr>
          <p:nvPr>
            <p:custDataLst>
              <p:tags r:id="rId2"/>
            </p:custDataLst>
            <p:extLst>
              <p:ext uri="{D42A27DB-BD31-4B8C-83A1-F6EECF244321}">
                <p14:modId xmlns:p14="http://schemas.microsoft.com/office/powerpoint/2010/main" val="720693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6"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8553020D-F825-4841-B383-076E595014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4336B8C-4549-4012-9CF1-8D4A6E11345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Stockholm Type Regular"/>
              <a:ea typeface="+mj-ea"/>
              <a:cs typeface="+mj-cs"/>
              <a:sym typeface="Stockholm Type Regular"/>
            </a:endParaRPr>
          </a:p>
        </p:txBody>
      </p:sp>
      <p:sp>
        <p:nvSpPr>
          <p:cNvPr id="2" name="Title 1">
            <a:extLst>
              <a:ext uri="{FF2B5EF4-FFF2-40B4-BE49-F238E27FC236}">
                <a16:creationId xmlns:a16="http://schemas.microsoft.com/office/drawing/2014/main" id="{F3C28302-EFEE-4D7E-AF1C-A73EBB657138}"/>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Kort sammanfattning av gruppövningsdiskussionerna</a:t>
            </a:r>
          </a:p>
        </p:txBody>
      </p:sp>
      <p:sp>
        <p:nvSpPr>
          <p:cNvPr id="4" name="Content Placeholder 3">
            <a:extLst>
              <a:ext uri="{FF2B5EF4-FFF2-40B4-BE49-F238E27FC236}">
                <a16:creationId xmlns:a16="http://schemas.microsoft.com/office/drawing/2014/main" id="{5425806E-F5F4-4B2F-8153-476CBC24288B}"/>
              </a:ext>
            </a:extLst>
          </p:cNvPr>
          <p:cNvSpPr>
            <a:spLocks noGrp="1"/>
          </p:cNvSpPr>
          <p:nvPr>
            <p:ph idx="1"/>
          </p:nvPr>
        </p:nvSpPr>
        <p:spPr/>
        <p:txBody>
          <a:bodyPr vert="horz" lIns="0" tIns="0" rIns="0" bIns="0" rtlCol="0" anchor="t">
            <a:noAutofit/>
          </a:bodyPr>
          <a:lstStyle/>
          <a:p>
            <a:pPr marL="0" indent="0">
              <a:buNone/>
            </a:pPr>
            <a:r>
              <a:rPr lang="sv-SE" sz="1600" b="1"/>
              <a:t>Övning 1:</a:t>
            </a:r>
            <a:r>
              <a:rPr lang="sv-SE" sz="1400" b="1"/>
              <a:t> Var i organisationen ska ägarskap och uppföljning ligga? Var ska samordnaren finnas?</a:t>
            </a:r>
          </a:p>
          <a:p>
            <a:pPr marL="179705" indent="-179705"/>
            <a:r>
              <a:rPr lang="sv-SE" sz="1400" err="1"/>
              <a:t>Xxx</a:t>
            </a:r>
            <a:endParaRPr lang="sv-SE" sz="1400"/>
          </a:p>
          <a:p>
            <a:pPr marL="179705" indent="-179705"/>
            <a:endParaRPr lang="sv-SE" sz="1400">
              <a:cs typeface="Arial"/>
            </a:endParaRPr>
          </a:p>
          <a:p>
            <a:pPr marL="0" indent="0">
              <a:buNone/>
            </a:pPr>
            <a:r>
              <a:rPr lang="sv-SE" sz="1600" b="1"/>
              <a:t>Övning 2:</a:t>
            </a:r>
            <a:r>
              <a:rPr lang="sv-SE" sz="1400" b="1"/>
              <a:t> Var i mognadstrappan befinner vi oss idag och var vill vi vara om ett år när nya Öppna data-direktivet träder i kraft?</a:t>
            </a:r>
            <a:endParaRPr lang="sv-SE" sz="1400" b="1">
              <a:cs typeface="Arial"/>
            </a:endParaRPr>
          </a:p>
          <a:p>
            <a:pPr marL="179705" indent="-179705"/>
            <a:r>
              <a:rPr lang="sv-SE" sz="1400" err="1"/>
              <a:t>Xxx</a:t>
            </a:r>
            <a:endParaRPr lang="sv-SE" sz="1400"/>
          </a:p>
          <a:p>
            <a:pPr marL="179705" indent="-179705"/>
            <a:endParaRPr lang="sv-SE" sz="1400">
              <a:cs typeface="Arial"/>
            </a:endParaRPr>
          </a:p>
          <a:p>
            <a:pPr marL="0" indent="0">
              <a:buNone/>
            </a:pPr>
            <a:r>
              <a:rPr lang="sv-SE" sz="1600" b="1"/>
              <a:t>Ev. Övning 3</a:t>
            </a:r>
            <a:r>
              <a:rPr lang="sv-SE" sz="1400" b="1"/>
              <a:t>: Vilka förvaltningar och roller bör involveras/ utses för att nå målet i mognadstrappan?</a:t>
            </a:r>
            <a:endParaRPr lang="sv-SE" sz="1400" b="1">
              <a:cs typeface="Arial"/>
            </a:endParaRPr>
          </a:p>
          <a:p>
            <a:pPr marL="179705" indent="-179705"/>
            <a:r>
              <a:rPr lang="sv-SE" sz="1400" err="1"/>
              <a:t>Xxx</a:t>
            </a:r>
            <a:endParaRPr lang="sv-SE" sz="1400"/>
          </a:p>
          <a:p>
            <a:pPr marL="179705" indent="-179705"/>
            <a:endParaRPr lang="sv-SE" sz="1400">
              <a:cs typeface="Arial"/>
            </a:endParaRPr>
          </a:p>
          <a:p>
            <a:pPr marL="179705" indent="-179705"/>
            <a:endParaRPr lang="sv-SE">
              <a:cs typeface="Arial"/>
            </a:endParaRPr>
          </a:p>
        </p:txBody>
      </p:sp>
    </p:spTree>
    <p:extLst>
      <p:ext uri="{BB962C8B-B14F-4D97-AF65-F5344CB8AC3E}">
        <p14:creationId xmlns:p14="http://schemas.microsoft.com/office/powerpoint/2010/main" val="1076449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52A4B80-9965-4B53-9D94-B2F0B126E254}"/>
              </a:ext>
            </a:extLst>
          </p:cNvPr>
          <p:cNvGraphicFramePr>
            <a:graphicFrameLocks noChangeAspect="1"/>
          </p:cNvGraphicFramePr>
          <p:nvPr>
            <p:custDataLst>
              <p:tags r:id="rId2"/>
            </p:custDataLst>
            <p:extLst>
              <p:ext uri="{D42A27DB-BD31-4B8C-83A1-F6EECF244321}">
                <p14:modId xmlns:p14="http://schemas.microsoft.com/office/powerpoint/2010/main" val="1436999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6" imgW="451" imgH="450" progId="TCLayout.ActiveDocument.1">
                  <p:embed/>
                </p:oleObj>
              </mc:Choice>
              <mc:Fallback>
                <p:oleObj name="think-cell Slide" r:id="rId6" imgW="451" imgH="450" progId="TCLayout.ActiveDocument.1">
                  <p:embed/>
                  <p:pic>
                    <p:nvPicPr>
                      <p:cNvPr id="4" name="Object 3" hidden="1">
                        <a:extLst>
                          <a:ext uri="{FF2B5EF4-FFF2-40B4-BE49-F238E27FC236}">
                            <a16:creationId xmlns:a16="http://schemas.microsoft.com/office/drawing/2014/main" id="{252A4B80-9965-4B53-9D94-B2F0B126E25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FBCA05-EB6D-41CF-A1EA-273E4FB87AEB}"/>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Stockholm Type Regular" pitchFamily="50" charset="0"/>
              <a:ea typeface="+mj-ea"/>
              <a:cs typeface="+mj-cs"/>
              <a:sym typeface="Stockholm Type Regular" pitchFamily="50" charset="0"/>
            </a:endParaRPr>
          </a:p>
        </p:txBody>
      </p:sp>
      <p:sp>
        <p:nvSpPr>
          <p:cNvPr id="2" name="Title 1">
            <a:extLst>
              <a:ext uri="{FF2B5EF4-FFF2-40B4-BE49-F238E27FC236}">
                <a16:creationId xmlns:a16="http://schemas.microsoft.com/office/drawing/2014/main" id="{A8B4F26E-CB46-4EFC-AF42-DFC8C2641D12}"/>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Nästa steg – forma organisation</a:t>
            </a:r>
          </a:p>
        </p:txBody>
      </p:sp>
      <p:sp>
        <p:nvSpPr>
          <p:cNvPr id="5" name="TextBox 4">
            <a:extLst>
              <a:ext uri="{FF2B5EF4-FFF2-40B4-BE49-F238E27FC236}">
                <a16:creationId xmlns:a16="http://schemas.microsoft.com/office/drawing/2014/main" id="{63C4CB44-B389-45FC-8D93-B7E3A6264655}"/>
              </a:ext>
            </a:extLst>
          </p:cNvPr>
          <p:cNvSpPr txBox="1"/>
          <p:nvPr/>
        </p:nvSpPr>
        <p:spPr>
          <a:xfrm>
            <a:off x="551729" y="1325103"/>
            <a:ext cx="10972800" cy="1754326"/>
          </a:xfrm>
          <a:prstGeom prst="rect">
            <a:avLst/>
          </a:prstGeom>
          <a:noFill/>
        </p:spPr>
        <p:txBody>
          <a:bodyPr wrap="square" rtlCol="0">
            <a:spAutoFit/>
          </a:bodyPr>
          <a:lstStyle/>
          <a:p>
            <a:pPr marL="285750" indent="-285750">
              <a:buFont typeface="Arial" panose="020B0604020202020204" pitchFamily="34" charset="0"/>
              <a:buChar char="•"/>
            </a:pPr>
            <a:r>
              <a:rPr lang="sv-SE"/>
              <a:t>Vi kommer att skicka ut ett sammanfattande material från de vi kommit fram till under workshopen </a:t>
            </a:r>
          </a:p>
          <a:p>
            <a:pPr marL="285750" indent="-285750">
              <a:buFont typeface="Arial" panose="020B0604020202020204" pitchFamily="34" charset="0"/>
              <a:buChar char="•"/>
            </a:pPr>
            <a:r>
              <a:rPr lang="sv-SE"/>
              <a:t>Ni funderar och gör eventuella justeringar av materialet</a:t>
            </a:r>
          </a:p>
          <a:p>
            <a:pPr marL="285750" indent="-285750">
              <a:buFont typeface="Arial" panose="020B0604020202020204" pitchFamily="34" charset="0"/>
              <a:buChar char="•"/>
            </a:pPr>
            <a:r>
              <a:rPr lang="sv-SE"/>
              <a:t>Utifrån ert resultat formar vi/ni ett beslutsunderlag för tillsättandet av organisationen (ÖDIS har tagit fram olika stöddokument för detta)</a:t>
            </a:r>
          </a:p>
          <a:p>
            <a:pPr marL="285750" indent="-285750">
              <a:buFont typeface="Arial" panose="020B0604020202020204" pitchFamily="34" charset="0"/>
              <a:buChar char="•"/>
            </a:pPr>
            <a:r>
              <a:rPr lang="sv-SE"/>
              <a:t>Beslut fattas och förankras</a:t>
            </a:r>
          </a:p>
          <a:p>
            <a:pPr marL="285750" indent="-285750">
              <a:buFont typeface="Arial" panose="020B0604020202020204" pitchFamily="34" charset="0"/>
              <a:buChar char="•"/>
            </a:pPr>
            <a:r>
              <a:rPr lang="sv-SE"/>
              <a:t>Organisationen kan börja att formas</a:t>
            </a:r>
          </a:p>
        </p:txBody>
      </p:sp>
      <p:grpSp>
        <p:nvGrpSpPr>
          <p:cNvPr id="22" name="Grupp 21">
            <a:extLst>
              <a:ext uri="{FF2B5EF4-FFF2-40B4-BE49-F238E27FC236}">
                <a16:creationId xmlns:a16="http://schemas.microsoft.com/office/drawing/2014/main" id="{8A1D43DD-75FB-2142-89D9-E9F9965B7927}"/>
              </a:ext>
            </a:extLst>
          </p:cNvPr>
          <p:cNvGrpSpPr/>
          <p:nvPr/>
        </p:nvGrpSpPr>
        <p:grpSpPr>
          <a:xfrm>
            <a:off x="2565860" y="4056085"/>
            <a:ext cx="1334025" cy="1483254"/>
            <a:chOff x="2840180" y="4083195"/>
            <a:chExt cx="1334025" cy="1483254"/>
          </a:xfrm>
        </p:grpSpPr>
        <p:pic>
          <p:nvPicPr>
            <p:cNvPr id="7" name="Bildobjekt 6">
              <a:extLst>
                <a:ext uri="{FF2B5EF4-FFF2-40B4-BE49-F238E27FC236}">
                  <a16:creationId xmlns:a16="http://schemas.microsoft.com/office/drawing/2014/main" id="{C5E61AE4-867F-6C4B-BF53-94900CA39B52}"/>
                </a:ext>
              </a:extLst>
            </p:cNvPr>
            <p:cNvPicPr>
              <a:picLocks noChangeAspect="1"/>
            </p:cNvPicPr>
            <p:nvPr/>
          </p:nvPicPr>
          <p:blipFill rotWithShape="1">
            <a:blip r:embed="rId8"/>
            <a:srcRect l="19528" r="14401" b="16428"/>
            <a:stretch/>
          </p:blipFill>
          <p:spPr>
            <a:xfrm>
              <a:off x="2840180" y="4083195"/>
              <a:ext cx="1172635" cy="1483254"/>
            </a:xfrm>
            <a:prstGeom prst="rect">
              <a:avLst/>
            </a:prstGeom>
          </p:spPr>
        </p:pic>
        <p:pic>
          <p:nvPicPr>
            <p:cNvPr id="8" name="Bildobjekt 7">
              <a:extLst>
                <a:ext uri="{FF2B5EF4-FFF2-40B4-BE49-F238E27FC236}">
                  <a16:creationId xmlns:a16="http://schemas.microsoft.com/office/drawing/2014/main" id="{0429205F-3730-4141-A000-3B86F41D7660}"/>
                </a:ext>
              </a:extLst>
            </p:cNvPr>
            <p:cNvPicPr>
              <a:picLocks noChangeAspect="1"/>
            </p:cNvPicPr>
            <p:nvPr/>
          </p:nvPicPr>
          <p:blipFill rotWithShape="1">
            <a:blip r:embed="rId9"/>
            <a:srcRect l="9988" r="7961" b="16428"/>
            <a:stretch/>
          </p:blipFill>
          <p:spPr>
            <a:xfrm>
              <a:off x="3524348" y="4870928"/>
              <a:ext cx="649857" cy="661900"/>
            </a:xfrm>
            <a:prstGeom prst="rect">
              <a:avLst/>
            </a:prstGeom>
          </p:spPr>
        </p:pic>
      </p:grpSp>
      <p:pic>
        <p:nvPicPr>
          <p:cNvPr id="10" name="Bildobjekt 9">
            <a:extLst>
              <a:ext uri="{FF2B5EF4-FFF2-40B4-BE49-F238E27FC236}">
                <a16:creationId xmlns:a16="http://schemas.microsoft.com/office/drawing/2014/main" id="{5A705C57-DF8A-7A46-8127-6C2337AF745C}"/>
              </a:ext>
            </a:extLst>
          </p:cNvPr>
          <p:cNvPicPr>
            <a:picLocks noChangeAspect="1"/>
          </p:cNvPicPr>
          <p:nvPr/>
        </p:nvPicPr>
        <p:blipFill rotWithShape="1">
          <a:blip r:embed="rId10"/>
          <a:srcRect l="13357" t="8199" r="13178" b="18336"/>
          <a:stretch/>
        </p:blipFill>
        <p:spPr>
          <a:xfrm>
            <a:off x="10083051" y="4134744"/>
            <a:ext cx="1303866" cy="1303867"/>
          </a:xfrm>
          <a:prstGeom prst="rect">
            <a:avLst/>
          </a:prstGeom>
        </p:spPr>
      </p:pic>
      <p:pic>
        <p:nvPicPr>
          <p:cNvPr id="15" name="Bildobjekt 14">
            <a:extLst>
              <a:ext uri="{FF2B5EF4-FFF2-40B4-BE49-F238E27FC236}">
                <a16:creationId xmlns:a16="http://schemas.microsoft.com/office/drawing/2014/main" id="{57AB7A40-482F-3C4B-87D9-17AAC35CA209}"/>
              </a:ext>
            </a:extLst>
          </p:cNvPr>
          <p:cNvPicPr>
            <a:picLocks noChangeAspect="1"/>
          </p:cNvPicPr>
          <p:nvPr/>
        </p:nvPicPr>
        <p:blipFill rotWithShape="1">
          <a:blip r:embed="rId11"/>
          <a:srcRect l="10208" t="3849" r="11647" b="20232"/>
          <a:stretch/>
        </p:blipFill>
        <p:spPr>
          <a:xfrm>
            <a:off x="4483915" y="3767124"/>
            <a:ext cx="1554214" cy="1772215"/>
          </a:xfrm>
          <a:prstGeom prst="rect">
            <a:avLst/>
          </a:prstGeom>
        </p:spPr>
      </p:pic>
      <p:grpSp>
        <p:nvGrpSpPr>
          <p:cNvPr id="23" name="Grupp 22">
            <a:extLst>
              <a:ext uri="{FF2B5EF4-FFF2-40B4-BE49-F238E27FC236}">
                <a16:creationId xmlns:a16="http://schemas.microsoft.com/office/drawing/2014/main" id="{0E10AC9D-B424-1743-A106-28FD5051FB8B}"/>
              </a:ext>
            </a:extLst>
          </p:cNvPr>
          <p:cNvGrpSpPr/>
          <p:nvPr/>
        </p:nvGrpSpPr>
        <p:grpSpPr>
          <a:xfrm>
            <a:off x="550567" y="4232609"/>
            <a:ext cx="1425785" cy="1354303"/>
            <a:chOff x="381753" y="4345151"/>
            <a:chExt cx="1425785" cy="1354303"/>
          </a:xfrm>
        </p:grpSpPr>
        <p:pic>
          <p:nvPicPr>
            <p:cNvPr id="16" name="Bildobjekt 15">
              <a:extLst>
                <a:ext uri="{FF2B5EF4-FFF2-40B4-BE49-F238E27FC236}">
                  <a16:creationId xmlns:a16="http://schemas.microsoft.com/office/drawing/2014/main" id="{2BB85223-6CCA-4A48-BCD4-5161623F0B7C}"/>
                </a:ext>
              </a:extLst>
            </p:cNvPr>
            <p:cNvPicPr>
              <a:picLocks noChangeAspect="1"/>
            </p:cNvPicPr>
            <p:nvPr/>
          </p:nvPicPr>
          <p:blipFill rotWithShape="1">
            <a:blip r:embed="rId12"/>
            <a:srcRect l="1" t="13827" r="5420" b="24081"/>
            <a:stretch/>
          </p:blipFill>
          <p:spPr>
            <a:xfrm rot="479226">
              <a:off x="381753" y="4345151"/>
              <a:ext cx="1425785" cy="936016"/>
            </a:xfrm>
            <a:prstGeom prst="rect">
              <a:avLst/>
            </a:prstGeom>
          </p:spPr>
        </p:pic>
        <p:pic>
          <p:nvPicPr>
            <p:cNvPr id="18" name="Bildobjekt 17">
              <a:extLst>
                <a:ext uri="{FF2B5EF4-FFF2-40B4-BE49-F238E27FC236}">
                  <a16:creationId xmlns:a16="http://schemas.microsoft.com/office/drawing/2014/main" id="{7CA3E276-2CD1-5C4F-BB9C-5AC392CF5108}"/>
                </a:ext>
              </a:extLst>
            </p:cNvPr>
            <p:cNvPicPr>
              <a:picLocks noChangeAspect="1"/>
            </p:cNvPicPr>
            <p:nvPr/>
          </p:nvPicPr>
          <p:blipFill rotWithShape="1">
            <a:blip r:embed="rId13"/>
            <a:srcRect l="3844" b="15114"/>
            <a:stretch/>
          </p:blipFill>
          <p:spPr>
            <a:xfrm>
              <a:off x="680680" y="4968558"/>
              <a:ext cx="827929" cy="730896"/>
            </a:xfrm>
            <a:prstGeom prst="rect">
              <a:avLst/>
            </a:prstGeom>
          </p:spPr>
        </p:pic>
      </p:grpSp>
      <p:pic>
        <p:nvPicPr>
          <p:cNvPr id="21" name="Bildobjekt 20">
            <a:extLst>
              <a:ext uri="{FF2B5EF4-FFF2-40B4-BE49-F238E27FC236}">
                <a16:creationId xmlns:a16="http://schemas.microsoft.com/office/drawing/2014/main" id="{C097515D-5C84-6D4A-A064-AC6E7C4E8AF1}"/>
              </a:ext>
            </a:extLst>
          </p:cNvPr>
          <p:cNvPicPr>
            <a:picLocks noChangeAspect="1"/>
          </p:cNvPicPr>
          <p:nvPr/>
        </p:nvPicPr>
        <p:blipFill rotWithShape="1">
          <a:blip r:embed="rId14"/>
          <a:srcRect l="6995" t="4644" r="8479" b="17098"/>
          <a:stretch/>
        </p:blipFill>
        <p:spPr>
          <a:xfrm>
            <a:off x="6446620" y="4056085"/>
            <a:ext cx="1493261" cy="1382526"/>
          </a:xfrm>
          <a:prstGeom prst="rect">
            <a:avLst/>
          </a:prstGeom>
        </p:spPr>
      </p:pic>
      <p:grpSp>
        <p:nvGrpSpPr>
          <p:cNvPr id="31" name="Grupp 30">
            <a:extLst>
              <a:ext uri="{FF2B5EF4-FFF2-40B4-BE49-F238E27FC236}">
                <a16:creationId xmlns:a16="http://schemas.microsoft.com/office/drawing/2014/main" id="{2C6F5D6A-306E-D54B-BA61-FE876D92F06E}"/>
              </a:ext>
            </a:extLst>
          </p:cNvPr>
          <p:cNvGrpSpPr/>
          <p:nvPr/>
        </p:nvGrpSpPr>
        <p:grpSpPr>
          <a:xfrm>
            <a:off x="8225803" y="4003519"/>
            <a:ext cx="1772961" cy="1589279"/>
            <a:chOff x="8354725" y="4100495"/>
            <a:chExt cx="1350561" cy="1210640"/>
          </a:xfrm>
        </p:grpSpPr>
        <p:pic>
          <p:nvPicPr>
            <p:cNvPr id="28" name="Bildobjekt 27">
              <a:extLst>
                <a:ext uri="{FF2B5EF4-FFF2-40B4-BE49-F238E27FC236}">
                  <a16:creationId xmlns:a16="http://schemas.microsoft.com/office/drawing/2014/main" id="{07B904D6-E842-9F41-A415-2EAF8702EC89}"/>
                </a:ext>
              </a:extLst>
            </p:cNvPr>
            <p:cNvPicPr>
              <a:picLocks noChangeAspect="1"/>
            </p:cNvPicPr>
            <p:nvPr/>
          </p:nvPicPr>
          <p:blipFill rotWithShape="1">
            <a:blip r:embed="rId15"/>
            <a:srcRect l="12522" r="5153" b="13343"/>
            <a:stretch/>
          </p:blipFill>
          <p:spPr>
            <a:xfrm>
              <a:off x="9042926" y="4100495"/>
              <a:ext cx="662360" cy="697217"/>
            </a:xfrm>
            <a:prstGeom prst="rect">
              <a:avLst/>
            </a:prstGeom>
          </p:spPr>
        </p:pic>
        <p:grpSp>
          <p:nvGrpSpPr>
            <p:cNvPr id="30" name="Grupp 29">
              <a:extLst>
                <a:ext uri="{FF2B5EF4-FFF2-40B4-BE49-F238E27FC236}">
                  <a16:creationId xmlns:a16="http://schemas.microsoft.com/office/drawing/2014/main" id="{FCD1C263-9C1E-CF49-86D3-D9CD00635EB3}"/>
                </a:ext>
              </a:extLst>
            </p:cNvPr>
            <p:cNvGrpSpPr/>
            <p:nvPr/>
          </p:nvGrpSpPr>
          <p:grpSpPr>
            <a:xfrm flipH="1">
              <a:off x="8354725" y="4183561"/>
              <a:ext cx="1134113" cy="1127574"/>
              <a:chOff x="7708784" y="4030075"/>
              <a:chExt cx="1835127" cy="1953515"/>
            </a:xfrm>
          </p:grpSpPr>
          <p:pic>
            <p:nvPicPr>
              <p:cNvPr id="26" name="Bildobjekt 25">
                <a:extLst>
                  <a:ext uri="{FF2B5EF4-FFF2-40B4-BE49-F238E27FC236}">
                    <a16:creationId xmlns:a16="http://schemas.microsoft.com/office/drawing/2014/main" id="{E21010AF-FDFF-FD41-B7E0-7E8F9A6468CE}"/>
                  </a:ext>
                </a:extLst>
              </p:cNvPr>
              <p:cNvPicPr>
                <a:picLocks noChangeAspect="1"/>
              </p:cNvPicPr>
              <p:nvPr/>
            </p:nvPicPr>
            <p:blipFill rotWithShape="1">
              <a:blip r:embed="rId16"/>
              <a:srcRect l="9314" r="11775" b="15997"/>
              <a:stretch/>
            </p:blipFill>
            <p:spPr>
              <a:xfrm>
                <a:off x="7708784" y="4030075"/>
                <a:ext cx="1835127" cy="1953515"/>
              </a:xfrm>
              <a:prstGeom prst="rect">
                <a:avLst/>
              </a:prstGeom>
            </p:spPr>
          </p:pic>
          <p:pic>
            <p:nvPicPr>
              <p:cNvPr id="29" name="Bildobjekt 28">
                <a:extLst>
                  <a:ext uri="{FF2B5EF4-FFF2-40B4-BE49-F238E27FC236}">
                    <a16:creationId xmlns:a16="http://schemas.microsoft.com/office/drawing/2014/main" id="{227C4A6F-5A14-6F47-898A-6EA9B0C8665E}"/>
                  </a:ext>
                </a:extLst>
              </p:cNvPr>
              <p:cNvPicPr>
                <a:picLocks noChangeAspect="1"/>
              </p:cNvPicPr>
              <p:nvPr/>
            </p:nvPicPr>
            <p:blipFill>
              <a:blip r:embed="rId17"/>
              <a:stretch>
                <a:fillRect/>
              </a:stretch>
            </p:blipFill>
            <p:spPr>
              <a:xfrm>
                <a:off x="8430322" y="4516524"/>
                <a:ext cx="431571" cy="368185"/>
              </a:xfrm>
              <a:prstGeom prst="rect">
                <a:avLst/>
              </a:prstGeom>
            </p:spPr>
          </p:pic>
        </p:grpSp>
      </p:grpSp>
    </p:spTree>
    <p:extLst>
      <p:ext uri="{BB962C8B-B14F-4D97-AF65-F5344CB8AC3E}">
        <p14:creationId xmlns:p14="http://schemas.microsoft.com/office/powerpoint/2010/main" val="170441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3EA6D3-F397-4055-97F2-031420B98A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4"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8E3EA6D3-F397-4055-97F2-031420B98A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9EE38D9-4DBE-48C4-80E2-14EB1BC6F0AD}"/>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Rubrik 1">
            <a:extLst>
              <a:ext uri="{FF2B5EF4-FFF2-40B4-BE49-F238E27FC236}">
                <a16:creationId xmlns:a16="http://schemas.microsoft.com/office/drawing/2014/main" id="{ABD81298-249E-0B4B-BAF5-AF9E825D7477}"/>
              </a:ext>
            </a:extLst>
          </p:cNvPr>
          <p:cNvSpPr>
            <a:spLocks noGrp="1"/>
          </p:cNvSpPr>
          <p:nvPr>
            <p:ph type="title"/>
          </p:nvPr>
        </p:nvSpPr>
        <p:spPr>
          <a:xfrm>
            <a:off x="522442" y="404664"/>
            <a:ext cx="10857725" cy="831600"/>
          </a:xfrm>
        </p:spPr>
        <p:txBody>
          <a:bodyPr/>
          <a:lstStyle/>
          <a:p>
            <a:r>
              <a:rPr lang="sv-SE">
                <a:solidFill>
                  <a:schemeClr val="bg1"/>
                </a:solidFill>
                <a:latin typeface="Arial"/>
                <a:cs typeface="Arial"/>
              </a:rPr>
              <a:t>Du hittar mer information och stödmaterial på ÖDIS hemsida</a:t>
            </a:r>
            <a:endParaRPr lang="sv-SE" sz="18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348EA43-4FC6-4262-A55D-6FD20ABDD2E0}"/>
              </a:ext>
            </a:extLst>
          </p:cNvPr>
          <p:cNvSpPr txBox="1"/>
          <p:nvPr/>
        </p:nvSpPr>
        <p:spPr>
          <a:xfrm>
            <a:off x="522442" y="1984108"/>
            <a:ext cx="989785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Arial"/>
                <a:ea typeface="+mn-ea"/>
                <a:cs typeface="+mn-cs"/>
              </a:rPr>
              <a:t>Detta material är framtaget av projektet Ökad användning av öppna data i Stockholmsregionen (ÖDIS), som var </a:t>
            </a:r>
            <a:r>
              <a:rPr kumimoji="0" lang="sv" sz="1800" b="0" i="0" u="none" strike="noStrike" kern="1200" cap="none" spc="0" normalizeH="0" baseline="0" noProof="0">
                <a:ln>
                  <a:noFill/>
                </a:ln>
                <a:solidFill>
                  <a:srgbClr val="FFFFFF"/>
                </a:solidFill>
                <a:effectLst/>
                <a:uLnTx/>
                <a:uFillTx/>
                <a:latin typeface="Arial"/>
                <a:ea typeface="+mn-ea"/>
                <a:cs typeface="+mn-cs"/>
              </a:rPr>
              <a:t>en gemensam satsning av samtliga 26 kommuner i kommunsamarbetet Storsthlm. Projektet pågick april 2018 – december 2020. </a:t>
            </a:r>
            <a:endParaRPr kumimoji="0" lang="sv-SE" sz="1800" b="0" i="0" u="none" strike="noStrike" kern="1200" cap="none" spc="0" normalizeH="0" baseline="0" noProof="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FFFFFF"/>
                </a:solidFill>
                <a:effectLst/>
                <a:uLnTx/>
                <a:uFillTx/>
                <a:latin typeface="Arial"/>
                <a:ea typeface="+mn-ea"/>
                <a:cs typeface="+mn-cs"/>
              </a:rPr>
              <a:t>Läs mer om projektet och hitta mer stödmaterial likt detta på </a:t>
            </a:r>
            <a:r>
              <a:rPr kumimoji="0" lang="sv-SE" sz="1800" b="1" i="0" u="none" strike="noStrike" kern="1200" cap="none" spc="0" normalizeH="0" baseline="0" noProof="0" err="1">
                <a:ln>
                  <a:noFill/>
                </a:ln>
                <a:solidFill>
                  <a:srgbClr val="FFFFFF"/>
                </a:solidFill>
                <a:effectLst/>
                <a:uLnTx/>
                <a:uFillTx/>
                <a:latin typeface="Arial"/>
                <a:ea typeface="+mn-ea"/>
                <a:cs typeface="+mn-cs"/>
                <a:hlinkClick r:id="rId7">
                  <a:extLst>
                    <a:ext uri="{A12FA001-AC4F-418D-AE19-62706E023703}">
                      <ahyp:hlinkClr xmlns:ahyp="http://schemas.microsoft.com/office/drawing/2018/hyperlinkcolor" val="tx"/>
                    </a:ext>
                  </a:extLst>
                </a:hlinkClick>
              </a:rPr>
              <a:t>smartstad.stockholm</a:t>
            </a:r>
            <a:r>
              <a:rPr kumimoji="0" lang="sv-SE" sz="1800" b="1" i="0" u="none" strike="noStrike" kern="1200" cap="none" spc="0" normalizeH="0" baseline="0" noProof="0">
                <a:ln>
                  <a:noFill/>
                </a:ln>
                <a:solidFill>
                  <a:srgbClr val="FFFFFF"/>
                </a:solidFill>
                <a:effectLst/>
                <a:uLnTx/>
                <a:uFillTx/>
                <a:latin typeface="Arial"/>
                <a:ea typeface="+mn-ea"/>
                <a:cs typeface="+mn-cs"/>
                <a:hlinkClick r:id="rId7">
                  <a:extLst>
                    <a:ext uri="{A12FA001-AC4F-418D-AE19-62706E023703}">
                      <ahyp:hlinkClr xmlns:ahyp="http://schemas.microsoft.com/office/drawing/2018/hyperlinkcolor" val="tx"/>
                    </a:ext>
                  </a:extLst>
                </a:hlinkClick>
              </a:rPr>
              <a:t>/</a:t>
            </a:r>
            <a:r>
              <a:rPr kumimoji="0" lang="sv-SE" sz="1800" b="1" i="0" u="none" strike="noStrike" kern="1200" cap="none" spc="0" normalizeH="0" baseline="0" noProof="0" err="1">
                <a:ln>
                  <a:noFill/>
                </a:ln>
                <a:solidFill>
                  <a:srgbClr val="FFFFFF"/>
                </a:solidFill>
                <a:effectLst/>
                <a:uLnTx/>
                <a:uFillTx/>
                <a:latin typeface="Arial"/>
                <a:ea typeface="+mn-ea"/>
                <a:cs typeface="+mn-cs"/>
                <a:hlinkClick r:id="rId7">
                  <a:extLst>
                    <a:ext uri="{A12FA001-AC4F-418D-AE19-62706E023703}">
                      <ahyp:hlinkClr xmlns:ahyp="http://schemas.microsoft.com/office/drawing/2018/hyperlinkcolor" val="tx"/>
                    </a:ext>
                  </a:extLst>
                </a:hlinkClick>
              </a:rPr>
              <a:t>odis</a:t>
            </a:r>
            <a:endParaRPr kumimoji="0" lang="sv-SE" sz="18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72055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CBF57C5-36B4-463F-9D84-101B5BA70E15}"/>
              </a:ext>
            </a:extLst>
          </p:cNvPr>
          <p:cNvGraphicFramePr>
            <a:graphicFrameLocks noChangeAspect="1"/>
          </p:cNvGraphicFramePr>
          <p:nvPr>
            <p:custDataLst>
              <p:tags r:id="rId2"/>
            </p:custDataLst>
            <p:extLst>
              <p:ext uri="{D42A27DB-BD31-4B8C-83A1-F6EECF244321}">
                <p14:modId xmlns:p14="http://schemas.microsoft.com/office/powerpoint/2010/main" val="3950047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8" name="think-cell Slide" r:id="rId5" imgW="526" imgH="526" progId="TCLayout.ActiveDocument.1">
                  <p:embed/>
                </p:oleObj>
              </mc:Choice>
              <mc:Fallback>
                <p:oleObj name="think-cell Slide" r:id="rId5" imgW="526" imgH="526" progId="TCLayout.ActiveDocument.1">
                  <p:embed/>
                  <p:pic>
                    <p:nvPicPr>
                      <p:cNvPr id="5" name="Objekt 4" hidden="1">
                        <a:extLst>
                          <a:ext uri="{FF2B5EF4-FFF2-40B4-BE49-F238E27FC236}">
                            <a16:creationId xmlns:a16="http://schemas.microsoft.com/office/drawing/2014/main" id="{FCBF57C5-36B4-463F-9D84-101B5BA70E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0A15468A-41F0-449D-A67C-CB89160942BD}"/>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sv-SE" sz="2800" b="1" u="none" strike="noStrike" kern="1200" cap="none" spc="0" normalizeH="0" noProof="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ubrik 1">
            <a:extLst>
              <a:ext uri="{FF2B5EF4-FFF2-40B4-BE49-F238E27FC236}">
                <a16:creationId xmlns:a16="http://schemas.microsoft.com/office/drawing/2014/main" id="{3FAD0C33-D4B9-8B4C-9DCB-27221F810435}"/>
              </a:ext>
            </a:extLst>
          </p:cNvPr>
          <p:cNvSpPr>
            <a:spLocks noGrp="1"/>
          </p:cNvSpPr>
          <p:nvPr>
            <p:ph type="title"/>
          </p:nvPr>
        </p:nvSpPr>
        <p:spPr/>
        <p:txBody>
          <a:bodyPr/>
          <a:lstStyle/>
          <a:p>
            <a:r>
              <a:rPr lang="sv-SE" sz="2800">
                <a:latin typeface="Arial" panose="020B0604020202020204" pitchFamily="34" charset="0"/>
                <a:cs typeface="Arial" panose="020B0604020202020204" pitchFamily="34" charset="0"/>
              </a:rPr>
              <a:t>Detta avsnitt innehåller en detaljerad beskrivning av aktiviteterna för rollen samordnare inom en kommun</a:t>
            </a:r>
          </a:p>
        </p:txBody>
      </p:sp>
      <p:sp>
        <p:nvSpPr>
          <p:cNvPr id="3" name="textruta 2">
            <a:extLst>
              <a:ext uri="{FF2B5EF4-FFF2-40B4-BE49-F238E27FC236}">
                <a16:creationId xmlns:a16="http://schemas.microsoft.com/office/drawing/2014/main" id="{B35315BF-8B65-4E4B-8A15-31E0E51F1AD4}"/>
              </a:ext>
            </a:extLst>
          </p:cNvPr>
          <p:cNvSpPr txBox="1"/>
          <p:nvPr/>
        </p:nvSpPr>
        <p:spPr>
          <a:xfrm>
            <a:off x="609600" y="1494540"/>
            <a:ext cx="10716986" cy="4247317"/>
          </a:xfrm>
          <a:prstGeom prst="rect">
            <a:avLst/>
          </a:prstGeom>
          <a:noFill/>
          <a:ln>
            <a:solidFill>
              <a:srgbClr val="C40064"/>
            </a:solidFill>
            <a:prstDash val="dash"/>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Aktiviteterna är uppdelade i tre ambitionsnivåer. Val av ambitionsnivå kan göras utifrån flera aspekter, bl.a. om Regionen erbjuder något regionalt stöd och om så, i vilken omfattning. Det beror också sannolikt på kommunens storlek samt hur långt kommunen kommit i sitt arbete med öppna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Det finns ingen strikt gräns mellan de olika nivåerna utan ni kan självklart blanda arbetsuppgifter från olika nivåer, alltefter vad som passar er organisation bäst.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Tidsåtgång för varje aktivitet är ett estimat och kan under olika omständigheter kräva mindre eller mer tid.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Inledningsvis behöver samordnaren som regel lägga extra tid på att t.ex. identifiera och sammankalla representanter från de olika förvaltningarna för att forma arbetsgruppen. En dialog med kommunledningen förs också till en början för att definiera omfattning och ambitionsnivå. Detta material redogör inte för de arbetsuppgifter som är initiala, utan fokuserar på löpnade återkommande arbetsuppgifter. </a:t>
            </a:r>
          </a:p>
        </p:txBody>
      </p:sp>
    </p:spTree>
    <p:extLst>
      <p:ext uri="{BB962C8B-B14F-4D97-AF65-F5344CB8AC3E}">
        <p14:creationId xmlns:p14="http://schemas.microsoft.com/office/powerpoint/2010/main" val="77596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latin typeface="Arial" panose="020B0604020202020204" pitchFamily="34" charset="0"/>
                <a:cs typeface="Arial" panose="020B0604020202020204" pitchFamily="34" charset="0"/>
              </a:rPr>
              <a:pPr/>
              <a:t>Agenda</a:t>
            </a:fld>
            <a:endParaRPr lang="sv-SE">
              <a:latin typeface="Arial" panose="020B0604020202020204" pitchFamily="34" charset="0"/>
              <a:cs typeface="Arial" panose="020B0604020202020204" pitchFamily="34" charset="0"/>
            </a:endParaRPr>
          </a:p>
        </p:txBody>
      </p:sp>
      <p:sp>
        <p:nvSpPr>
          <p:cNvPr id="14" name="Platshållare för text 2">
            <a:hlinkClick r:id="rId10" action="ppaction://hlinksldjump"/>
            <a:extLst>
              <a:ext uri="{FF2B5EF4-FFF2-40B4-BE49-F238E27FC236}">
                <a16:creationId xmlns:a16="http://schemas.microsoft.com/office/drawing/2014/main" id="{0C8109BE-40DC-40C8-BE70-CEE52EAB0BE3}"/>
              </a:ext>
            </a:extLst>
          </p:cNvPr>
          <p:cNvSpPr>
            <a:spLocks noGrp="1"/>
          </p:cNvSpPr>
          <p:nvPr>
            <p:custDataLst>
              <p:tags r:id="rId4"/>
            </p:custDataLst>
          </p:nvPr>
        </p:nvSpPr>
        <p:spPr bwMode="gray">
          <a:xfrm>
            <a:off x="609599" y="1303370"/>
            <a:ext cx="10972800" cy="508000"/>
          </a:xfrm>
          <a:prstGeom prst="rect">
            <a:avLst/>
          </a:prstGeom>
          <a:solidFill>
            <a:srgbClr val="C40064"/>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b="1">
                <a:solidFill>
                  <a:schemeClr val="bg1"/>
                </a:solidFill>
                <a:latin typeface="Arial"/>
                <a:cs typeface="Arial"/>
                <a:sym typeface="Stockholm Type Regular"/>
              </a:rPr>
              <a:t>1. Vem som beslutar och äger ansvaret påverkar effektivitet och långsiktighet </a:t>
            </a:r>
            <a:endParaRPr lang="sv-SE">
              <a:solidFill>
                <a:schemeClr val="bg1"/>
              </a:solidFill>
            </a:endParaRPr>
          </a:p>
        </p:txBody>
      </p:sp>
      <p:sp>
        <p:nvSpPr>
          <p:cNvPr id="10" name="Platshållare för text 2">
            <a:hlinkClick r:id="" action="ppaction://noaction"/>
            <a:extLst>
              <a:ext uri="{FF2B5EF4-FFF2-40B4-BE49-F238E27FC236}">
                <a16:creationId xmlns:a16="http://schemas.microsoft.com/office/drawing/2014/main" id="{57189D22-9C98-7540-B6B2-83EC888D2491}"/>
              </a:ext>
            </a:extLst>
          </p:cNvPr>
          <p:cNvSpPr>
            <a:spLocks noGrp="1"/>
          </p:cNvSpPr>
          <p:nvPr/>
        </p:nvSpPr>
        <p:spPr bwMode="gray">
          <a:xfrm>
            <a:off x="609599" y="1811573"/>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2. </a:t>
            </a:r>
            <a:r>
              <a:rPr lang="sv-SE">
                <a:latin typeface="Arial"/>
                <a:cs typeface="Arial"/>
              </a:rPr>
              <a:t>Vilka roller behövs för att arbeta med öppna data? </a:t>
            </a:r>
            <a:endParaRPr lang="sv-SE">
              <a:latin typeface="Arial" panose="020B0604020202020204" pitchFamily="34" charset="0"/>
              <a:cs typeface="Arial" panose="020B0604020202020204" pitchFamily="34" charset="0"/>
            </a:endParaRPr>
          </a:p>
        </p:txBody>
      </p:sp>
      <p:sp>
        <p:nvSpPr>
          <p:cNvPr id="15" name="Platshållare för text 2">
            <a:hlinkClick r:id="" action="ppaction://noaction"/>
            <a:extLst>
              <a:ext uri="{FF2B5EF4-FFF2-40B4-BE49-F238E27FC236}">
                <a16:creationId xmlns:a16="http://schemas.microsoft.com/office/drawing/2014/main" id="{C07B9F52-9EC2-B640-B091-47D5F990D568}"/>
              </a:ext>
            </a:extLst>
          </p:cNvPr>
          <p:cNvSpPr>
            <a:spLocks noGrp="1"/>
          </p:cNvSpPr>
          <p:nvPr>
            <p:custDataLst>
              <p:tags r:id="rId5"/>
            </p:custDataLst>
          </p:nvPr>
        </p:nvSpPr>
        <p:spPr bwMode="gray">
          <a:xfrm>
            <a:off x="609599" y="2319573"/>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3. </a:t>
            </a:r>
            <a:r>
              <a:rPr lang="sv-SE"/>
              <a:t>Gruppövning: Ta fram förslag på organisation  </a:t>
            </a:r>
          </a:p>
        </p:txBody>
      </p:sp>
      <p:sp>
        <p:nvSpPr>
          <p:cNvPr id="16" name="Platshållare för text 2">
            <a:hlinkClick r:id="" action="ppaction://noaction"/>
            <a:extLst>
              <a:ext uri="{FF2B5EF4-FFF2-40B4-BE49-F238E27FC236}">
                <a16:creationId xmlns:a16="http://schemas.microsoft.com/office/drawing/2014/main" id="{5827BC66-7B82-5540-8491-E8C3D5A76C94}"/>
              </a:ext>
            </a:extLst>
          </p:cNvPr>
          <p:cNvSpPr>
            <a:spLocks noGrp="1"/>
          </p:cNvSpPr>
          <p:nvPr/>
        </p:nvSpPr>
        <p:spPr bwMode="gray">
          <a:xfrm>
            <a:off x="609599" y="2827573"/>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4. Sammanfattande diskussion och nästa steg</a:t>
            </a:r>
            <a:endParaRPr lang="sv-SE">
              <a:latin typeface="Arial"/>
              <a:cs typeface="Arial"/>
            </a:endParaRPr>
          </a:p>
        </p:txBody>
      </p:sp>
    </p:spTree>
    <p:extLst>
      <p:ext uri="{BB962C8B-B14F-4D97-AF65-F5344CB8AC3E}">
        <p14:creationId xmlns:p14="http://schemas.microsoft.com/office/powerpoint/2010/main" val="168299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2" name="think-cell Slide" r:id="rId6" imgW="395" imgH="394" progId="TCLayout.ActiveDocument.1">
                  <p:embed/>
                </p:oleObj>
              </mc:Choice>
              <mc:Fallback>
                <p:oleObj name="think-cell Slide" r:id="rId6" imgW="395" imgH="39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9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Rectangle 14">
            <a:extLst>
              <a:ext uri="{FF2B5EF4-FFF2-40B4-BE49-F238E27FC236}">
                <a16:creationId xmlns:a16="http://schemas.microsoft.com/office/drawing/2014/main" id="{765445C6-3FEB-4DB4-A90F-3CAF1D9D7656}"/>
              </a:ext>
            </a:extLst>
          </p:cNvPr>
          <p:cNvSpPr/>
          <p:nvPr/>
        </p:nvSpPr>
        <p:spPr>
          <a:xfrm>
            <a:off x="0" y="4725207"/>
            <a:ext cx="5758626" cy="203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6" name="Table 6">
            <a:extLst>
              <a:ext uri="{FF2B5EF4-FFF2-40B4-BE49-F238E27FC236}">
                <a16:creationId xmlns:a16="http://schemas.microsoft.com/office/drawing/2014/main" id="{2DA55FCC-C87C-4A24-8C36-5550EB452341}"/>
              </a:ext>
            </a:extLst>
          </p:cNvPr>
          <p:cNvGraphicFramePr>
            <a:graphicFrameLocks noGrp="1"/>
          </p:cNvGraphicFramePr>
          <p:nvPr>
            <p:extLst>
              <p:ext uri="{D42A27DB-BD31-4B8C-83A1-F6EECF244321}">
                <p14:modId xmlns:p14="http://schemas.microsoft.com/office/powerpoint/2010/main" val="1240168472"/>
              </p:ext>
            </p:extLst>
          </p:nvPr>
        </p:nvGraphicFramePr>
        <p:xfrm>
          <a:off x="269065" y="1672483"/>
          <a:ext cx="11551874" cy="4721673"/>
        </p:xfrm>
        <a:graphic>
          <a:graphicData uri="http://schemas.openxmlformats.org/drawingml/2006/table">
            <a:tbl>
              <a:tblPr firstRow="1" bandRow="1">
                <a:tableStyleId>{5940675A-B579-460E-94D1-54222C63F5DA}</a:tableStyleId>
              </a:tblPr>
              <a:tblGrid>
                <a:gridCol w="1483535">
                  <a:extLst>
                    <a:ext uri="{9D8B030D-6E8A-4147-A177-3AD203B41FA5}">
                      <a16:colId xmlns:a16="http://schemas.microsoft.com/office/drawing/2014/main" val="2721395492"/>
                    </a:ext>
                  </a:extLst>
                </a:gridCol>
                <a:gridCol w="3596640">
                  <a:extLst>
                    <a:ext uri="{9D8B030D-6E8A-4147-A177-3AD203B41FA5}">
                      <a16:colId xmlns:a16="http://schemas.microsoft.com/office/drawing/2014/main" val="3991600314"/>
                    </a:ext>
                  </a:extLst>
                </a:gridCol>
                <a:gridCol w="3118899">
                  <a:extLst>
                    <a:ext uri="{9D8B030D-6E8A-4147-A177-3AD203B41FA5}">
                      <a16:colId xmlns:a16="http://schemas.microsoft.com/office/drawing/2014/main" val="29533286"/>
                    </a:ext>
                  </a:extLst>
                </a:gridCol>
                <a:gridCol w="3352800">
                  <a:extLst>
                    <a:ext uri="{9D8B030D-6E8A-4147-A177-3AD203B41FA5}">
                      <a16:colId xmlns:a16="http://schemas.microsoft.com/office/drawing/2014/main" val="808681515"/>
                    </a:ext>
                  </a:extLst>
                </a:gridCol>
              </a:tblGrid>
              <a:tr h="862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err="1">
                          <a:solidFill>
                            <a:srgbClr val="000000"/>
                          </a:solidFill>
                        </a:rPr>
                        <a:t>Mötesforum</a:t>
                      </a:r>
                      <a:endParaRPr kumimoji="0" lang="sv-SE" sz="1200" b="1" i="0" u="none" strike="noStrike" kern="1200" cap="none" spc="0" normalizeH="0" baseline="0" noProof="0">
                        <a:ln>
                          <a:noFill/>
                        </a:ln>
                        <a:solidFill>
                          <a:srgbClr val="000000"/>
                        </a:solidFill>
                        <a:effectLst/>
                        <a:uLnTx/>
                        <a:uFillTx/>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DCDC"/>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Sammankallar arbetsgruppen för öppna data-arbetet och håller nätverksmöten ca 1 gång/halvår för erfarenhetsutbyte</a:t>
                      </a:r>
                    </a:p>
                  </a:txBody>
                  <a:tcPr anchor="b">
                    <a:lnL w="12700" cap="flat" cmpd="sng" algn="ctr">
                      <a:solidFill>
                        <a:schemeClr val="tx1"/>
                      </a:solidFill>
                      <a:prstDash val="solid"/>
                      <a:round/>
                      <a:headEnd type="none" w="med" len="med"/>
                      <a:tailEnd type="none" w="med" len="med"/>
                    </a:lnL>
                    <a:solidFill>
                      <a:srgbClr val="BCDCDC">
                        <a:alpha val="46000"/>
                      </a:srgb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Sammankallar nätverket för öppna data-arbetet och håller nätverksmöten ca var 6e vecka</a:t>
                      </a:r>
                    </a:p>
                  </a:txBody>
                  <a:tcPr anchor="b">
                    <a:solidFill>
                      <a:srgbClr val="BCDCDC">
                        <a:alpha val="46000"/>
                      </a:srgbClr>
                    </a:solidFill>
                  </a:tcPr>
                </a:tc>
                <a:tc>
                  <a:txBody>
                    <a:bodyPr/>
                    <a:lstStyle/>
                    <a:p>
                      <a:pPr marL="72000" lvl="1" indent="-72000">
                        <a:buFont typeface="Arial" panose="020B0604020202020204" pitchFamily="34" charset="0"/>
                        <a:buChar char="•"/>
                      </a:pPr>
                      <a:r>
                        <a:rPr lang="sv-SE" sz="1000"/>
                        <a:t>Sammankallar nätverket för öppna data-arbetet och håller nätverksmöten ca var 3e vecka</a:t>
                      </a:r>
                    </a:p>
                    <a:p>
                      <a:pPr marL="72000" lvl="1" indent="-72000">
                        <a:buFont typeface="Arial" panose="020B0604020202020204" pitchFamily="34" charset="0"/>
                        <a:buChar char="•"/>
                      </a:pPr>
                      <a:endParaRPr lang="sv-SE" sz="1000"/>
                    </a:p>
                  </a:txBody>
                  <a:tcPr anchor="b">
                    <a:solidFill>
                      <a:srgbClr val="BCDCDC">
                        <a:alpha val="46000"/>
                      </a:srgbClr>
                    </a:solidFill>
                  </a:tcPr>
                </a:tc>
                <a:extLst>
                  <a:ext uri="{0D108BD9-81ED-4DB2-BD59-A6C34878D82A}">
                    <a16:rowId xmlns:a16="http://schemas.microsoft.com/office/drawing/2014/main" val="2551819842"/>
                  </a:ext>
                </a:extLst>
              </a:tr>
              <a:tr h="666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solidFill>
                            <a:srgbClr val="000000"/>
                          </a:solidFill>
                        </a:rPr>
                        <a:t>Identifiera nya datamängder</a:t>
                      </a:r>
                      <a:endParaRPr kumimoji="0" lang="sv-SE" sz="1200" b="1" i="0" u="none" strike="noStrike" kern="1200" cap="none" spc="0" normalizeH="0" baseline="0" noProof="0">
                        <a:ln>
                          <a:noFill/>
                        </a:ln>
                        <a:solidFill>
                          <a:srgbClr val="000000"/>
                        </a:solidFill>
                        <a:effectLst/>
                        <a:uLnTx/>
                        <a:uFillTx/>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DCDC"/>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Ingen samordning, förvaltningarna arbetar självständigt med identifiering av nya datamängder</a:t>
                      </a:r>
                    </a:p>
                  </a:txBody>
                  <a:tcPr anchor="ctr">
                    <a:lnL w="12700" cap="flat" cmpd="sng" algn="ctr">
                      <a:solidFill>
                        <a:schemeClr val="tx1"/>
                      </a:solidFill>
                      <a:prstDash val="solid"/>
                      <a:round/>
                      <a:headEnd type="none" w="med" len="med"/>
                      <a:tailEnd type="none" w="med" len="med"/>
                    </a:lnL>
                    <a:solidFill>
                      <a:srgbClr val="BCDCDC">
                        <a:alpha val="46000"/>
                      </a:srgb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Samlar ihop och kvalitetsgranskar förvaltningarnas dataspecifikationer</a:t>
                      </a:r>
                    </a:p>
                  </a:txBody>
                  <a:tcPr anchor="ctr">
                    <a:solidFill>
                      <a:srgbClr val="BCDCDC">
                        <a:alpha val="46000"/>
                      </a:srgbClr>
                    </a:solidFill>
                  </a:tcPr>
                </a:tc>
                <a:tc>
                  <a:txBody>
                    <a:bodyPr/>
                    <a:lstStyle/>
                    <a:p>
                      <a:pPr marL="71755" marR="0" lvl="0" indent="-71755" algn="l" rtl="0" eaLnBrk="1" fontAlgn="auto" latinLnBrk="0" hangingPunct="1">
                        <a:lnSpc>
                          <a:spcPct val="100000"/>
                        </a:lnSpc>
                        <a:spcBef>
                          <a:spcPts val="0"/>
                        </a:spcBef>
                        <a:spcAft>
                          <a:spcPts val="0"/>
                        </a:spcAft>
                        <a:buClrTx/>
                        <a:buSzTx/>
                        <a:buFont typeface="Arial" panose="020B0604020202020204" pitchFamily="34" charset="0"/>
                        <a:buChar char="•"/>
                      </a:pPr>
                      <a:r>
                        <a:rPr lang="sv-SE" sz="1000"/>
                        <a:t>Tar aktivt fram och sprider nya dataspecifikationer</a:t>
                      </a:r>
                    </a:p>
                  </a:txBody>
                  <a:tcPr anchor="ctr">
                    <a:solidFill>
                      <a:srgbClr val="BCDCDC">
                        <a:alpha val="46000"/>
                      </a:srgbClr>
                    </a:solidFill>
                  </a:tcPr>
                </a:tc>
                <a:extLst>
                  <a:ext uri="{0D108BD9-81ED-4DB2-BD59-A6C34878D82A}">
                    <a16:rowId xmlns:a16="http://schemas.microsoft.com/office/drawing/2014/main" val="2111858918"/>
                  </a:ext>
                </a:extLst>
              </a:tr>
              <a:tr h="666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solidFill>
                            <a:srgbClr val="000000"/>
                          </a:solidFill>
                        </a:rPr>
                        <a:t>Publicering och förvaltning av datamängder</a:t>
                      </a:r>
                      <a:endParaRPr kumimoji="0" lang="sv-SE" sz="1200" b="1" i="0" u="none" strike="noStrike" kern="1200" cap="none" spc="0" normalizeH="0" baseline="0" noProof="0">
                        <a:ln>
                          <a:noFill/>
                        </a:ln>
                        <a:solidFill>
                          <a:srgbClr val="000000"/>
                        </a:solidFill>
                        <a:effectLst/>
                        <a:uLnTx/>
                        <a:uFillTx/>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DCDC"/>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Ingen samordning, förvaltningarna arbetar självständigt med publicering och förvaltning</a:t>
                      </a:r>
                    </a:p>
                  </a:txBody>
                  <a:tcPr anchor="ctr">
                    <a:lnL w="12700" cap="flat" cmpd="sng" algn="ctr">
                      <a:solidFill>
                        <a:schemeClr val="tx1"/>
                      </a:solidFill>
                      <a:prstDash val="solid"/>
                      <a:round/>
                      <a:headEnd type="none" w="med" len="med"/>
                      <a:tailEnd type="none" w="med" len="med"/>
                    </a:lnL>
                    <a:solidFill>
                      <a:srgbClr val="BCDCDC">
                        <a:alpha val="46000"/>
                      </a:srgb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Agerar bollplank för att stötta publicering</a:t>
                      </a:r>
                    </a:p>
                  </a:txBody>
                  <a:tcPr anchor="ctr">
                    <a:solidFill>
                      <a:srgbClr val="BCDCDC">
                        <a:alpha val="46000"/>
                      </a:srgbClr>
                    </a:solidFill>
                  </a:tcPr>
                </a:tc>
                <a:tc>
                  <a:txBody>
                    <a:bodyPr/>
                    <a:lstStyle/>
                    <a:p>
                      <a:pPr marL="71755" marR="0" lvl="0" indent="-717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Erbjuder visst tekniskt stöd med t.ex. automatisk publicering av datamängder samt kvalitetsgranskning av publicering</a:t>
                      </a:r>
                    </a:p>
                  </a:txBody>
                  <a:tcPr anchor="ctr">
                    <a:solidFill>
                      <a:srgbClr val="BCDCDC">
                        <a:alpha val="46000"/>
                      </a:srgbClr>
                    </a:solidFill>
                  </a:tcPr>
                </a:tc>
                <a:extLst>
                  <a:ext uri="{0D108BD9-81ED-4DB2-BD59-A6C34878D82A}">
                    <a16:rowId xmlns:a16="http://schemas.microsoft.com/office/drawing/2014/main" val="176014751"/>
                  </a:ext>
                </a:extLst>
              </a:tr>
              <a:tr h="666748">
                <a:tc>
                  <a:txBody>
                    <a:bodyPr/>
                    <a:lstStyle/>
                    <a:p>
                      <a:pPr marL="0" marR="0" lvl="0" indent="0" algn="l" defTabSz="914400" rtl="0" eaLnBrk="1" fontAlgn="auto" latinLnBrk="0" hangingPunct="1">
                        <a:lnSpc>
                          <a:spcPct val="100000"/>
                        </a:lnSpc>
                        <a:spcBef>
                          <a:spcPts val="0"/>
                        </a:spcBef>
                        <a:buClrTx/>
                        <a:buSzTx/>
                        <a:buFontTx/>
                        <a:buNone/>
                        <a:tabLst/>
                        <a:defRPr/>
                      </a:pPr>
                      <a:r>
                        <a:rPr kumimoji="0" lang="sv-SE" sz="1200" b="1" i="0" u="none" strike="noStrike" kern="1200" cap="none" spc="0" normalizeH="0" baseline="0" noProof="0">
                          <a:ln>
                            <a:noFill/>
                          </a:ln>
                          <a:solidFill>
                            <a:srgbClr val="000000"/>
                          </a:solidFill>
                          <a:effectLst/>
                          <a:uLnTx/>
                          <a:uFillTx/>
                        </a:rPr>
                        <a:t>Kompetens-</a:t>
                      </a:r>
                    </a:p>
                    <a:p>
                      <a:pPr marL="0" marR="0" lvl="0" indent="0" algn="l" defTabSz="914400" rtl="0" eaLnBrk="1" fontAlgn="auto" latinLnBrk="0" hangingPunct="1">
                        <a:lnSpc>
                          <a:spcPct val="100000"/>
                        </a:lnSpc>
                        <a:spcBef>
                          <a:spcPts val="0"/>
                        </a:spcBef>
                        <a:buClrTx/>
                        <a:buSzTx/>
                        <a:buFontTx/>
                        <a:buNone/>
                        <a:tabLst/>
                        <a:defRPr/>
                      </a:pPr>
                      <a:r>
                        <a:rPr kumimoji="0" lang="sv-SE" sz="1200" b="1" i="0" u="none" strike="noStrike" kern="1200" cap="none" spc="0" normalizeH="0" baseline="0" noProof="0">
                          <a:ln>
                            <a:noFill/>
                          </a:ln>
                          <a:solidFill>
                            <a:srgbClr val="000000"/>
                          </a:solidFill>
                          <a:effectLst/>
                          <a:uLnTx/>
                          <a:uFillTx/>
                        </a:rPr>
                        <a:t>utveckling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DCDC"/>
                    </a:solidFill>
                  </a:tcPr>
                </a:tc>
                <a:tc>
                  <a:txBody>
                    <a:bodyPr/>
                    <a:lstStyle/>
                    <a:p>
                      <a:pPr marL="71755" marR="0" lvl="0" indent="-717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Bevakar och sprider </a:t>
                      </a:r>
                      <a:r>
                        <a:rPr kumimoji="0" lang="sv-SE" sz="1000" b="0" i="0" u="none" strike="noStrike" kern="1200" cap="none" spc="0" normalizeH="0" baseline="0">
                          <a:ln>
                            <a:noFill/>
                          </a:ln>
                          <a:solidFill>
                            <a:srgbClr val="000000"/>
                          </a:solidFill>
                          <a:effectLst/>
                          <a:uLnTx/>
                          <a:uFillTx/>
                          <a:latin typeface="+mn-lt"/>
                          <a:ea typeface="+mn-ea"/>
                          <a:cs typeface="+mn-cs"/>
                        </a:rPr>
                        <a:t>ny kunskap som behövs för öppna data-arbetet, för att kunna svara på frågor från förvaltningar/kontor</a:t>
                      </a:r>
                      <a:endParaRPr lang="sv-SE"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solidFill>
                      <a:srgbClr val="BCDCDC">
                        <a:alpha val="46000"/>
                      </a:srgbClr>
                    </a:solidFill>
                  </a:tcPr>
                </a:tc>
                <a:tc>
                  <a:txBody>
                    <a:bodyPr/>
                    <a:lstStyle/>
                    <a:p>
                      <a:pPr marL="71755" lvl="1" indent="-71755">
                        <a:buFont typeface="Arial" panose="020B0604020202020204" pitchFamily="34" charset="0"/>
                        <a:buChar char="•"/>
                      </a:pPr>
                      <a:r>
                        <a:rPr lang="sv-SE" sz="1000"/>
                        <a:t>Bevakar och sprider ny information, samt erbjuder i viss utsträckning kompetensutveckling vid behov </a:t>
                      </a:r>
                      <a:endParaRPr lang="sv-SE" sz="1000" kern="1200">
                        <a:solidFill>
                          <a:srgbClr val="FF0000"/>
                        </a:solidFill>
                        <a:latin typeface="+mn-lt"/>
                        <a:ea typeface="+mn-ea"/>
                        <a:cs typeface="+mn-cs"/>
                      </a:endParaRPr>
                    </a:p>
                  </a:txBody>
                  <a:tcPr anchor="ctr">
                    <a:solidFill>
                      <a:srgbClr val="BCDCDC">
                        <a:alpha val="46000"/>
                      </a:srgbClr>
                    </a:solidFill>
                  </a:tcPr>
                </a:tc>
                <a:tc>
                  <a:txBody>
                    <a:bodyPr/>
                    <a:lstStyle/>
                    <a:p>
                      <a:pPr marL="71755" marR="0" lvl="1" indent="-717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Bevakar och sprider ny information, samt erbjuder kompetensutveckling vid behov, via t.ex. kompetenshöjande workshops </a:t>
                      </a:r>
                      <a:endParaRPr lang="sv-SE" sz="1000" kern="1200">
                        <a:solidFill>
                          <a:srgbClr val="FF0000"/>
                        </a:solidFill>
                        <a:latin typeface="+mn-lt"/>
                        <a:ea typeface="+mn-ea"/>
                        <a:cs typeface="+mn-cs"/>
                      </a:endParaRPr>
                    </a:p>
                    <a:p>
                      <a:pPr marL="71755" lvl="1" indent="-71755">
                        <a:buFont typeface="Arial" panose="020B0604020202020204" pitchFamily="34" charset="0"/>
                        <a:buChar char="•"/>
                      </a:pPr>
                      <a:r>
                        <a:rPr lang="sv-SE" sz="1000"/>
                        <a:t>Ger enskilt anpassat stöd till förvaltningarna utifrån behov</a:t>
                      </a:r>
                    </a:p>
                  </a:txBody>
                  <a:tcPr anchor="ctr">
                    <a:solidFill>
                      <a:srgbClr val="BCDCDC">
                        <a:alpha val="46000"/>
                      </a:srgbClr>
                    </a:solidFill>
                  </a:tcPr>
                </a:tc>
                <a:extLst>
                  <a:ext uri="{0D108BD9-81ED-4DB2-BD59-A6C34878D82A}">
                    <a16:rowId xmlns:a16="http://schemas.microsoft.com/office/drawing/2014/main" val="1734731940"/>
                  </a:ext>
                </a:extLst>
              </a:tr>
              <a:tr h="666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solidFill>
                            <a:srgbClr val="000000"/>
                          </a:solidFill>
                        </a:rPr>
                        <a:t>Kommunikation</a:t>
                      </a:r>
                      <a:endParaRPr kumimoji="0" lang="sv-SE" sz="1200" b="1" i="0" u="none" strike="noStrike" kern="1200" cap="none" spc="0" normalizeH="0" baseline="0" noProof="0">
                        <a:ln>
                          <a:noFill/>
                        </a:ln>
                        <a:solidFill>
                          <a:srgbClr val="000000"/>
                        </a:solidFill>
                        <a:effectLst/>
                        <a:uLnTx/>
                        <a:uFillTx/>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DCDC"/>
                    </a:solidFill>
                  </a:tcPr>
                </a:tc>
                <a:tc>
                  <a:txBody>
                    <a:bodyPr/>
                    <a:lstStyle/>
                    <a:p>
                      <a:pPr marL="72000" lvl="1" indent="-72000">
                        <a:buFont typeface="Arial" panose="020B0604020202020204" pitchFamily="34" charset="0"/>
                        <a:buChar char="•"/>
                      </a:pPr>
                      <a:r>
                        <a:rPr lang="sv-SE" sz="1000"/>
                        <a:t>Uppdaterar hemsidan (intern + extern) vid behov</a:t>
                      </a:r>
                    </a:p>
                    <a:p>
                      <a:pPr marL="72000" marR="0" lvl="1"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Svarar på frågor vid behov</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Bevakar och delger eventuell regional och nationell information</a:t>
                      </a:r>
                    </a:p>
                  </a:txBody>
                  <a:tcPr anchor="ctr">
                    <a:lnL w="12700" cap="flat" cmpd="sng" algn="ctr">
                      <a:solidFill>
                        <a:schemeClr val="tx1"/>
                      </a:solidFill>
                      <a:prstDash val="solid"/>
                      <a:round/>
                      <a:headEnd type="none" w="med" len="med"/>
                      <a:tailEnd type="none" w="med" len="med"/>
                    </a:lnL>
                    <a:solidFill>
                      <a:srgbClr val="BCDCDC">
                        <a:alpha val="46000"/>
                      </a:srgbClr>
                    </a:solidFill>
                  </a:tcPr>
                </a:tc>
                <a:tc>
                  <a:txBody>
                    <a:bodyPr/>
                    <a:lstStyle/>
                    <a:p>
                      <a:pPr marL="72000" lvl="1" indent="-72000">
                        <a:buFont typeface="Arial" panose="020B0604020202020204" pitchFamily="34" charset="0"/>
                        <a:buChar char="•"/>
                      </a:pPr>
                      <a:r>
                        <a:rPr lang="sv-SE" sz="1000"/>
                        <a:t>Skickar ut informations/nyhetsmail ca 1 gång/halvår</a:t>
                      </a:r>
                    </a:p>
                    <a:p>
                      <a:pPr marL="72000" marR="0" lvl="1"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Uppdaterar hemsidan (intern + extern) regelbundet</a:t>
                      </a:r>
                    </a:p>
                    <a:p>
                      <a:pPr marL="72000" marR="0" lvl="1"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a:solidFill>
                            <a:schemeClr val="tx1"/>
                          </a:solidFill>
                          <a:latin typeface="+mn-lt"/>
                          <a:ea typeface="+mn-ea"/>
                          <a:cs typeface="+mn-cs"/>
                        </a:rPr>
                        <a:t>Svarar på frågor vid behov</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Bevakar och delger eventuell regional och nationell information</a:t>
                      </a:r>
                    </a:p>
                  </a:txBody>
                  <a:tcPr anchor="ctr">
                    <a:solidFill>
                      <a:srgbClr val="BCDCDC">
                        <a:alpha val="46000"/>
                      </a:srgb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Skickar ut informations/nyhetsmail löpande</a:t>
                      </a:r>
                    </a:p>
                    <a:p>
                      <a:pPr marL="72000" indent="-72000">
                        <a:buFont typeface="Arial" panose="020B0604020202020204" pitchFamily="34" charset="0"/>
                        <a:buChar char="•"/>
                      </a:pPr>
                      <a:r>
                        <a:rPr lang="sv-SE" sz="1000"/>
                        <a:t>Uppdaterar löpande hemsidan (intern + extern)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a:solidFill>
                            <a:schemeClr val="tx1"/>
                          </a:solidFill>
                          <a:latin typeface="+mn-lt"/>
                          <a:ea typeface="+mn-ea"/>
                          <a:cs typeface="+mn-cs"/>
                        </a:rPr>
                        <a:t>Svarar på frågor vid behov</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Bevakar och delger eventuell regional och nationell information</a:t>
                      </a:r>
                    </a:p>
                  </a:txBody>
                  <a:tcPr anchor="ctr">
                    <a:solidFill>
                      <a:srgbClr val="BCDCDC">
                        <a:alpha val="46000"/>
                      </a:srgbClr>
                    </a:solidFill>
                  </a:tcPr>
                </a:tc>
                <a:extLst>
                  <a:ext uri="{0D108BD9-81ED-4DB2-BD59-A6C34878D82A}">
                    <a16:rowId xmlns:a16="http://schemas.microsoft.com/office/drawing/2014/main" val="3499136811"/>
                  </a:ext>
                </a:extLst>
              </a:tr>
              <a:tr h="666748">
                <a:tc>
                  <a:txBody>
                    <a:bodyPr/>
                    <a:lstStyle/>
                    <a:p>
                      <a:pPr marL="0" marR="0" lvl="0" indent="0" algn="l" rtl="0" eaLnBrk="1" fontAlgn="auto" latinLnBrk="0" hangingPunct="1">
                        <a:lnSpc>
                          <a:spcPct val="100000"/>
                        </a:lnSpc>
                        <a:spcBef>
                          <a:spcPts val="0"/>
                        </a:spcBef>
                        <a:spcAft>
                          <a:spcPts val="0"/>
                        </a:spcAft>
                        <a:buClrTx/>
                        <a:buSzTx/>
                        <a:buFontTx/>
                        <a:buNone/>
                      </a:pPr>
                      <a:r>
                        <a:rPr lang="sv-SE" sz="1200" b="1">
                          <a:solidFill>
                            <a:srgbClr val="000000"/>
                          </a:solidFill>
                        </a:rPr>
                        <a:t>Marknadsföring </a:t>
                      </a:r>
                      <a:r>
                        <a:rPr lang="sv-SE" sz="900">
                          <a:solidFill>
                            <a:srgbClr val="000000"/>
                          </a:solidFill>
                        </a:rPr>
                        <a:t>Tillgängliga datamängder och dess användning </a:t>
                      </a:r>
                      <a:endParaRPr kumimoji="0" lang="sv-SE" sz="1200" i="0" u="none" strike="noStrike" kern="1200" cap="none" spc="0" normalizeH="0" baseline="0" noProof="0">
                        <a:ln>
                          <a:noFill/>
                        </a:ln>
                        <a:solidFill>
                          <a:srgbClr val="000000"/>
                        </a:solidFill>
                        <a:effectLst/>
                        <a:uLnTx/>
                        <a:uFillTx/>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DCDC"/>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Ingen samordning, förvaltningarna arbetar självständigt med marknadsföring</a:t>
                      </a:r>
                    </a:p>
                  </a:txBody>
                  <a:tcPr anchor="ctr">
                    <a:lnL w="12700" cap="flat" cmpd="sng" algn="ctr">
                      <a:solidFill>
                        <a:schemeClr val="tx1"/>
                      </a:solidFill>
                      <a:prstDash val="solid"/>
                      <a:round/>
                      <a:headEnd type="none" w="med" len="med"/>
                      <a:tailEnd type="none" w="med" len="med"/>
                    </a:lnL>
                    <a:solidFill>
                      <a:srgbClr val="BCDCDC">
                        <a:alpha val="46000"/>
                      </a:srgb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Marknadsför centraliserat via samordnaren i samarbete med kommunikationsavdelning till viss del och till viss del hos respektive förvaltning</a:t>
                      </a:r>
                    </a:p>
                  </a:txBody>
                  <a:tcPr anchor="ctr">
                    <a:solidFill>
                      <a:srgbClr val="BCDCDC">
                        <a:alpha val="46000"/>
                      </a:srgb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dirty="0"/>
                        <a:t>Marknadsför centraliserat via samordnaren i samarbete med kommunikationsavdelning</a:t>
                      </a:r>
                    </a:p>
                  </a:txBody>
                  <a:tcPr anchor="ctr">
                    <a:solidFill>
                      <a:srgbClr val="BCDCDC">
                        <a:alpha val="46000"/>
                      </a:srgbClr>
                    </a:solidFill>
                  </a:tcPr>
                </a:tc>
                <a:extLst>
                  <a:ext uri="{0D108BD9-81ED-4DB2-BD59-A6C34878D82A}">
                    <a16:rowId xmlns:a16="http://schemas.microsoft.com/office/drawing/2014/main" val="2597320757"/>
                  </a:ext>
                </a:extLst>
              </a:tr>
            </a:tbl>
          </a:graphicData>
        </a:graphic>
      </p:graphicFrame>
      <p:sp>
        <p:nvSpPr>
          <p:cNvPr id="2" name="Title 1"/>
          <p:cNvSpPr>
            <a:spLocks noGrp="1"/>
          </p:cNvSpPr>
          <p:nvPr>
            <p:ph type="title"/>
          </p:nvPr>
        </p:nvSpPr>
        <p:spPr>
          <a:xfrm>
            <a:off x="348060" y="368450"/>
            <a:ext cx="11593288" cy="831600"/>
          </a:xfrm>
        </p:spPr>
        <p:txBody>
          <a:bodyPr/>
          <a:lstStyle/>
          <a:p>
            <a:r>
              <a:rPr lang="sv-SE" sz="2900">
                <a:latin typeface="+mn-lt"/>
              </a:rPr>
              <a:t>Samordning i kommunen kan ske med olika ambitionsnivåer</a:t>
            </a:r>
          </a:p>
        </p:txBody>
      </p:sp>
      <p:cxnSp>
        <p:nvCxnSpPr>
          <p:cNvPr id="9" name="Straight Connector 8"/>
          <p:cNvCxnSpPr/>
          <p:nvPr/>
        </p:nvCxnSpPr>
        <p:spPr>
          <a:xfrm>
            <a:off x="5134681" y="689662"/>
            <a:ext cx="0" cy="4689"/>
          </a:xfrm>
          <a:prstGeom prst="line">
            <a:avLst/>
          </a:prstGeom>
          <a:ln w="19050">
            <a:solidFill>
              <a:schemeClr val="tx2"/>
            </a:solidFill>
            <a:prstDash val="sysDash"/>
          </a:ln>
        </p:spPr>
      </p:cxnSp>
      <p:cxnSp>
        <p:nvCxnSpPr>
          <p:cNvPr id="10" name="Straight Connector 9"/>
          <p:cNvCxnSpPr/>
          <p:nvPr/>
        </p:nvCxnSpPr>
        <p:spPr>
          <a:xfrm>
            <a:off x="7216520" y="689662"/>
            <a:ext cx="0" cy="4689"/>
          </a:xfrm>
          <a:prstGeom prst="line">
            <a:avLst/>
          </a:prstGeom>
          <a:ln w="19050">
            <a:solidFill>
              <a:schemeClr val="tx2"/>
            </a:solidFill>
            <a:prstDash val="sysDash"/>
          </a:ln>
        </p:spPr>
      </p:cxnSp>
      <p:grpSp>
        <p:nvGrpSpPr>
          <p:cNvPr id="38" name="Grupp 37">
            <a:extLst>
              <a:ext uri="{FF2B5EF4-FFF2-40B4-BE49-F238E27FC236}">
                <a16:creationId xmlns:a16="http://schemas.microsoft.com/office/drawing/2014/main" id="{401BA629-00C6-024C-8D5E-4DE084815E34}"/>
              </a:ext>
            </a:extLst>
          </p:cNvPr>
          <p:cNvGrpSpPr/>
          <p:nvPr/>
        </p:nvGrpSpPr>
        <p:grpSpPr>
          <a:xfrm>
            <a:off x="1312644" y="933991"/>
            <a:ext cx="10508297" cy="1259289"/>
            <a:chOff x="3206759" y="1479402"/>
            <a:chExt cx="8253560" cy="1259289"/>
          </a:xfrm>
        </p:grpSpPr>
        <p:grpSp>
          <p:nvGrpSpPr>
            <p:cNvPr id="8" name="Grupp 7">
              <a:extLst>
                <a:ext uri="{FF2B5EF4-FFF2-40B4-BE49-F238E27FC236}">
                  <a16:creationId xmlns:a16="http://schemas.microsoft.com/office/drawing/2014/main" id="{980450AD-8644-2C47-AFFF-BC650E587DAB}"/>
                </a:ext>
              </a:extLst>
            </p:cNvPr>
            <p:cNvGrpSpPr/>
            <p:nvPr/>
          </p:nvGrpSpPr>
          <p:grpSpPr>
            <a:xfrm>
              <a:off x="3206759" y="1769586"/>
              <a:ext cx="3186067" cy="969105"/>
              <a:chOff x="4084391" y="1792110"/>
              <a:chExt cx="2588563" cy="969105"/>
            </a:xfrm>
          </p:grpSpPr>
          <p:sp>
            <p:nvSpPr>
              <p:cNvPr id="27" name="Shape 21596"/>
              <p:cNvSpPr/>
              <p:nvPr/>
            </p:nvSpPr>
            <p:spPr>
              <a:xfrm>
                <a:off x="4084391" y="1792110"/>
                <a:ext cx="2588563" cy="797772"/>
              </a:xfrm>
              <a:prstGeom prst="rect">
                <a:avLst/>
              </a:prstGeom>
              <a:solidFill>
                <a:schemeClr val="accent2">
                  <a:lumMod val="90000"/>
                </a:schemeClr>
              </a:solidFill>
              <a:ln w="12700" cap="flat">
                <a:solidFill>
                  <a:schemeClr val="tx1"/>
                </a:solidFill>
                <a:miter lim="400000"/>
              </a:ln>
              <a:effectLst/>
            </p:spPr>
            <p:txBody>
              <a:bodyPr wrap="square" lIns="252000" tIns="90000" rIns="25200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mn-ea"/>
                    <a:cs typeface="+mn-cs"/>
                  </a:rPr>
                  <a:t>    Nivå 1 – Begränsat stöd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mn-cs"/>
                  </a:rPr>
                  <a:t>Ca 0-8 h per månad</a:t>
                </a:r>
              </a:p>
            </p:txBody>
          </p:sp>
          <p:sp>
            <p:nvSpPr>
              <p:cNvPr id="28" name="Shape 21597"/>
              <p:cNvSpPr/>
              <p:nvPr/>
            </p:nvSpPr>
            <p:spPr>
              <a:xfrm rot="10800000">
                <a:off x="4095538" y="2597097"/>
                <a:ext cx="266784" cy="1641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 name="Grupp 10">
              <a:extLst>
                <a:ext uri="{FF2B5EF4-FFF2-40B4-BE49-F238E27FC236}">
                  <a16:creationId xmlns:a16="http://schemas.microsoft.com/office/drawing/2014/main" id="{226435A6-CBC8-D042-8543-C178DF6A7C55}"/>
                </a:ext>
              </a:extLst>
            </p:cNvPr>
            <p:cNvGrpSpPr/>
            <p:nvPr/>
          </p:nvGrpSpPr>
          <p:grpSpPr>
            <a:xfrm>
              <a:off x="6052848" y="1634877"/>
              <a:ext cx="2766262" cy="949521"/>
              <a:chOff x="6408781" y="1647577"/>
              <a:chExt cx="2251834" cy="949521"/>
            </a:xfrm>
          </p:grpSpPr>
          <p:sp>
            <p:nvSpPr>
              <p:cNvPr id="30" name="Shape 21596"/>
              <p:cNvSpPr/>
              <p:nvPr/>
            </p:nvSpPr>
            <p:spPr>
              <a:xfrm>
                <a:off x="6423028" y="1647577"/>
                <a:ext cx="2237587" cy="797772"/>
              </a:xfrm>
              <a:prstGeom prst="rect">
                <a:avLst/>
              </a:prstGeom>
              <a:solidFill>
                <a:schemeClr val="accent2">
                  <a:lumMod val="50000"/>
                </a:schemeClr>
              </a:solidFill>
              <a:ln w="12700" cap="flat">
                <a:solidFill>
                  <a:schemeClr val="tx1"/>
                </a:solidFill>
                <a:miter lim="400000"/>
              </a:ln>
              <a:effectLst/>
            </p:spPr>
            <p:txBody>
              <a:bodyPr wrap="square" lIns="252000" tIns="90000" rIns="25200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Arial"/>
                    <a:ea typeface="+mn-ea"/>
                    <a:cs typeface="+mn-cs"/>
                  </a:rPr>
                  <a:t>    Nivå 2 – Medelstöd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FFFFFF"/>
                    </a:solidFill>
                    <a:effectLst/>
                    <a:uLnTx/>
                    <a:uFillTx/>
                    <a:latin typeface="Arial"/>
                    <a:ea typeface="+mn-ea"/>
                    <a:cs typeface="+mn-cs"/>
                  </a:rPr>
                  <a:t>Ca </a:t>
                </a:r>
                <a:r>
                  <a:rPr lang="sv-SE" sz="1000">
                    <a:solidFill>
                      <a:srgbClr val="FFFFFF"/>
                    </a:solidFill>
                    <a:latin typeface="Arial"/>
                  </a:rPr>
                  <a:t>10-38</a:t>
                </a:r>
                <a:r>
                  <a:rPr kumimoji="0" lang="sv-SE" sz="1000" b="0" i="0" u="none" strike="noStrike" kern="1200" cap="none" spc="0" normalizeH="0" baseline="0" noProof="0">
                    <a:ln>
                      <a:noFill/>
                    </a:ln>
                    <a:solidFill>
                      <a:srgbClr val="FFFFFF"/>
                    </a:solidFill>
                    <a:effectLst/>
                    <a:uLnTx/>
                    <a:uFillTx/>
                    <a:latin typeface="Arial"/>
                    <a:ea typeface="+mn-ea"/>
                    <a:cs typeface="+mn-cs"/>
                  </a:rPr>
                  <a:t> h per månad</a:t>
                </a:r>
              </a:p>
            </p:txBody>
          </p:sp>
          <p:sp>
            <p:nvSpPr>
              <p:cNvPr id="31" name="Shape 21597"/>
              <p:cNvSpPr/>
              <p:nvPr/>
            </p:nvSpPr>
            <p:spPr>
              <a:xfrm rot="10800000">
                <a:off x="6408781" y="2452564"/>
                <a:ext cx="276755" cy="144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2" name="Grupp 11">
              <a:extLst>
                <a:ext uri="{FF2B5EF4-FFF2-40B4-BE49-F238E27FC236}">
                  <a16:creationId xmlns:a16="http://schemas.microsoft.com/office/drawing/2014/main" id="{490A6FF2-2B29-3742-B62F-7D689E3C8EE5}"/>
                </a:ext>
              </a:extLst>
            </p:cNvPr>
            <p:cNvGrpSpPr/>
            <p:nvPr/>
          </p:nvGrpSpPr>
          <p:grpSpPr>
            <a:xfrm>
              <a:off x="8486875" y="1479402"/>
              <a:ext cx="2973444" cy="960462"/>
              <a:chOff x="8365686" y="1492102"/>
              <a:chExt cx="2750822" cy="960462"/>
            </a:xfrm>
          </p:grpSpPr>
          <p:sp>
            <p:nvSpPr>
              <p:cNvPr id="33" name="Shape 21596"/>
              <p:cNvSpPr/>
              <p:nvPr/>
            </p:nvSpPr>
            <p:spPr>
              <a:xfrm>
                <a:off x="8365686" y="1492102"/>
                <a:ext cx="2750822" cy="797772"/>
              </a:xfrm>
              <a:prstGeom prst="rect">
                <a:avLst/>
              </a:prstGeom>
              <a:solidFill>
                <a:schemeClr val="accent2">
                  <a:lumMod val="25000"/>
                </a:schemeClr>
              </a:solidFill>
              <a:ln w="12700" cap="flat">
                <a:solidFill>
                  <a:schemeClr val="tx1"/>
                </a:solidFill>
                <a:miter lim="400000"/>
              </a:ln>
              <a:effectLst/>
            </p:spPr>
            <p:txBody>
              <a:bodyPr wrap="square" lIns="252000" tIns="90000" rIns="25200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Arial"/>
                    <a:ea typeface="+mn-ea"/>
                    <a:cs typeface="+mn-cs"/>
                  </a:rPr>
                  <a:t>Nivå 3 – Fullt stöd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FFFFFF"/>
                    </a:solidFill>
                    <a:effectLst/>
                    <a:uLnTx/>
                    <a:uFillTx/>
                    <a:latin typeface="Arial"/>
                    <a:ea typeface="+mn-ea"/>
                    <a:cs typeface="+mn-cs"/>
                  </a:rPr>
                  <a:t>Ca 36-80 h per månad</a:t>
                </a:r>
              </a:p>
            </p:txBody>
          </p:sp>
          <p:sp>
            <p:nvSpPr>
              <p:cNvPr id="34" name="Shape 21597"/>
              <p:cNvSpPr/>
              <p:nvPr/>
            </p:nvSpPr>
            <p:spPr>
              <a:xfrm rot="10800000">
                <a:off x="8365687" y="2297090"/>
                <a:ext cx="305178" cy="1554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53" name="Rounded Rectangle 18">
            <a:extLst>
              <a:ext uri="{FF2B5EF4-FFF2-40B4-BE49-F238E27FC236}">
                <a16:creationId xmlns:a16="http://schemas.microsoft.com/office/drawing/2014/main" id="{E5C50A0E-B9B3-D84F-BAD5-3701C666C330}"/>
              </a:ext>
            </a:extLst>
          </p:cNvPr>
          <p:cNvSpPr/>
          <p:nvPr/>
        </p:nvSpPr>
        <p:spPr>
          <a:xfrm>
            <a:off x="112043" y="2135666"/>
            <a:ext cx="1645572" cy="494800"/>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6" name="Rounded Rectangle 18">
            <a:extLst>
              <a:ext uri="{FF2B5EF4-FFF2-40B4-BE49-F238E27FC236}">
                <a16:creationId xmlns:a16="http://schemas.microsoft.com/office/drawing/2014/main" id="{31147F0B-42F3-1A46-B178-FD06F4F56471}"/>
              </a:ext>
            </a:extLst>
          </p:cNvPr>
          <p:cNvSpPr/>
          <p:nvPr/>
        </p:nvSpPr>
        <p:spPr>
          <a:xfrm>
            <a:off x="111213" y="4027956"/>
            <a:ext cx="1645572" cy="442118"/>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7" name="Rounded Rectangle 18">
            <a:extLst>
              <a:ext uri="{FF2B5EF4-FFF2-40B4-BE49-F238E27FC236}">
                <a16:creationId xmlns:a16="http://schemas.microsoft.com/office/drawing/2014/main" id="{A4B33EE0-A4B0-ED45-AA47-88227E10A9A5}"/>
              </a:ext>
            </a:extLst>
          </p:cNvPr>
          <p:cNvSpPr/>
          <p:nvPr/>
        </p:nvSpPr>
        <p:spPr>
          <a:xfrm>
            <a:off x="111213" y="4725207"/>
            <a:ext cx="1645572" cy="442107"/>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8" name="Rounded Rectangle 18">
            <a:extLst>
              <a:ext uri="{FF2B5EF4-FFF2-40B4-BE49-F238E27FC236}">
                <a16:creationId xmlns:a16="http://schemas.microsoft.com/office/drawing/2014/main" id="{978B77BC-DB69-7D46-8DC3-C2A96B84EA31}"/>
              </a:ext>
            </a:extLst>
          </p:cNvPr>
          <p:cNvSpPr/>
          <p:nvPr/>
        </p:nvSpPr>
        <p:spPr>
          <a:xfrm>
            <a:off x="0" y="5323947"/>
            <a:ext cx="1756785" cy="599971"/>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80696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6" imgW="395" imgH="394" progId="TCLayout.ActiveDocument.1">
                  <p:embed/>
                </p:oleObj>
              </mc:Choice>
              <mc:Fallback>
                <p:oleObj name="think-cell Slide" r:id="rId6" imgW="395" imgH="39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9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p:cNvSpPr>
            <a:spLocks noGrp="1"/>
          </p:cNvSpPr>
          <p:nvPr>
            <p:ph type="title"/>
          </p:nvPr>
        </p:nvSpPr>
        <p:spPr>
          <a:xfrm>
            <a:off x="335360" y="411480"/>
            <a:ext cx="11593288" cy="831600"/>
          </a:xfrm>
        </p:spPr>
        <p:txBody>
          <a:bodyPr/>
          <a:lstStyle/>
          <a:p>
            <a:r>
              <a:rPr lang="sv-SE" sz="2900">
                <a:latin typeface="+mn-lt"/>
              </a:rPr>
              <a:t>Uppskattad tidsåtgång för aktiviteter på Nivå 1 – Begränsat stöd</a:t>
            </a:r>
          </a:p>
        </p:txBody>
      </p:sp>
      <p:cxnSp>
        <p:nvCxnSpPr>
          <p:cNvPr id="9" name="Straight Connector 8"/>
          <p:cNvCxnSpPr/>
          <p:nvPr/>
        </p:nvCxnSpPr>
        <p:spPr>
          <a:xfrm>
            <a:off x="5134681" y="689662"/>
            <a:ext cx="0" cy="4689"/>
          </a:xfrm>
          <a:prstGeom prst="line">
            <a:avLst/>
          </a:prstGeom>
          <a:ln w="19050">
            <a:solidFill>
              <a:schemeClr val="tx2"/>
            </a:solidFill>
            <a:prstDash val="sysDash"/>
          </a:ln>
        </p:spPr>
      </p:cxnSp>
      <p:cxnSp>
        <p:nvCxnSpPr>
          <p:cNvPr id="10" name="Straight Connector 9"/>
          <p:cNvCxnSpPr/>
          <p:nvPr/>
        </p:nvCxnSpPr>
        <p:spPr>
          <a:xfrm>
            <a:off x="7216520" y="689662"/>
            <a:ext cx="0" cy="4689"/>
          </a:xfrm>
          <a:prstGeom prst="line">
            <a:avLst/>
          </a:prstGeom>
          <a:ln w="19050">
            <a:solidFill>
              <a:schemeClr val="tx2"/>
            </a:solidFill>
            <a:prstDash val="sysDash"/>
          </a:ln>
        </p:spPr>
      </p:cxnSp>
      <p:sp>
        <p:nvSpPr>
          <p:cNvPr id="53" name="Rounded Rectangle 18">
            <a:extLst>
              <a:ext uri="{FF2B5EF4-FFF2-40B4-BE49-F238E27FC236}">
                <a16:creationId xmlns:a16="http://schemas.microsoft.com/office/drawing/2014/main" id="{E5C50A0E-B9B3-D84F-BAD5-3701C666C330}"/>
              </a:ext>
            </a:extLst>
          </p:cNvPr>
          <p:cNvSpPr/>
          <p:nvPr/>
        </p:nvSpPr>
        <p:spPr>
          <a:xfrm>
            <a:off x="112043" y="2229934"/>
            <a:ext cx="1645572" cy="494800"/>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6" name="Rounded Rectangle 18">
            <a:extLst>
              <a:ext uri="{FF2B5EF4-FFF2-40B4-BE49-F238E27FC236}">
                <a16:creationId xmlns:a16="http://schemas.microsoft.com/office/drawing/2014/main" id="{31147F0B-42F3-1A46-B178-FD06F4F56471}"/>
              </a:ext>
            </a:extLst>
          </p:cNvPr>
          <p:cNvSpPr/>
          <p:nvPr/>
        </p:nvSpPr>
        <p:spPr>
          <a:xfrm>
            <a:off x="111213" y="4122224"/>
            <a:ext cx="1645572" cy="442118"/>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7" name="Rounded Rectangle 18">
            <a:extLst>
              <a:ext uri="{FF2B5EF4-FFF2-40B4-BE49-F238E27FC236}">
                <a16:creationId xmlns:a16="http://schemas.microsoft.com/office/drawing/2014/main" id="{A4B33EE0-A4B0-ED45-AA47-88227E10A9A5}"/>
              </a:ext>
            </a:extLst>
          </p:cNvPr>
          <p:cNvSpPr/>
          <p:nvPr/>
        </p:nvSpPr>
        <p:spPr>
          <a:xfrm>
            <a:off x="111213" y="4819475"/>
            <a:ext cx="1645572" cy="442107"/>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8" name="Rounded Rectangle 18">
            <a:extLst>
              <a:ext uri="{FF2B5EF4-FFF2-40B4-BE49-F238E27FC236}">
                <a16:creationId xmlns:a16="http://schemas.microsoft.com/office/drawing/2014/main" id="{978B77BC-DB69-7D46-8DC3-C2A96B84EA31}"/>
              </a:ext>
            </a:extLst>
          </p:cNvPr>
          <p:cNvSpPr/>
          <p:nvPr/>
        </p:nvSpPr>
        <p:spPr>
          <a:xfrm>
            <a:off x="0" y="5418215"/>
            <a:ext cx="1756785" cy="599971"/>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7" name="Table 12">
            <a:extLst>
              <a:ext uri="{FF2B5EF4-FFF2-40B4-BE49-F238E27FC236}">
                <a16:creationId xmlns:a16="http://schemas.microsoft.com/office/drawing/2014/main" id="{F50FD116-3E31-4358-9115-7C04F9AE3244}"/>
              </a:ext>
            </a:extLst>
          </p:cNvPr>
          <p:cNvGraphicFramePr>
            <a:graphicFrameLocks noGrp="1"/>
          </p:cNvGraphicFramePr>
          <p:nvPr>
            <p:extLst>
              <p:ext uri="{D42A27DB-BD31-4B8C-83A1-F6EECF244321}">
                <p14:modId xmlns:p14="http://schemas.microsoft.com/office/powerpoint/2010/main" val="4100817701"/>
              </p:ext>
            </p:extLst>
          </p:nvPr>
        </p:nvGraphicFramePr>
        <p:xfrm>
          <a:off x="335376" y="1219390"/>
          <a:ext cx="11395096" cy="4551680"/>
        </p:xfrm>
        <a:graphic>
          <a:graphicData uri="http://schemas.openxmlformats.org/drawingml/2006/table">
            <a:tbl>
              <a:tblPr firstRow="1" bandRow="1">
                <a:tableStyleId>{5940675A-B579-460E-94D1-54222C63F5DA}</a:tableStyleId>
              </a:tblPr>
              <a:tblGrid>
                <a:gridCol w="2099214">
                  <a:extLst>
                    <a:ext uri="{9D8B030D-6E8A-4147-A177-3AD203B41FA5}">
                      <a16:colId xmlns:a16="http://schemas.microsoft.com/office/drawing/2014/main" val="3059249924"/>
                    </a:ext>
                  </a:extLst>
                </a:gridCol>
                <a:gridCol w="2998801">
                  <a:extLst>
                    <a:ext uri="{9D8B030D-6E8A-4147-A177-3AD203B41FA5}">
                      <a16:colId xmlns:a16="http://schemas.microsoft.com/office/drawing/2014/main" val="1061832276"/>
                    </a:ext>
                  </a:extLst>
                </a:gridCol>
                <a:gridCol w="4670729">
                  <a:extLst>
                    <a:ext uri="{9D8B030D-6E8A-4147-A177-3AD203B41FA5}">
                      <a16:colId xmlns:a16="http://schemas.microsoft.com/office/drawing/2014/main" val="2972725389"/>
                    </a:ext>
                  </a:extLst>
                </a:gridCol>
                <a:gridCol w="1626352">
                  <a:extLst>
                    <a:ext uri="{9D8B030D-6E8A-4147-A177-3AD203B41FA5}">
                      <a16:colId xmlns:a16="http://schemas.microsoft.com/office/drawing/2014/main" val="1036816420"/>
                    </a:ext>
                  </a:extLst>
                </a:gridCol>
              </a:tblGrid>
              <a:tr h="370840">
                <a:tc>
                  <a:txBody>
                    <a:bodyPr/>
                    <a:lstStyle/>
                    <a:p>
                      <a:endParaRPr lang="sv-SE" sz="1200" b="1">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1000" b="1">
                          <a:solidFill>
                            <a:schemeClr val="tx1"/>
                          </a:solidFill>
                        </a:rPr>
                        <a:t>Aktiviteter</a:t>
                      </a:r>
                    </a:p>
                  </a:txBody>
                  <a:tcPr anchor="ctr">
                    <a:lnL w="12700" cap="flat" cmpd="sng" algn="ctr">
                      <a:solidFill>
                        <a:schemeClr val="tx1"/>
                      </a:solidFill>
                      <a:prstDash val="solid"/>
                      <a:round/>
                      <a:headEnd type="none" w="med" len="med"/>
                      <a:tailEnd type="none" w="med" len="med"/>
                    </a:lnL>
                    <a:solidFill>
                      <a:schemeClr val="accent2">
                        <a:lumMod val="90000"/>
                      </a:schemeClr>
                    </a:solidFill>
                  </a:tcPr>
                </a:tc>
                <a:tc>
                  <a:txBody>
                    <a:bodyPr/>
                    <a:lstStyle/>
                    <a:p>
                      <a:pPr algn="ctr"/>
                      <a:r>
                        <a:rPr lang="sv-SE" sz="1000" b="1">
                          <a:solidFill>
                            <a:schemeClr val="tx1"/>
                          </a:solidFill>
                        </a:rPr>
                        <a:t>Ytterligare beskrivning</a:t>
                      </a:r>
                    </a:p>
                  </a:txBody>
                  <a:tcPr anchor="ctr">
                    <a:solidFill>
                      <a:schemeClr val="accent2">
                        <a:lumMod val="90000"/>
                      </a:schemeClr>
                    </a:solidFill>
                  </a:tcPr>
                </a:tc>
                <a:tc>
                  <a:txBody>
                    <a:bodyPr/>
                    <a:lstStyle/>
                    <a:p>
                      <a:pPr algn="ctr"/>
                      <a:r>
                        <a:rPr lang="sv-SE" sz="1000" b="1">
                          <a:solidFill>
                            <a:schemeClr val="tx1"/>
                          </a:solidFill>
                        </a:rPr>
                        <a:t>Uppskattad tidsåtgång h /månad</a:t>
                      </a:r>
                    </a:p>
                  </a:txBody>
                  <a:tcPr anchor="ctr">
                    <a:solidFill>
                      <a:schemeClr val="accent2">
                        <a:lumMod val="90000"/>
                      </a:schemeClr>
                    </a:solidFill>
                  </a:tcPr>
                </a:tc>
                <a:extLst>
                  <a:ext uri="{0D108BD9-81ED-4DB2-BD59-A6C34878D82A}">
                    <a16:rowId xmlns:a16="http://schemas.microsoft.com/office/drawing/2014/main" val="4531933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err="1">
                          <a:solidFill>
                            <a:srgbClr val="000000"/>
                          </a:solidFill>
                        </a:rPr>
                        <a:t>Mötesforum</a:t>
                      </a:r>
                      <a:endParaRPr kumimoji="0" lang="sv-SE" sz="1000" b="1" i="0" u="none" strike="noStrike" kern="1200" cap="none" spc="0" normalizeH="0" baseline="0" noProof="0">
                        <a:ln>
                          <a:noFill/>
                        </a:ln>
                        <a:solidFill>
                          <a:srgbClr val="000000"/>
                        </a:solidFill>
                        <a:effectLst/>
                        <a:uLnTx/>
                        <a:uFillTx/>
                      </a:endParaRPr>
                    </a:p>
                  </a:txBody>
                  <a:tcPr anchor="ctr">
                    <a:lnT w="12700" cap="flat" cmpd="sng" algn="ctr">
                      <a:solidFill>
                        <a:schemeClr val="tx1"/>
                      </a:solidFill>
                      <a:prstDash val="solid"/>
                      <a:round/>
                      <a:headEnd type="none" w="med" len="med"/>
                      <a:tailEnd type="none" w="med" len="med"/>
                    </a:lnT>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Sammankallar arbetsgruppen för öppna data-arbetet och håller nätverksmöten ca 1 gång/halvår för erfarenhetsutbyte</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Inkluderar att skicka ut och följa upp inbjudningar, ta fram agenda, genomföra mötena. </a:t>
                      </a:r>
                      <a:r>
                        <a:rPr lang="sv-SE" sz="900"/>
                        <a:t>Tar ca 4-6 h per tillfälle inkl. förberedelser och notat</a:t>
                      </a:r>
                      <a:endParaRPr lang="sv-SE" sz="900" kern="1200">
                        <a:solidFill>
                          <a:schemeClr val="tx1"/>
                        </a:solidFill>
                        <a:latin typeface="+mn-lt"/>
                        <a:ea typeface="+mn-ea"/>
                        <a:cs typeface="+mn-cs"/>
                      </a:endParaRP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a:solidFill>
                            <a:schemeClr val="tx1"/>
                          </a:solidFill>
                          <a:latin typeface="+mn-lt"/>
                          <a:ea typeface="+mn-ea"/>
                          <a:cs typeface="+mn-cs"/>
                        </a:rPr>
                        <a:t>0-1 h</a:t>
                      </a:r>
                    </a:p>
                  </a:txBody>
                  <a:tcPr anchor="ctr">
                    <a:solidFill>
                      <a:srgbClr val="BCDCDC">
                        <a:alpha val="21000"/>
                      </a:srgbClr>
                    </a:solidFill>
                  </a:tcPr>
                </a:tc>
                <a:extLst>
                  <a:ext uri="{0D108BD9-81ED-4DB2-BD59-A6C34878D82A}">
                    <a16:rowId xmlns:a16="http://schemas.microsoft.com/office/drawing/2014/main" val="2257532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Identifiera nya datamängder</a:t>
                      </a:r>
                      <a:endParaRPr kumimoji="0" lang="sv-SE" sz="1000" b="1"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Ingen samordning, förvaltningarna arbetar självständigt med identifiering av nya datamängder</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a:solidFill>
                            <a:schemeClr val="tx1"/>
                          </a:solidFill>
                          <a:latin typeface="+mn-lt"/>
                          <a:ea typeface="+mn-ea"/>
                          <a:cs typeface="+mn-cs"/>
                        </a:rPr>
                        <a:t>-</a:t>
                      </a:r>
                    </a:p>
                  </a:txBody>
                  <a:tcPr anchor="ctr">
                    <a:solidFill>
                      <a:srgbClr val="BCDCDC">
                        <a:alpha val="21000"/>
                      </a:srgbClr>
                    </a:solidFill>
                  </a:tcPr>
                </a:tc>
                <a:extLst>
                  <a:ext uri="{0D108BD9-81ED-4DB2-BD59-A6C34878D82A}">
                    <a16:rowId xmlns:a16="http://schemas.microsoft.com/office/drawing/2014/main" val="1050803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Publicering och förvaltning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a:solidFill>
                            <a:srgbClr val="000000"/>
                          </a:solidFill>
                        </a:rPr>
                        <a:t>av datamängder</a:t>
                      </a:r>
                      <a:endParaRPr kumimoji="0" lang="sv-SE" sz="900" b="0"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Ingen samordning, förvaltningarna arbetar självständigt med publicering och förvaltning</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a:solidFill>
                            <a:schemeClr val="tx1"/>
                          </a:solidFill>
                          <a:latin typeface="+mn-lt"/>
                          <a:ea typeface="+mn-ea"/>
                          <a:cs typeface="+mn-cs"/>
                        </a:rPr>
                        <a:t>-</a:t>
                      </a:r>
                    </a:p>
                  </a:txBody>
                  <a:tcPr anchor="ctr">
                    <a:solidFill>
                      <a:srgbClr val="BCDCDC">
                        <a:alpha val="21000"/>
                      </a:srgbClr>
                    </a:solidFill>
                  </a:tcPr>
                </a:tc>
                <a:extLst>
                  <a:ext uri="{0D108BD9-81ED-4DB2-BD59-A6C34878D82A}">
                    <a16:rowId xmlns:a16="http://schemas.microsoft.com/office/drawing/2014/main" val="33350593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rPr>
                        <a:t>Kompetensutveckling</a:t>
                      </a: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Bevakar och sprider </a:t>
                      </a:r>
                      <a:r>
                        <a:rPr kumimoji="0" lang="sv-SE" sz="900" b="0" i="0" u="none" strike="noStrike" kern="1200" cap="none" spc="0" normalizeH="0" baseline="0">
                          <a:ln>
                            <a:noFill/>
                          </a:ln>
                          <a:solidFill>
                            <a:srgbClr val="000000"/>
                          </a:solidFill>
                          <a:effectLst/>
                          <a:uLnTx/>
                          <a:uFillTx/>
                          <a:latin typeface="+mn-lt"/>
                          <a:ea typeface="+mn-ea"/>
                          <a:cs typeface="+mn-cs"/>
                        </a:rPr>
                        <a:t>ny kunskap som behövs för öppna data-arbetet, för att kunna svara på frågor från förvaltningar/kontor</a:t>
                      </a:r>
                      <a:endParaRPr lang="sv-SE" sz="900" kern="1200">
                        <a:solidFill>
                          <a:schemeClr val="tx1"/>
                        </a:solidFill>
                        <a:latin typeface="+mn-lt"/>
                        <a:ea typeface="+mn-ea"/>
                        <a:cs typeface="+mn-cs"/>
                      </a:endParaRP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Internt: Inkluderar att t.ex. bevaka uppdateringar om </a:t>
                      </a:r>
                      <a:r>
                        <a:rPr kumimoji="0" lang="sv-SE" sz="900" b="0" i="0" u="none" strike="noStrike" kern="1200" cap="none" spc="0" normalizeH="0" baseline="0">
                          <a:ln>
                            <a:noFill/>
                          </a:ln>
                          <a:solidFill>
                            <a:srgbClr val="000000"/>
                          </a:solidFill>
                          <a:effectLst/>
                          <a:uLnTx/>
                          <a:uFillTx/>
                          <a:latin typeface="+mn-lt"/>
                          <a:ea typeface="+mn-ea"/>
                          <a:cs typeface="+mn-cs"/>
                        </a:rPr>
                        <a:t>organisationens informationsresurser, samt kunskap om hur information och processer kan beskrivas och klassas. </a:t>
                      </a:r>
                      <a:r>
                        <a:rPr lang="sv-SE" sz="900">
                          <a:solidFill>
                            <a:schemeClr val="tx1"/>
                          </a:solidFill>
                        </a:rPr>
                        <a:t>Arbetsinsatsen korrelerar sannolikt med hur stor satsningen är internt, samt i vilken utsträckning det finns regionalt stöd</a:t>
                      </a:r>
                      <a:endParaRPr kumimoji="0" lang="sv-SE" sz="900" b="0" i="0" u="none" strike="noStrike" kern="1200" cap="none" spc="0" normalizeH="0" baseline="0">
                        <a:ln>
                          <a:noFill/>
                        </a:ln>
                        <a:solidFill>
                          <a:schemeClr val="tx1"/>
                        </a:solidFill>
                        <a:effectLst/>
                        <a:uLnTx/>
                        <a:uFillTx/>
                        <a:latin typeface="+mn-lt"/>
                        <a:ea typeface="+mn-ea"/>
                        <a:cs typeface="+mn-cs"/>
                      </a:endParaRP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a:solidFill>
                            <a:schemeClr val="tx1"/>
                          </a:solidFill>
                          <a:latin typeface="+mn-lt"/>
                          <a:ea typeface="+mn-ea"/>
                          <a:cs typeface="+mn-cs"/>
                        </a:rPr>
                        <a:t>0-1 h</a:t>
                      </a:r>
                    </a:p>
                  </a:txBody>
                  <a:tcPr anchor="ctr">
                    <a:solidFill>
                      <a:srgbClr val="BCDCDC">
                        <a:alpha val="21000"/>
                      </a:srgbClr>
                    </a:solidFill>
                  </a:tcPr>
                </a:tc>
                <a:extLst>
                  <a:ext uri="{0D108BD9-81ED-4DB2-BD59-A6C34878D82A}">
                    <a16:rowId xmlns:a16="http://schemas.microsoft.com/office/drawing/2014/main" val="2823138271"/>
                  </a:ext>
                </a:extLst>
              </a:tr>
              <a:tr h="19812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Kommunikation</a:t>
                      </a:r>
                      <a:endParaRPr kumimoji="0" lang="sv-SE" sz="1000" b="1"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lvl="1" indent="0">
                        <a:buFontTx/>
                        <a:buNone/>
                      </a:pPr>
                      <a:r>
                        <a:rPr lang="sv-SE" sz="900"/>
                        <a:t>Uppdaterar hemsidan (intern + extern), vid behov</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Viss uppdatering av innehållet på kommunens interna och externa webbplats i samarbete med kommunikationsavdelningen om t.ex. kommunens öppna data-arbete </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a:solidFill>
                            <a:schemeClr val="tx1"/>
                          </a:solidFill>
                          <a:latin typeface="+mn-lt"/>
                          <a:ea typeface="+mn-ea"/>
                          <a:cs typeface="+mn-cs"/>
                        </a:rPr>
                        <a:t>0-1 h </a:t>
                      </a:r>
                    </a:p>
                  </a:txBody>
                  <a:tcPr anchor="ctr">
                    <a:solidFill>
                      <a:srgbClr val="BCDCDC">
                        <a:alpha val="21000"/>
                      </a:srgbClr>
                    </a:solidFill>
                  </a:tcPr>
                </a:tc>
                <a:extLst>
                  <a:ext uri="{0D108BD9-81ED-4DB2-BD59-A6C34878D82A}">
                    <a16:rowId xmlns:a16="http://schemas.microsoft.com/office/drawing/2014/main" val="457953690"/>
                  </a:ext>
                </a:extLst>
              </a:tr>
              <a:tr h="1981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a:ln>
                          <a:noFill/>
                        </a:ln>
                        <a:solidFill>
                          <a:srgbClr val="000000"/>
                        </a:solidFill>
                        <a:effectLst/>
                        <a:uLnTx/>
                        <a:uFillTx/>
                      </a:endParaRPr>
                    </a:p>
                  </a:txBody>
                  <a:tcP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Svarar på frågor vid behov</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Besvara eventuella frågor gällande öppna data. </a:t>
                      </a:r>
                      <a:r>
                        <a:rPr lang="sv-SE" sz="900">
                          <a:solidFill>
                            <a:schemeClr val="tx1"/>
                          </a:solidFill>
                        </a:rPr>
                        <a:t>Tidsåtgång är behovsdriven utifrån hur många frågor som inkommer, vilket sannolikt korrelerar med hur stor satsningen är internt</a:t>
                      </a:r>
                      <a:endParaRPr lang="sv-SE" sz="900" kern="1200">
                        <a:solidFill>
                          <a:schemeClr val="tx1"/>
                        </a:solidFill>
                        <a:latin typeface="+mn-lt"/>
                        <a:ea typeface="+mn-ea"/>
                        <a:cs typeface="+mn-cs"/>
                      </a:endParaRP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a:solidFill>
                            <a:schemeClr val="tx1"/>
                          </a:solidFill>
                          <a:latin typeface="+mn-lt"/>
                          <a:ea typeface="+mn-ea"/>
                          <a:cs typeface="+mn-cs"/>
                        </a:rPr>
                        <a:t>0-2 h</a:t>
                      </a:r>
                    </a:p>
                  </a:txBody>
                  <a:tcPr anchor="ctr">
                    <a:solidFill>
                      <a:srgbClr val="BCDCDC">
                        <a:alpha val="21000"/>
                      </a:srgbClr>
                    </a:solidFill>
                  </a:tcPr>
                </a:tc>
                <a:extLst>
                  <a:ext uri="{0D108BD9-81ED-4DB2-BD59-A6C34878D82A}">
                    <a16:rowId xmlns:a16="http://schemas.microsoft.com/office/drawing/2014/main" val="2505599476"/>
                  </a:ext>
                </a:extLst>
              </a:tr>
              <a:tr h="1981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Bevakar och delger eventuell regional och nationell information</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chemeClr val="tx1"/>
                          </a:solidFill>
                        </a:rPr>
                        <a:t>Sammanfatta och uppdatera arbetsgruppen om pågående dialoger från deltagandet i det regionala nätverket (om sådant finns), samt eventuell information från nationell nivå. </a:t>
                      </a:r>
                      <a:r>
                        <a:rPr lang="sv-SE" sz="900" kern="1200">
                          <a:solidFill>
                            <a:schemeClr val="tx1"/>
                          </a:solidFill>
                          <a:latin typeface="+mn-lt"/>
                          <a:ea typeface="+mn-ea"/>
                          <a:cs typeface="+mn-cs"/>
                        </a:rPr>
                        <a:t>Tidsåtgången är beroende på ambitionsnivån för det regionala nätverket</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a:solidFill>
                            <a:schemeClr val="tx1"/>
                          </a:solidFill>
                          <a:latin typeface="+mn-lt"/>
                          <a:ea typeface="+mn-ea"/>
                          <a:cs typeface="+mn-cs"/>
                        </a:rPr>
                        <a:t>0-3 h</a:t>
                      </a:r>
                    </a:p>
                  </a:txBody>
                  <a:tcPr anchor="ctr">
                    <a:solidFill>
                      <a:srgbClr val="BCDCDC">
                        <a:alpha val="21000"/>
                      </a:srgbClr>
                    </a:solidFill>
                  </a:tcPr>
                </a:tc>
                <a:extLst>
                  <a:ext uri="{0D108BD9-81ED-4DB2-BD59-A6C34878D82A}">
                    <a16:rowId xmlns:a16="http://schemas.microsoft.com/office/drawing/2014/main" val="42678532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Marknadsföring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rgbClr val="000000"/>
                          </a:solidFill>
                        </a:rPr>
                        <a:t>Tillgängliga datamängder och dess användning </a:t>
                      </a:r>
                      <a:endParaRPr kumimoji="0" lang="sv-SE" sz="900"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Ingen samordning, förvaltningarna arbetar självständigt med marknadsföring</a:t>
                      </a:r>
                    </a:p>
                  </a:txBody>
                  <a:tcPr anchor="ctr">
                    <a:solidFill>
                      <a:srgbClr val="BCDCDC">
                        <a:alpha val="47000"/>
                      </a:srgbClr>
                    </a:solidFill>
                  </a:tcPr>
                </a:tc>
                <a:tc>
                  <a:txBody>
                    <a:bodyPr/>
                    <a:lstStyle/>
                    <a:p>
                      <a:r>
                        <a:rPr lang="sv-SE" sz="900"/>
                        <a:t>-</a:t>
                      </a:r>
                    </a:p>
                  </a:txBody>
                  <a:tcPr anchor="ctr">
                    <a:solidFill>
                      <a:srgbClr val="BCDCDC">
                        <a:alpha val="47000"/>
                      </a:srgbClr>
                    </a:solidFill>
                  </a:tcPr>
                </a:tc>
                <a:tc>
                  <a:txBody>
                    <a:bodyPr/>
                    <a:lstStyle/>
                    <a:p>
                      <a:r>
                        <a:rPr lang="sv-SE" sz="1000"/>
                        <a:t>-</a:t>
                      </a:r>
                    </a:p>
                  </a:txBody>
                  <a:tcPr anchor="ctr">
                    <a:solidFill>
                      <a:srgbClr val="BCDCDC">
                        <a:alpha val="21000"/>
                      </a:srgbClr>
                    </a:solidFill>
                  </a:tcPr>
                </a:tc>
                <a:extLst>
                  <a:ext uri="{0D108BD9-81ED-4DB2-BD59-A6C34878D82A}">
                    <a16:rowId xmlns:a16="http://schemas.microsoft.com/office/drawing/2014/main" val="29005871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a:ln>
                          <a:noFill/>
                        </a:ln>
                        <a:solidFill>
                          <a:srgbClr val="000000"/>
                        </a:solidFill>
                        <a:effectLst/>
                        <a:uLnTx/>
                        <a:uFillTx/>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kern="1200">
                        <a:solidFill>
                          <a:schemeClr val="tx1"/>
                        </a:solidFill>
                        <a:latin typeface="+mn-lt"/>
                        <a:ea typeface="+mn-ea"/>
                        <a:cs typeface="+mn-cs"/>
                      </a:endParaRPr>
                    </a:p>
                  </a:txBody>
                  <a:tcPr>
                    <a:solidFill>
                      <a:schemeClr val="bg1">
                        <a:lumMod val="8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srgbClr val="000000"/>
                          </a:solidFill>
                          <a:effectLst/>
                          <a:uLnTx/>
                          <a:uFillTx/>
                        </a:rPr>
                        <a:t>Totalt antal timmar/månad</a:t>
                      </a:r>
                    </a:p>
                  </a:txBody>
                  <a:tcPr>
                    <a:solidFill>
                      <a:schemeClr val="bg1">
                        <a:lumMod val="85000"/>
                      </a:schemeClr>
                    </a:solidFill>
                  </a:tcPr>
                </a:tc>
                <a:tc>
                  <a:txBody>
                    <a:bodyPr/>
                    <a:lstStyle/>
                    <a:p>
                      <a:r>
                        <a:rPr lang="sv-SE" sz="1050" b="1" dirty="0"/>
                        <a:t>0-8 h per månad</a:t>
                      </a:r>
                    </a:p>
                  </a:txBody>
                  <a:tcPr>
                    <a:solidFill>
                      <a:schemeClr val="bg1">
                        <a:lumMod val="85000"/>
                      </a:schemeClr>
                    </a:solidFill>
                  </a:tcPr>
                </a:tc>
                <a:extLst>
                  <a:ext uri="{0D108BD9-81ED-4DB2-BD59-A6C34878D82A}">
                    <a16:rowId xmlns:a16="http://schemas.microsoft.com/office/drawing/2014/main" val="2951401516"/>
                  </a:ext>
                </a:extLst>
              </a:tr>
            </a:tbl>
          </a:graphicData>
        </a:graphic>
      </p:graphicFrame>
      <p:pic>
        <p:nvPicPr>
          <p:cNvPr id="36" name="Bildobjekt 35">
            <a:extLst>
              <a:ext uri="{FF2B5EF4-FFF2-40B4-BE49-F238E27FC236}">
                <a16:creationId xmlns:a16="http://schemas.microsoft.com/office/drawing/2014/main" id="{204AB7AF-ABF4-724C-85EA-C181FBC26A9A}"/>
              </a:ext>
            </a:extLst>
          </p:cNvPr>
          <p:cNvPicPr>
            <a:picLocks noChangeAspect="1"/>
          </p:cNvPicPr>
          <p:nvPr/>
        </p:nvPicPr>
        <p:blipFill>
          <a:blip r:embed="rId8"/>
          <a:stretch>
            <a:fillRect/>
          </a:stretch>
        </p:blipFill>
        <p:spPr>
          <a:xfrm>
            <a:off x="10102028" y="176597"/>
            <a:ext cx="1826620" cy="228872"/>
          </a:xfrm>
          <a:prstGeom prst="rect">
            <a:avLst/>
          </a:prstGeom>
        </p:spPr>
      </p:pic>
    </p:spTree>
    <p:extLst>
      <p:ext uri="{BB962C8B-B14F-4D97-AF65-F5344CB8AC3E}">
        <p14:creationId xmlns:p14="http://schemas.microsoft.com/office/powerpoint/2010/main" val="2266942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0" name="think-cell Slide" r:id="rId6" imgW="395" imgH="394" progId="TCLayout.ActiveDocument.1">
                  <p:embed/>
                </p:oleObj>
              </mc:Choice>
              <mc:Fallback>
                <p:oleObj name="think-cell Slide" r:id="rId6" imgW="395" imgH="39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9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Rectangle 14">
            <a:extLst>
              <a:ext uri="{FF2B5EF4-FFF2-40B4-BE49-F238E27FC236}">
                <a16:creationId xmlns:a16="http://schemas.microsoft.com/office/drawing/2014/main" id="{765445C6-3FEB-4DB4-A90F-3CAF1D9D7656}"/>
              </a:ext>
            </a:extLst>
          </p:cNvPr>
          <p:cNvSpPr/>
          <p:nvPr/>
        </p:nvSpPr>
        <p:spPr>
          <a:xfrm>
            <a:off x="0" y="4819475"/>
            <a:ext cx="5758626" cy="203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335360" y="400050"/>
            <a:ext cx="11593288" cy="831600"/>
          </a:xfrm>
        </p:spPr>
        <p:txBody>
          <a:bodyPr/>
          <a:lstStyle/>
          <a:p>
            <a:r>
              <a:rPr lang="sv-SE" sz="2900">
                <a:latin typeface="+mn-lt"/>
              </a:rPr>
              <a:t>Uppskattad tidsåtgång för aktiviteter på Nivå 2 – Medelstöd</a:t>
            </a:r>
          </a:p>
        </p:txBody>
      </p:sp>
      <p:cxnSp>
        <p:nvCxnSpPr>
          <p:cNvPr id="9" name="Straight Connector 8"/>
          <p:cNvCxnSpPr/>
          <p:nvPr/>
        </p:nvCxnSpPr>
        <p:spPr>
          <a:xfrm>
            <a:off x="5134681" y="689662"/>
            <a:ext cx="0" cy="4689"/>
          </a:xfrm>
          <a:prstGeom prst="line">
            <a:avLst/>
          </a:prstGeom>
          <a:ln w="19050">
            <a:solidFill>
              <a:schemeClr val="tx2"/>
            </a:solidFill>
            <a:prstDash val="sysDash"/>
          </a:ln>
        </p:spPr>
      </p:cxnSp>
      <p:cxnSp>
        <p:nvCxnSpPr>
          <p:cNvPr id="10" name="Straight Connector 9"/>
          <p:cNvCxnSpPr/>
          <p:nvPr/>
        </p:nvCxnSpPr>
        <p:spPr>
          <a:xfrm>
            <a:off x="7216520" y="689662"/>
            <a:ext cx="0" cy="4689"/>
          </a:xfrm>
          <a:prstGeom prst="line">
            <a:avLst/>
          </a:prstGeom>
          <a:ln w="19050">
            <a:solidFill>
              <a:schemeClr val="tx2"/>
            </a:solidFill>
            <a:prstDash val="sysDash"/>
          </a:ln>
        </p:spPr>
      </p:cxnSp>
      <p:sp>
        <p:nvSpPr>
          <p:cNvPr id="53" name="Rounded Rectangle 18">
            <a:extLst>
              <a:ext uri="{FF2B5EF4-FFF2-40B4-BE49-F238E27FC236}">
                <a16:creationId xmlns:a16="http://schemas.microsoft.com/office/drawing/2014/main" id="{E5C50A0E-B9B3-D84F-BAD5-3701C666C330}"/>
              </a:ext>
            </a:extLst>
          </p:cNvPr>
          <p:cNvSpPr/>
          <p:nvPr/>
        </p:nvSpPr>
        <p:spPr>
          <a:xfrm>
            <a:off x="112043" y="2229934"/>
            <a:ext cx="1645572" cy="494800"/>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6" name="Rounded Rectangle 18">
            <a:extLst>
              <a:ext uri="{FF2B5EF4-FFF2-40B4-BE49-F238E27FC236}">
                <a16:creationId xmlns:a16="http://schemas.microsoft.com/office/drawing/2014/main" id="{31147F0B-42F3-1A46-B178-FD06F4F56471}"/>
              </a:ext>
            </a:extLst>
          </p:cNvPr>
          <p:cNvSpPr/>
          <p:nvPr/>
        </p:nvSpPr>
        <p:spPr>
          <a:xfrm>
            <a:off x="111213" y="4122224"/>
            <a:ext cx="1645572" cy="442118"/>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7" name="Rounded Rectangle 18">
            <a:extLst>
              <a:ext uri="{FF2B5EF4-FFF2-40B4-BE49-F238E27FC236}">
                <a16:creationId xmlns:a16="http://schemas.microsoft.com/office/drawing/2014/main" id="{A4B33EE0-A4B0-ED45-AA47-88227E10A9A5}"/>
              </a:ext>
            </a:extLst>
          </p:cNvPr>
          <p:cNvSpPr/>
          <p:nvPr/>
        </p:nvSpPr>
        <p:spPr>
          <a:xfrm>
            <a:off x="111213" y="4819475"/>
            <a:ext cx="1645572" cy="442107"/>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8" name="Rounded Rectangle 18">
            <a:extLst>
              <a:ext uri="{FF2B5EF4-FFF2-40B4-BE49-F238E27FC236}">
                <a16:creationId xmlns:a16="http://schemas.microsoft.com/office/drawing/2014/main" id="{978B77BC-DB69-7D46-8DC3-C2A96B84EA31}"/>
              </a:ext>
            </a:extLst>
          </p:cNvPr>
          <p:cNvSpPr/>
          <p:nvPr/>
        </p:nvSpPr>
        <p:spPr>
          <a:xfrm>
            <a:off x="0" y="5418215"/>
            <a:ext cx="1756785" cy="599971"/>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6" name="Table 12">
            <a:extLst>
              <a:ext uri="{FF2B5EF4-FFF2-40B4-BE49-F238E27FC236}">
                <a16:creationId xmlns:a16="http://schemas.microsoft.com/office/drawing/2014/main" id="{B6F5E901-F66C-4B3D-85C6-3643DE51CECB}"/>
              </a:ext>
            </a:extLst>
          </p:cNvPr>
          <p:cNvGraphicFramePr>
            <a:graphicFrameLocks noGrp="1"/>
          </p:cNvGraphicFramePr>
          <p:nvPr>
            <p:extLst>
              <p:ext uri="{D42A27DB-BD31-4B8C-83A1-F6EECF244321}">
                <p14:modId xmlns:p14="http://schemas.microsoft.com/office/powerpoint/2010/main" val="1409372453"/>
              </p:ext>
            </p:extLst>
          </p:nvPr>
        </p:nvGraphicFramePr>
        <p:xfrm>
          <a:off x="335359" y="1349166"/>
          <a:ext cx="11395096" cy="5022102"/>
        </p:xfrm>
        <a:graphic>
          <a:graphicData uri="http://schemas.openxmlformats.org/drawingml/2006/table">
            <a:tbl>
              <a:tblPr firstRow="1" bandRow="1">
                <a:tableStyleId>{5940675A-B579-460E-94D1-54222C63F5DA}</a:tableStyleId>
              </a:tblPr>
              <a:tblGrid>
                <a:gridCol w="1859201">
                  <a:extLst>
                    <a:ext uri="{9D8B030D-6E8A-4147-A177-3AD203B41FA5}">
                      <a16:colId xmlns:a16="http://schemas.microsoft.com/office/drawing/2014/main" val="3059249924"/>
                    </a:ext>
                  </a:extLst>
                </a:gridCol>
                <a:gridCol w="3097530">
                  <a:extLst>
                    <a:ext uri="{9D8B030D-6E8A-4147-A177-3AD203B41FA5}">
                      <a16:colId xmlns:a16="http://schemas.microsoft.com/office/drawing/2014/main" val="1061832276"/>
                    </a:ext>
                  </a:extLst>
                </a:gridCol>
                <a:gridCol w="5326380">
                  <a:extLst>
                    <a:ext uri="{9D8B030D-6E8A-4147-A177-3AD203B41FA5}">
                      <a16:colId xmlns:a16="http://schemas.microsoft.com/office/drawing/2014/main" val="2972725389"/>
                    </a:ext>
                  </a:extLst>
                </a:gridCol>
                <a:gridCol w="1111985">
                  <a:extLst>
                    <a:ext uri="{9D8B030D-6E8A-4147-A177-3AD203B41FA5}">
                      <a16:colId xmlns:a16="http://schemas.microsoft.com/office/drawing/2014/main" val="1036816420"/>
                    </a:ext>
                  </a:extLst>
                </a:gridCol>
              </a:tblGrid>
              <a:tr h="335669">
                <a:tc>
                  <a:txBody>
                    <a:bodyPr/>
                    <a:lstStyle/>
                    <a:p>
                      <a:endParaRPr lang="sv-SE" sz="1200" b="1">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1000" b="1">
                          <a:solidFill>
                            <a:schemeClr val="tx1"/>
                          </a:solidFill>
                        </a:rPr>
                        <a:t>Aktiviteter</a:t>
                      </a:r>
                    </a:p>
                  </a:txBody>
                  <a:tcPr marL="36000" marR="36000" marT="0" marB="0" anchor="ctr">
                    <a:lnL w="12700" cap="flat" cmpd="sng" algn="ctr">
                      <a:solidFill>
                        <a:schemeClr val="tx1"/>
                      </a:solidFill>
                      <a:prstDash val="solid"/>
                      <a:round/>
                      <a:headEnd type="none" w="med" len="med"/>
                      <a:tailEnd type="none" w="med" len="med"/>
                    </a:lnL>
                    <a:solidFill>
                      <a:schemeClr val="accent2">
                        <a:lumMod val="50000"/>
                      </a:schemeClr>
                    </a:solidFill>
                  </a:tcPr>
                </a:tc>
                <a:tc>
                  <a:txBody>
                    <a:bodyPr/>
                    <a:lstStyle/>
                    <a:p>
                      <a:pPr algn="ctr"/>
                      <a:r>
                        <a:rPr lang="sv-SE" sz="1000" b="1">
                          <a:solidFill>
                            <a:schemeClr val="tx1"/>
                          </a:solidFill>
                        </a:rPr>
                        <a:t>Ytterligare beskrivning</a:t>
                      </a:r>
                    </a:p>
                  </a:txBody>
                  <a:tcPr marL="36000" marR="36000" marT="0" marB="0" anchor="ctr">
                    <a:solidFill>
                      <a:schemeClr val="accent2">
                        <a:lumMod val="50000"/>
                      </a:schemeClr>
                    </a:solidFill>
                  </a:tcPr>
                </a:tc>
                <a:tc>
                  <a:txBody>
                    <a:bodyPr/>
                    <a:lstStyle/>
                    <a:p>
                      <a:pPr algn="ctr"/>
                      <a:r>
                        <a:rPr lang="sv-SE" sz="1000" b="1">
                          <a:solidFill>
                            <a:schemeClr val="tx1"/>
                          </a:solidFill>
                        </a:rPr>
                        <a:t>Uppskattad tids-åtgång h /mån</a:t>
                      </a:r>
                    </a:p>
                  </a:txBody>
                  <a:tcPr marL="36000" marR="36000" marT="0" marB="36000" anchor="ctr">
                    <a:solidFill>
                      <a:schemeClr val="accent2">
                        <a:lumMod val="50000"/>
                      </a:schemeClr>
                    </a:solidFill>
                  </a:tcPr>
                </a:tc>
                <a:extLst>
                  <a:ext uri="{0D108BD9-81ED-4DB2-BD59-A6C34878D82A}">
                    <a16:rowId xmlns:a16="http://schemas.microsoft.com/office/drawing/2014/main" val="453193327"/>
                  </a:ext>
                </a:extLst>
              </a:tr>
              <a:tr h="208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err="1">
                          <a:solidFill>
                            <a:srgbClr val="000000"/>
                          </a:solidFill>
                        </a:rPr>
                        <a:t>Mötesforum</a:t>
                      </a:r>
                      <a:endParaRPr kumimoji="0" lang="sv-SE" sz="1000" b="1" i="0" u="none" strike="noStrike" kern="1200" cap="none" spc="0" normalizeH="0" baseline="0" noProof="0">
                        <a:ln>
                          <a:noFill/>
                        </a:ln>
                        <a:solidFill>
                          <a:srgbClr val="000000"/>
                        </a:solidFill>
                        <a:effectLst/>
                        <a:uLnTx/>
                        <a:uFillTx/>
                      </a:endParaRPr>
                    </a:p>
                  </a:txBody>
                  <a:tcPr anchor="ctr">
                    <a:lnT w="12700" cap="flat" cmpd="sng" algn="ctr">
                      <a:solidFill>
                        <a:schemeClr val="tx1"/>
                      </a:solidFill>
                      <a:prstDash val="solid"/>
                      <a:round/>
                      <a:headEnd type="none" w="med" len="med"/>
                      <a:tailEnd type="none" w="med" len="med"/>
                    </a:lnT>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Sammankallar arbetsgruppen för öppna data-arbetet och håller nätverksmöten ca var 6e vecka</a:t>
                      </a:r>
                    </a:p>
                  </a:txBody>
                  <a:tcPr anchor="ctr">
                    <a:solidFill>
                      <a:srgbClr val="BCDCDC">
                        <a:alpha val="47000"/>
                      </a:srgbClr>
                    </a:solidFill>
                  </a:tcPr>
                </a:tc>
                <a:tc>
                  <a:txBody>
                    <a:bodyPr/>
                    <a:lstStyle/>
                    <a:p>
                      <a:r>
                        <a:rPr lang="sv-SE" sz="900"/>
                        <a:t>Inkluderar att skicka ut och följa upp inbjudningar, ta fram agenda och material, genomföra mötena och skicka ut sammanfattning/protokoll. Tar ca 4-6 h per tillfälle inkl. förberedelser och notat</a:t>
                      </a:r>
                    </a:p>
                  </a:txBody>
                  <a:tcPr anchor="ctr">
                    <a:solidFill>
                      <a:srgbClr val="BCDCDC">
                        <a:alpha val="47000"/>
                      </a:srgbClr>
                    </a:solidFill>
                  </a:tcPr>
                </a:tc>
                <a:tc>
                  <a:txBody>
                    <a:bodyPr/>
                    <a:lstStyle/>
                    <a:p>
                      <a:r>
                        <a:rPr lang="sv-SE" sz="1000"/>
                        <a:t>3-4 h</a:t>
                      </a:r>
                    </a:p>
                  </a:txBody>
                  <a:tcPr anchor="ctr">
                    <a:solidFill>
                      <a:srgbClr val="BCDCDC">
                        <a:alpha val="21000"/>
                      </a:srgbClr>
                    </a:solidFill>
                  </a:tcPr>
                </a:tc>
                <a:extLst>
                  <a:ext uri="{0D108BD9-81ED-4DB2-BD59-A6C34878D82A}">
                    <a16:rowId xmlns:a16="http://schemas.microsoft.com/office/drawing/2014/main" val="2257532588"/>
                  </a:ext>
                </a:extLst>
              </a:tr>
              <a:tr h="367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Identifiera nya datamängder</a:t>
                      </a:r>
                      <a:endParaRPr kumimoji="0" lang="sv-SE" sz="1000" b="1"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Samlar ihop och kvalitetsgranskar förvaltningarnas dataspecifikationer</a:t>
                      </a:r>
                    </a:p>
                  </a:txBody>
                  <a:tcPr anchor="ctr">
                    <a:solidFill>
                      <a:srgbClr val="BCDCDC">
                        <a:alpha val="47000"/>
                      </a:srgbClr>
                    </a:solidFill>
                  </a:tcPr>
                </a:tc>
                <a:tc>
                  <a:txBody>
                    <a:bodyPr/>
                    <a:lstStyle/>
                    <a:p>
                      <a:r>
                        <a:rPr lang="sv-SE" sz="900">
                          <a:solidFill>
                            <a:schemeClr val="tx1"/>
                          </a:solidFill>
                        </a:rPr>
                        <a:t>Inkluderar att skicka påminnelser om att få in specifikationer, att kvalitetsgranska och skicka feedback. Vidarebefordra till regionalt nätverk om sådant finns. </a:t>
                      </a:r>
                      <a:r>
                        <a:rPr lang="sv-SE" sz="900"/>
                        <a:t>Tidsåtgång är beroende av hur många specifikationer som tas fram</a:t>
                      </a:r>
                      <a:endParaRPr lang="sv-SE" sz="900">
                        <a:solidFill>
                          <a:schemeClr val="tx1"/>
                        </a:solidFill>
                      </a:endParaRPr>
                    </a:p>
                  </a:txBody>
                  <a:tcPr anchor="ctr">
                    <a:solidFill>
                      <a:srgbClr val="BCDCDC">
                        <a:alpha val="47000"/>
                      </a:srgbClr>
                    </a:solidFill>
                  </a:tcPr>
                </a:tc>
                <a:tc>
                  <a:txBody>
                    <a:bodyPr/>
                    <a:lstStyle/>
                    <a:p>
                      <a:r>
                        <a:rPr lang="sv-SE" sz="1000"/>
                        <a:t>1-8 h</a:t>
                      </a:r>
                    </a:p>
                  </a:txBody>
                  <a:tcPr anchor="ctr">
                    <a:solidFill>
                      <a:srgbClr val="BCDCDC">
                        <a:alpha val="21000"/>
                      </a:srgbClr>
                    </a:solidFill>
                  </a:tcPr>
                </a:tc>
                <a:extLst>
                  <a:ext uri="{0D108BD9-81ED-4DB2-BD59-A6C34878D82A}">
                    <a16:rowId xmlns:a16="http://schemas.microsoft.com/office/drawing/2014/main" val="1050803962"/>
                  </a:ext>
                </a:extLst>
              </a:tr>
              <a:tr h="383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Publicering och förvaltning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a:solidFill>
                            <a:srgbClr val="000000"/>
                          </a:solidFill>
                        </a:rPr>
                        <a:t>av datamängder</a:t>
                      </a:r>
                      <a:endParaRPr kumimoji="0" lang="sv-SE" sz="900" b="0"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Agerar bollplank för att stötta publicering</a:t>
                      </a:r>
                    </a:p>
                  </a:txBody>
                  <a:tcPr anchor="ctr">
                    <a:solidFill>
                      <a:srgbClr val="BCDCDC">
                        <a:alpha val="47000"/>
                      </a:srgbClr>
                    </a:solidFill>
                  </a:tcPr>
                </a:tc>
                <a:tc>
                  <a:txBody>
                    <a:bodyPr/>
                    <a:lstStyle/>
                    <a:p>
                      <a:r>
                        <a:rPr lang="sv-SE" sz="900">
                          <a:solidFill>
                            <a:schemeClr val="tx1"/>
                          </a:solidFill>
                        </a:rPr>
                        <a:t>Inkluderar att svara på frågor angående publicering. </a:t>
                      </a:r>
                      <a:r>
                        <a:rPr lang="sv-SE" sz="900"/>
                        <a:t>Tidsåtgång är beroende av hur många frågor som kommer in</a:t>
                      </a:r>
                      <a:r>
                        <a:rPr lang="sv-SE" sz="900">
                          <a:solidFill>
                            <a:schemeClr val="tx1"/>
                          </a:solidFill>
                        </a:rPr>
                        <a:t> </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a:t>2-8 h </a:t>
                      </a:r>
                    </a:p>
                  </a:txBody>
                  <a:tcPr anchor="ctr">
                    <a:solidFill>
                      <a:srgbClr val="BCDCDC">
                        <a:alpha val="21000"/>
                      </a:srgbClr>
                    </a:solidFill>
                  </a:tcPr>
                </a:tc>
                <a:extLst>
                  <a:ext uri="{0D108BD9-81ED-4DB2-BD59-A6C34878D82A}">
                    <a16:rowId xmlns:a16="http://schemas.microsoft.com/office/drawing/2014/main" val="3335059362"/>
                  </a:ext>
                </a:extLst>
              </a:tr>
              <a:tr h="207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noProof="0">
                          <a:solidFill>
                            <a:srgbClr val="000000"/>
                          </a:solidFill>
                          <a:latin typeface="+mn-lt"/>
                          <a:ea typeface="+mn-ea"/>
                          <a:cs typeface="+mn-cs"/>
                        </a:rPr>
                        <a:t>Kompetensutveckling</a:t>
                      </a:r>
                    </a:p>
                  </a:txBody>
                  <a:tcPr anchor="ctr">
                    <a:solidFill>
                      <a:srgbClr val="BCDCDC"/>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sz="900"/>
                        <a:t>Bevakar och sprider ny information, samt erbjuder i viss utsträckning kompetensutveckling vid behov</a:t>
                      </a:r>
                      <a:endParaRPr lang="sv-SE" sz="900" kern="1200">
                        <a:solidFill>
                          <a:srgbClr val="FF0000"/>
                        </a:solidFill>
                        <a:latin typeface="+mn-lt"/>
                        <a:ea typeface="+mn-ea"/>
                        <a:cs typeface="+mn-cs"/>
                      </a:endParaRP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a:t>Externt: </a:t>
                      </a:r>
                      <a:r>
                        <a:rPr lang="sv-SE" sz="900"/>
                        <a:t>Inkluderar bl.a. att bevaka eventuella uppdateringar om öppna data-lagen, uppdatera stödmaterial och publicera information om 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b="1"/>
                        <a:t>Internt: </a:t>
                      </a:r>
                      <a:r>
                        <a:rPr lang="sv-SE" sz="900"/>
                        <a:t>Inkluderar bl.a. att bevaka uppdateringar om </a:t>
                      </a:r>
                      <a:r>
                        <a:rPr kumimoji="0" lang="sv-SE" sz="900" b="0" i="0" u="none" strike="noStrike" kern="1200" cap="none" spc="0" normalizeH="0" baseline="0">
                          <a:ln>
                            <a:noFill/>
                          </a:ln>
                          <a:solidFill>
                            <a:srgbClr val="000000"/>
                          </a:solidFill>
                          <a:effectLst/>
                          <a:uLnTx/>
                          <a:uFillTx/>
                          <a:latin typeface="+mn-lt"/>
                          <a:ea typeface="+mn-ea"/>
                          <a:cs typeface="+mn-cs"/>
                        </a:rPr>
                        <a:t>organisationens informationsresurser, samt kunskap om hur information och processer kan beskrivas och klassas</a:t>
                      </a:r>
                      <a:endParaRPr kumimoji="0" lang="sv-SE" sz="900" b="0" i="0" u="none" strike="noStrike" kern="1200" cap="none" spc="0" normalizeH="0" baseline="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a:ln>
                            <a:noFill/>
                          </a:ln>
                          <a:solidFill>
                            <a:schemeClr val="tx1"/>
                          </a:solidFill>
                          <a:effectLst/>
                          <a:uLnTx/>
                          <a:uFillTx/>
                          <a:latin typeface="+mn-lt"/>
                          <a:ea typeface="+mn-ea"/>
                          <a:cs typeface="+mn-cs"/>
                        </a:rPr>
                        <a:t>Kompetensutveckling</a:t>
                      </a:r>
                      <a:r>
                        <a:rPr kumimoji="0" lang="sv-SE" sz="900" b="0" i="0" u="none" strike="noStrike" kern="1200" cap="none" spc="0" normalizeH="0" baseline="0">
                          <a:ln>
                            <a:noFill/>
                          </a:ln>
                          <a:solidFill>
                            <a:schemeClr val="tx1"/>
                          </a:solidFill>
                          <a:effectLst/>
                          <a:uLnTx/>
                          <a:uFillTx/>
                          <a:latin typeface="+mn-lt"/>
                          <a:ea typeface="+mn-ea"/>
                          <a:cs typeface="+mn-cs"/>
                        </a:rPr>
                        <a:t> exempelvis via utbildningstillfällen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chemeClr val="tx1"/>
                          </a:solidFill>
                        </a:rPr>
                        <a:t>Arbetsinsatsen korrelerar sannolikt med hur stor satsningen är internt, samt i vilken utsträckning det finns regionalt stöd</a:t>
                      </a:r>
                      <a:endParaRPr kumimoji="0" lang="sv-SE" sz="900" b="0" i="0" u="none" strike="noStrike" kern="1200" cap="none" spc="0" normalizeH="0" baseline="0">
                        <a:ln>
                          <a:noFill/>
                        </a:ln>
                        <a:solidFill>
                          <a:schemeClr val="tx1"/>
                        </a:solidFill>
                        <a:effectLst/>
                        <a:uLnTx/>
                        <a:uFillTx/>
                        <a:latin typeface="+mn-lt"/>
                        <a:ea typeface="+mn-ea"/>
                        <a:cs typeface="+mn-cs"/>
                      </a:endParaRPr>
                    </a:p>
                  </a:txBody>
                  <a:tcPr anchor="ctr">
                    <a:solidFill>
                      <a:srgbClr val="BCDCDC">
                        <a:alpha val="47000"/>
                      </a:srgbClr>
                    </a:solidFill>
                  </a:tcPr>
                </a:tc>
                <a:tc>
                  <a:txBody>
                    <a:bodyPr/>
                    <a:lstStyle/>
                    <a:p>
                      <a:r>
                        <a:rPr lang="sv-SE" sz="1000"/>
                        <a:t>2-4 h</a:t>
                      </a:r>
                    </a:p>
                  </a:txBody>
                  <a:tcPr anchor="ctr">
                    <a:solidFill>
                      <a:srgbClr val="BCDCDC">
                        <a:alpha val="21000"/>
                      </a:srgbClr>
                    </a:solidFill>
                  </a:tcPr>
                </a:tc>
                <a:extLst>
                  <a:ext uri="{0D108BD9-81ED-4DB2-BD59-A6C34878D82A}">
                    <a16:rowId xmlns:a16="http://schemas.microsoft.com/office/drawing/2014/main" val="717115678"/>
                  </a:ext>
                </a:extLst>
              </a:tr>
              <a:tr h="28771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Kommunikation</a:t>
                      </a:r>
                      <a:endParaRPr kumimoji="0" lang="sv-SE" sz="1000" b="1"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sz="900"/>
                        <a:t>Skickar ut informations/nyhetsmail ca 1 gång/halvår</a:t>
                      </a:r>
                      <a:endParaRPr lang="sv-SE" sz="900" kern="1200">
                        <a:solidFill>
                          <a:schemeClr val="tx1"/>
                        </a:solidFill>
                        <a:latin typeface="+mn-lt"/>
                        <a:ea typeface="+mn-ea"/>
                        <a:cs typeface="+mn-cs"/>
                      </a:endParaRP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Bevaka, sammanfatta och sätta ihop text om ny viktig kunskap rörande öppna data samt kommunens arbete med öppna data och maila ut till berörda inom kommunen</a:t>
                      </a:r>
                      <a:endParaRPr lang="sv-SE" sz="900">
                        <a:solidFill>
                          <a:schemeClr val="tx1"/>
                        </a:solidFill>
                      </a:endParaRPr>
                    </a:p>
                  </a:txBody>
                  <a:tcPr anchor="ctr">
                    <a:solidFill>
                      <a:srgbClr val="BCDCDC">
                        <a:alpha val="47000"/>
                      </a:srgbClr>
                    </a:solidFill>
                  </a:tcPr>
                </a:tc>
                <a:tc>
                  <a:txBody>
                    <a:bodyPr/>
                    <a:lstStyle/>
                    <a:p>
                      <a:r>
                        <a:rPr lang="sv-SE" sz="1000"/>
                        <a:t>0-1 h</a:t>
                      </a:r>
                    </a:p>
                  </a:txBody>
                  <a:tcPr anchor="ctr">
                    <a:solidFill>
                      <a:srgbClr val="BCDCDC">
                        <a:alpha val="21000"/>
                      </a:srgbClr>
                    </a:solidFill>
                  </a:tcPr>
                </a:tc>
                <a:extLst>
                  <a:ext uri="{0D108BD9-81ED-4DB2-BD59-A6C34878D82A}">
                    <a16:rowId xmlns:a16="http://schemas.microsoft.com/office/drawing/2014/main" val="457953690"/>
                  </a:ext>
                </a:extLst>
              </a:tr>
              <a:tr h="287717">
                <a:tc vMerge="1">
                  <a:txBody>
                    <a:bodyPr/>
                    <a:lstStyle/>
                    <a:p>
                      <a:endParaRPr 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Uppdaterar hemsidan (intern + extern) regelbundet</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Viss uppdatering av innehållet på kommunens interna och externa webbplats om t.ex. kommunens öppna data-arbete </a:t>
                      </a:r>
                    </a:p>
                  </a:txBody>
                  <a:tcPr anchor="ctr">
                    <a:solidFill>
                      <a:srgbClr val="BCDCDC">
                        <a:alpha val="47000"/>
                      </a:srgbClr>
                    </a:solidFill>
                  </a:tcPr>
                </a:tc>
                <a:tc>
                  <a:txBody>
                    <a:bodyPr/>
                    <a:lstStyle/>
                    <a:p>
                      <a:r>
                        <a:rPr lang="sv-SE" sz="1000"/>
                        <a:t>0-4 h</a:t>
                      </a:r>
                    </a:p>
                  </a:txBody>
                  <a:tcPr anchor="ctr">
                    <a:solidFill>
                      <a:srgbClr val="BCDCDC">
                        <a:alpha val="21000"/>
                      </a:srgbClr>
                    </a:solidFill>
                  </a:tcPr>
                </a:tc>
                <a:extLst>
                  <a:ext uri="{0D108BD9-81ED-4DB2-BD59-A6C34878D82A}">
                    <a16:rowId xmlns:a16="http://schemas.microsoft.com/office/drawing/2014/main" val="2417182597"/>
                  </a:ext>
                </a:extLst>
              </a:tr>
              <a:tr h="207795">
                <a:tc vMerge="1">
                  <a:txBody>
                    <a:bodyPr/>
                    <a:lstStyle/>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Svarar på frågor vid behov</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chemeClr val="tx1"/>
                          </a:solidFill>
                        </a:rPr>
                        <a:t>Kontinuerligt besvara eventuella frågor från förvaltningarna. Tidsåtgång är behovsdriven utifrån hur många frågor som inkommer, vilket sannolikt korrelerar med hur stor satsningen är internt</a:t>
                      </a:r>
                    </a:p>
                  </a:txBody>
                  <a:tcPr anchor="ctr">
                    <a:solidFill>
                      <a:srgbClr val="BCDCDC">
                        <a:alpha val="47000"/>
                      </a:srgbClr>
                    </a:solidFill>
                  </a:tcPr>
                </a:tc>
                <a:tc>
                  <a:txBody>
                    <a:bodyPr/>
                    <a:lstStyle/>
                    <a:p>
                      <a:r>
                        <a:rPr lang="sv-SE" sz="1000"/>
                        <a:t>2-4 h</a:t>
                      </a:r>
                    </a:p>
                  </a:txBody>
                  <a:tcPr anchor="ctr">
                    <a:solidFill>
                      <a:srgbClr val="BCDCDC">
                        <a:alpha val="21000"/>
                      </a:srgbClr>
                    </a:solidFill>
                  </a:tcPr>
                </a:tc>
                <a:extLst>
                  <a:ext uri="{0D108BD9-81ED-4DB2-BD59-A6C34878D82A}">
                    <a16:rowId xmlns:a16="http://schemas.microsoft.com/office/drawing/2014/main" val="625099978"/>
                  </a:ext>
                </a:extLst>
              </a:tr>
              <a:tr h="20779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Bevakar och delger eventuell regional och nationell information</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chemeClr val="tx1"/>
                          </a:solidFill>
                        </a:rPr>
                        <a:t>Sammanfatta och uppdatera arbetsgruppen om pågående dialoger från deltagandet i det regionala nätverket, (om sådant finns) samt eventuell information från nationell nivå. </a:t>
                      </a:r>
                      <a:r>
                        <a:rPr lang="sv-SE" sz="900" kern="1200">
                          <a:solidFill>
                            <a:schemeClr val="tx1"/>
                          </a:solidFill>
                          <a:latin typeface="+mn-lt"/>
                          <a:ea typeface="+mn-ea"/>
                          <a:cs typeface="+mn-cs"/>
                        </a:rPr>
                        <a:t>Tidsåtgången är beroende på ambitionsnivån för det regionala nätverket</a:t>
                      </a:r>
                    </a:p>
                  </a:txBody>
                  <a:tcPr anchor="ctr">
                    <a:solidFill>
                      <a:srgbClr val="BCDCDC">
                        <a:alpha val="47000"/>
                      </a:srgbClr>
                    </a:solidFill>
                  </a:tcPr>
                </a:tc>
                <a:tc>
                  <a:txBody>
                    <a:bodyPr/>
                    <a:lstStyle/>
                    <a:p>
                      <a:r>
                        <a:rPr lang="sv-SE" sz="1000"/>
                        <a:t>0-3 h</a:t>
                      </a:r>
                    </a:p>
                  </a:txBody>
                  <a:tcPr anchor="ctr">
                    <a:solidFill>
                      <a:srgbClr val="BCDCDC">
                        <a:alpha val="21000"/>
                      </a:srgbClr>
                    </a:solidFill>
                  </a:tcPr>
                </a:tc>
                <a:extLst>
                  <a:ext uri="{0D108BD9-81ED-4DB2-BD59-A6C34878D82A}">
                    <a16:rowId xmlns:a16="http://schemas.microsoft.com/office/drawing/2014/main" val="631916037"/>
                  </a:ext>
                </a:extLst>
              </a:tr>
              <a:tr h="319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Marknadsföring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rgbClr val="000000"/>
                          </a:solidFill>
                        </a:rPr>
                        <a:t>Tillgängliga datamängder och dess användning </a:t>
                      </a:r>
                      <a:endParaRPr kumimoji="0" lang="sv-SE" sz="900"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Marknadsför centraliserat via samordnaren i samarbete med kommunikationsavdelning till viss del och till viss del hos respektive förvaltning</a:t>
                      </a:r>
                    </a:p>
                  </a:txBody>
                  <a:tcPr anchor="ctr">
                    <a:solidFill>
                      <a:srgbClr val="BCDCDC">
                        <a:alpha val="47000"/>
                      </a:srgbClr>
                    </a:solidFill>
                  </a:tcPr>
                </a:tc>
                <a:tc>
                  <a:txBody>
                    <a:bodyPr/>
                    <a:lstStyle/>
                    <a:p>
                      <a:r>
                        <a:rPr lang="sv-SE" sz="900">
                          <a:solidFill>
                            <a:schemeClr val="tx1"/>
                          </a:solidFill>
                        </a:rPr>
                        <a:t>Tidsåtgång beror på kommunernas framfart med publiceringen</a:t>
                      </a:r>
                    </a:p>
                  </a:txBody>
                  <a:tcPr anchor="ctr">
                    <a:solidFill>
                      <a:srgbClr val="BCDCDC">
                        <a:alpha val="47000"/>
                      </a:srgbClr>
                    </a:solidFill>
                  </a:tcPr>
                </a:tc>
                <a:tc>
                  <a:txBody>
                    <a:bodyPr/>
                    <a:lstStyle/>
                    <a:p>
                      <a:r>
                        <a:rPr lang="sv-SE" sz="1000"/>
                        <a:t>0-2 h </a:t>
                      </a:r>
                    </a:p>
                  </a:txBody>
                  <a:tcPr anchor="ctr">
                    <a:solidFill>
                      <a:srgbClr val="BCDCDC">
                        <a:alpha val="21000"/>
                      </a:srgbClr>
                    </a:solidFill>
                  </a:tcPr>
                </a:tc>
                <a:extLst>
                  <a:ext uri="{0D108BD9-81ED-4DB2-BD59-A6C34878D82A}">
                    <a16:rowId xmlns:a16="http://schemas.microsoft.com/office/drawing/2014/main" val="2900587185"/>
                  </a:ext>
                </a:extLst>
              </a:tr>
              <a:tr h="159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a:ln>
                          <a:noFill/>
                        </a:ln>
                        <a:solidFill>
                          <a:srgbClr val="000000"/>
                        </a:solidFill>
                        <a:effectLst/>
                        <a:uLnTx/>
                        <a:uFillTx/>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kern="1200">
                        <a:solidFill>
                          <a:schemeClr val="tx1"/>
                        </a:solidFill>
                        <a:latin typeface="+mn-lt"/>
                        <a:ea typeface="+mn-ea"/>
                        <a:cs typeface="+mn-cs"/>
                      </a:endParaRPr>
                    </a:p>
                  </a:txBody>
                  <a:tcPr>
                    <a:solidFill>
                      <a:schemeClr val="bg1">
                        <a:lumMod val="8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srgbClr val="000000"/>
                          </a:solidFill>
                          <a:effectLst/>
                          <a:uLnTx/>
                          <a:uFillTx/>
                          <a:latin typeface="+mn-lt"/>
                          <a:ea typeface="+mn-ea"/>
                          <a:cs typeface="+mn-cs"/>
                        </a:rPr>
                        <a:t>Totalt antal timmar/månad</a:t>
                      </a:r>
                    </a:p>
                  </a:txBody>
                  <a:tcPr>
                    <a:solidFill>
                      <a:schemeClr val="bg1">
                        <a:lumMod val="85000"/>
                      </a:schemeClr>
                    </a:solidFill>
                  </a:tcPr>
                </a:tc>
                <a:tc>
                  <a:txBody>
                    <a:bodyPr/>
                    <a:lstStyle/>
                    <a:p>
                      <a:r>
                        <a:rPr lang="sv-SE" sz="1050" b="1" dirty="0"/>
                        <a:t>10-38 h</a:t>
                      </a:r>
                    </a:p>
                  </a:txBody>
                  <a:tcPr>
                    <a:solidFill>
                      <a:schemeClr val="bg1">
                        <a:lumMod val="85000"/>
                      </a:schemeClr>
                    </a:solidFill>
                  </a:tcPr>
                </a:tc>
                <a:extLst>
                  <a:ext uri="{0D108BD9-81ED-4DB2-BD59-A6C34878D82A}">
                    <a16:rowId xmlns:a16="http://schemas.microsoft.com/office/drawing/2014/main" val="2951401516"/>
                  </a:ext>
                </a:extLst>
              </a:tr>
            </a:tbl>
          </a:graphicData>
        </a:graphic>
      </p:graphicFrame>
      <p:pic>
        <p:nvPicPr>
          <p:cNvPr id="35" name="Bildobjekt 34">
            <a:extLst>
              <a:ext uri="{FF2B5EF4-FFF2-40B4-BE49-F238E27FC236}">
                <a16:creationId xmlns:a16="http://schemas.microsoft.com/office/drawing/2014/main" id="{AB14DFDE-AB9A-0943-AA39-F061EDC31B0C}"/>
              </a:ext>
            </a:extLst>
          </p:cNvPr>
          <p:cNvPicPr>
            <a:picLocks noChangeAspect="1"/>
          </p:cNvPicPr>
          <p:nvPr/>
        </p:nvPicPr>
        <p:blipFill>
          <a:blip r:embed="rId8"/>
          <a:stretch>
            <a:fillRect/>
          </a:stretch>
        </p:blipFill>
        <p:spPr>
          <a:xfrm>
            <a:off x="10099848" y="168473"/>
            <a:ext cx="1828800" cy="233232"/>
          </a:xfrm>
          <a:prstGeom prst="rect">
            <a:avLst/>
          </a:prstGeom>
        </p:spPr>
      </p:pic>
    </p:spTree>
    <p:extLst>
      <p:ext uri="{BB962C8B-B14F-4D97-AF65-F5344CB8AC3E}">
        <p14:creationId xmlns:p14="http://schemas.microsoft.com/office/powerpoint/2010/main" val="1209474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22D93EBF-F08C-694A-807D-3DD6A5D748AF}"/>
              </a:ext>
            </a:extLst>
          </p:cNvPr>
          <p:cNvSpPr/>
          <p:nvPr/>
        </p:nvSpPr>
        <p:spPr>
          <a:xfrm>
            <a:off x="0" y="4819475"/>
            <a:ext cx="5758626" cy="203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6" imgW="395" imgH="394" progId="TCLayout.ActiveDocument.1">
                  <p:embed/>
                </p:oleObj>
              </mc:Choice>
              <mc:Fallback>
                <p:oleObj name="think-cell Slide" r:id="rId6" imgW="395" imgH="39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9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p:cNvSpPr>
            <a:spLocks noGrp="1"/>
          </p:cNvSpPr>
          <p:nvPr>
            <p:ph type="title"/>
          </p:nvPr>
        </p:nvSpPr>
        <p:spPr>
          <a:xfrm>
            <a:off x="335360" y="388620"/>
            <a:ext cx="11593288" cy="831600"/>
          </a:xfrm>
        </p:spPr>
        <p:txBody>
          <a:bodyPr/>
          <a:lstStyle/>
          <a:p>
            <a:r>
              <a:rPr lang="sv-SE" sz="2900">
                <a:latin typeface="+mn-lt"/>
              </a:rPr>
              <a:t>Uppskattad tidsåtgång för aktiviteter på Nivå 3 – Fullt stöd </a:t>
            </a:r>
          </a:p>
        </p:txBody>
      </p:sp>
      <p:cxnSp>
        <p:nvCxnSpPr>
          <p:cNvPr id="9" name="Straight Connector 8"/>
          <p:cNvCxnSpPr/>
          <p:nvPr/>
        </p:nvCxnSpPr>
        <p:spPr>
          <a:xfrm>
            <a:off x="5134681" y="689662"/>
            <a:ext cx="0" cy="4689"/>
          </a:xfrm>
          <a:prstGeom prst="line">
            <a:avLst/>
          </a:prstGeom>
          <a:ln w="19050">
            <a:solidFill>
              <a:schemeClr val="tx2"/>
            </a:solidFill>
            <a:prstDash val="sysDash"/>
          </a:ln>
        </p:spPr>
      </p:cxnSp>
      <p:cxnSp>
        <p:nvCxnSpPr>
          <p:cNvPr id="10" name="Straight Connector 9"/>
          <p:cNvCxnSpPr/>
          <p:nvPr/>
        </p:nvCxnSpPr>
        <p:spPr>
          <a:xfrm>
            <a:off x="7216520" y="689662"/>
            <a:ext cx="0" cy="4689"/>
          </a:xfrm>
          <a:prstGeom prst="line">
            <a:avLst/>
          </a:prstGeom>
          <a:ln w="19050">
            <a:solidFill>
              <a:schemeClr val="tx2"/>
            </a:solidFill>
            <a:prstDash val="sysDash"/>
          </a:ln>
        </p:spPr>
      </p:cxnSp>
      <p:sp>
        <p:nvSpPr>
          <p:cNvPr id="53" name="Rounded Rectangle 18">
            <a:extLst>
              <a:ext uri="{FF2B5EF4-FFF2-40B4-BE49-F238E27FC236}">
                <a16:creationId xmlns:a16="http://schemas.microsoft.com/office/drawing/2014/main" id="{E5C50A0E-B9B3-D84F-BAD5-3701C666C330}"/>
              </a:ext>
            </a:extLst>
          </p:cNvPr>
          <p:cNvSpPr/>
          <p:nvPr/>
        </p:nvSpPr>
        <p:spPr>
          <a:xfrm>
            <a:off x="112043" y="2229934"/>
            <a:ext cx="1645572" cy="494800"/>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6" name="Rounded Rectangle 18">
            <a:extLst>
              <a:ext uri="{FF2B5EF4-FFF2-40B4-BE49-F238E27FC236}">
                <a16:creationId xmlns:a16="http://schemas.microsoft.com/office/drawing/2014/main" id="{31147F0B-42F3-1A46-B178-FD06F4F56471}"/>
              </a:ext>
            </a:extLst>
          </p:cNvPr>
          <p:cNvSpPr/>
          <p:nvPr/>
        </p:nvSpPr>
        <p:spPr>
          <a:xfrm>
            <a:off x="111213" y="4122224"/>
            <a:ext cx="1645572" cy="442118"/>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7" name="Rounded Rectangle 18">
            <a:extLst>
              <a:ext uri="{FF2B5EF4-FFF2-40B4-BE49-F238E27FC236}">
                <a16:creationId xmlns:a16="http://schemas.microsoft.com/office/drawing/2014/main" id="{A4B33EE0-A4B0-ED45-AA47-88227E10A9A5}"/>
              </a:ext>
            </a:extLst>
          </p:cNvPr>
          <p:cNvSpPr/>
          <p:nvPr/>
        </p:nvSpPr>
        <p:spPr>
          <a:xfrm>
            <a:off x="111213" y="4819475"/>
            <a:ext cx="1645572" cy="442107"/>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8" name="Rounded Rectangle 18">
            <a:extLst>
              <a:ext uri="{FF2B5EF4-FFF2-40B4-BE49-F238E27FC236}">
                <a16:creationId xmlns:a16="http://schemas.microsoft.com/office/drawing/2014/main" id="{978B77BC-DB69-7D46-8DC3-C2A96B84EA31}"/>
              </a:ext>
            </a:extLst>
          </p:cNvPr>
          <p:cNvSpPr/>
          <p:nvPr/>
        </p:nvSpPr>
        <p:spPr>
          <a:xfrm>
            <a:off x="0" y="5418215"/>
            <a:ext cx="1756785" cy="599971"/>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6" name="Table 12">
            <a:extLst>
              <a:ext uri="{FF2B5EF4-FFF2-40B4-BE49-F238E27FC236}">
                <a16:creationId xmlns:a16="http://schemas.microsoft.com/office/drawing/2014/main" id="{6553E13E-08A9-423A-8DD7-CC11C5BAD3DC}"/>
              </a:ext>
            </a:extLst>
          </p:cNvPr>
          <p:cNvGraphicFramePr>
            <a:graphicFrameLocks noGrp="1"/>
          </p:cNvGraphicFramePr>
          <p:nvPr>
            <p:extLst>
              <p:ext uri="{D42A27DB-BD31-4B8C-83A1-F6EECF244321}">
                <p14:modId xmlns:p14="http://schemas.microsoft.com/office/powerpoint/2010/main" val="1719321952"/>
              </p:ext>
            </p:extLst>
          </p:nvPr>
        </p:nvGraphicFramePr>
        <p:xfrm>
          <a:off x="335360" y="927748"/>
          <a:ext cx="11395096" cy="5514606"/>
        </p:xfrm>
        <a:graphic>
          <a:graphicData uri="http://schemas.openxmlformats.org/drawingml/2006/table">
            <a:tbl>
              <a:tblPr firstRow="1" bandRow="1">
                <a:tableStyleId>{5940675A-B579-460E-94D1-54222C63F5DA}</a:tableStyleId>
              </a:tblPr>
              <a:tblGrid>
                <a:gridCol w="1262853">
                  <a:extLst>
                    <a:ext uri="{9D8B030D-6E8A-4147-A177-3AD203B41FA5}">
                      <a16:colId xmlns:a16="http://schemas.microsoft.com/office/drawing/2014/main" val="3059249924"/>
                    </a:ext>
                  </a:extLst>
                </a:gridCol>
                <a:gridCol w="3350977">
                  <a:extLst>
                    <a:ext uri="{9D8B030D-6E8A-4147-A177-3AD203B41FA5}">
                      <a16:colId xmlns:a16="http://schemas.microsoft.com/office/drawing/2014/main" val="1061832276"/>
                    </a:ext>
                  </a:extLst>
                </a:gridCol>
                <a:gridCol w="5520690">
                  <a:extLst>
                    <a:ext uri="{9D8B030D-6E8A-4147-A177-3AD203B41FA5}">
                      <a16:colId xmlns:a16="http://schemas.microsoft.com/office/drawing/2014/main" val="2972725389"/>
                    </a:ext>
                  </a:extLst>
                </a:gridCol>
                <a:gridCol w="1260576">
                  <a:extLst>
                    <a:ext uri="{9D8B030D-6E8A-4147-A177-3AD203B41FA5}">
                      <a16:colId xmlns:a16="http://schemas.microsoft.com/office/drawing/2014/main" val="1036816420"/>
                    </a:ext>
                  </a:extLst>
                </a:gridCol>
              </a:tblGrid>
              <a:tr h="295772">
                <a:tc>
                  <a:txBody>
                    <a:bodyPr/>
                    <a:lstStyle/>
                    <a:p>
                      <a:endParaRPr lang="sv-SE" sz="1000" b="1">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1000" b="1">
                          <a:solidFill>
                            <a:schemeClr val="bg1"/>
                          </a:solidFill>
                        </a:rPr>
                        <a:t>Aktiviteter</a:t>
                      </a:r>
                    </a:p>
                  </a:txBody>
                  <a:tcPr anchor="ctr">
                    <a:lnL w="12700" cap="flat" cmpd="sng" algn="ctr">
                      <a:solidFill>
                        <a:schemeClr val="tx1"/>
                      </a:solidFill>
                      <a:prstDash val="solid"/>
                      <a:round/>
                      <a:headEnd type="none" w="med" len="med"/>
                      <a:tailEnd type="none" w="med" len="med"/>
                    </a:lnL>
                    <a:solidFill>
                      <a:schemeClr val="accent2">
                        <a:lumMod val="25000"/>
                      </a:schemeClr>
                    </a:solidFill>
                  </a:tcPr>
                </a:tc>
                <a:tc>
                  <a:txBody>
                    <a:bodyPr/>
                    <a:lstStyle/>
                    <a:p>
                      <a:pPr algn="ctr"/>
                      <a:r>
                        <a:rPr lang="sv-SE" sz="1000" b="1">
                          <a:solidFill>
                            <a:schemeClr val="bg1"/>
                          </a:solidFill>
                        </a:rPr>
                        <a:t>Ytterligare beskrivning</a:t>
                      </a:r>
                    </a:p>
                  </a:txBody>
                  <a:tcPr anchor="ctr">
                    <a:solidFill>
                      <a:schemeClr val="accent2">
                        <a:lumMod val="25000"/>
                      </a:schemeClr>
                    </a:solidFill>
                  </a:tcPr>
                </a:tc>
                <a:tc>
                  <a:txBody>
                    <a:bodyPr/>
                    <a:lstStyle/>
                    <a:p>
                      <a:r>
                        <a:rPr lang="sv-SE" sz="1000" b="1">
                          <a:solidFill>
                            <a:schemeClr val="bg1"/>
                          </a:solidFill>
                        </a:rPr>
                        <a:t>Uppskattad tids-åtgång h /månad</a:t>
                      </a:r>
                    </a:p>
                  </a:txBody>
                  <a:tcPr>
                    <a:solidFill>
                      <a:schemeClr val="accent2">
                        <a:lumMod val="25000"/>
                      </a:schemeClr>
                    </a:solidFill>
                  </a:tcPr>
                </a:tc>
                <a:extLst>
                  <a:ext uri="{0D108BD9-81ED-4DB2-BD59-A6C34878D82A}">
                    <a16:rowId xmlns:a16="http://schemas.microsoft.com/office/drawing/2014/main" val="453193327"/>
                  </a:ext>
                </a:extLst>
              </a:tr>
              <a:tr h="273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err="1">
                          <a:solidFill>
                            <a:srgbClr val="000000"/>
                          </a:solidFill>
                        </a:rPr>
                        <a:t>Mötesforum</a:t>
                      </a:r>
                      <a:endParaRPr kumimoji="0" lang="sv-SE" sz="1000" b="1" i="0" u="none" strike="noStrike" kern="1200" cap="none" spc="0" normalizeH="0" baseline="0" noProof="0">
                        <a:ln>
                          <a:noFill/>
                        </a:ln>
                        <a:solidFill>
                          <a:srgbClr val="000000"/>
                        </a:solidFill>
                        <a:effectLst/>
                        <a:uLnTx/>
                        <a:uFillTx/>
                      </a:endParaRPr>
                    </a:p>
                  </a:txBody>
                  <a:tcPr anchor="ctr">
                    <a:lnT w="12700" cap="flat" cmpd="sng" algn="ctr">
                      <a:solidFill>
                        <a:schemeClr val="tx1"/>
                      </a:solidFill>
                      <a:prstDash val="solid"/>
                      <a:round/>
                      <a:headEnd type="none" w="med" len="med"/>
                      <a:tailEnd type="none" w="med" len="med"/>
                    </a:lnT>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Sammankallar nätverket och håller nätverksmöten ca var 3e vecka</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Inkluderar att skicka ut och följa upp inbjudningar, ta fram agenda och material, genomföra mötena och skicka ut sammanfattning/protokoll. Tar ca 4-6 h per tillfälle inkl. förberedelser och notat</a:t>
                      </a:r>
                    </a:p>
                  </a:txBody>
                  <a:tcPr anchor="ctr">
                    <a:solidFill>
                      <a:srgbClr val="BCDCDC">
                        <a:alpha val="47000"/>
                      </a:srgbClr>
                    </a:solidFill>
                  </a:tcPr>
                </a:tc>
                <a:tc>
                  <a:txBody>
                    <a:bodyPr/>
                    <a:lstStyle/>
                    <a:p>
                      <a:r>
                        <a:rPr lang="sv-SE" sz="1000">
                          <a:solidFill>
                            <a:schemeClr val="tx1"/>
                          </a:solidFill>
                        </a:rPr>
                        <a:t>6-8 h </a:t>
                      </a:r>
                    </a:p>
                  </a:txBody>
                  <a:tcPr anchor="ctr">
                    <a:solidFill>
                      <a:srgbClr val="BCDCDC">
                        <a:alpha val="21000"/>
                      </a:srgbClr>
                    </a:solidFill>
                  </a:tcPr>
                </a:tc>
                <a:extLst>
                  <a:ext uri="{0D108BD9-81ED-4DB2-BD59-A6C34878D82A}">
                    <a16:rowId xmlns:a16="http://schemas.microsoft.com/office/drawing/2014/main" val="457953690"/>
                  </a:ext>
                </a:extLst>
              </a:tr>
              <a:tr h="477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Identifiera nya datamängder</a:t>
                      </a:r>
                      <a:endParaRPr kumimoji="0" lang="sv-SE" sz="1000" b="1"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sv-SE" sz="800"/>
                        <a:t>Tar aktivt fram och sprider nya dataspecifikationer</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tx1"/>
                          </a:solidFill>
                        </a:rPr>
                        <a:t>Inkluderar att genomföra research, kontakta behovsägare, sammanställa och remissa specifikationer samt marknadsföra att de finns till berörda förvaltningar. Vidarebefordra till regionalt nätverk om sådant finns. Estimat bygger på att en ny spec tas fram kvartalsvis. Tar ca 24-48 h att ta fram en spec, beroende på komplexitet</a:t>
                      </a:r>
                    </a:p>
                  </a:txBody>
                  <a:tcPr anchor="ctr">
                    <a:solidFill>
                      <a:srgbClr val="BCDCDC">
                        <a:alpha val="47000"/>
                      </a:srgbClr>
                    </a:solidFill>
                  </a:tcPr>
                </a:tc>
                <a:tc>
                  <a:txBody>
                    <a:bodyPr/>
                    <a:lstStyle/>
                    <a:p>
                      <a:r>
                        <a:rPr lang="sv-SE" sz="1000">
                          <a:solidFill>
                            <a:schemeClr val="tx1"/>
                          </a:solidFill>
                        </a:rPr>
                        <a:t>8-12 h</a:t>
                      </a:r>
                    </a:p>
                  </a:txBody>
                  <a:tcPr anchor="ctr">
                    <a:solidFill>
                      <a:srgbClr val="BCDCDC">
                        <a:alpha val="21000"/>
                      </a:srgbClr>
                    </a:solidFill>
                  </a:tcPr>
                </a:tc>
                <a:extLst>
                  <a:ext uri="{0D108BD9-81ED-4DB2-BD59-A6C34878D82A}">
                    <a16:rowId xmlns:a16="http://schemas.microsoft.com/office/drawing/2014/main" val="2900587185"/>
                  </a:ext>
                </a:extLst>
              </a:tr>
              <a:tr h="398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Publicering och förvaltning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a:solidFill>
                            <a:srgbClr val="000000"/>
                          </a:solidFill>
                        </a:rPr>
                        <a:t>av datamängder</a:t>
                      </a:r>
                      <a:endParaRPr kumimoji="0" lang="sv-SE" sz="900" b="0"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Erbjuder visst tekniskt stöd med t.ex. automatisk publicering av datamängder samt kvalitetsgranskning av publicering</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tx1"/>
                          </a:solidFill>
                        </a:rPr>
                        <a:t>Inkluderar vägledning i publicering av data från verksamhetssystem samt kvalitetsgranskning/uppföljning av publicering. </a:t>
                      </a:r>
                      <a:r>
                        <a:rPr lang="sv-SE" sz="800"/>
                        <a:t>Tidsåtgång är beroende av hur många som vill ha stöd, samt antal system</a:t>
                      </a:r>
                      <a:endParaRPr lang="sv-SE" sz="800">
                        <a:solidFill>
                          <a:schemeClr val="tx1"/>
                        </a:solidFill>
                      </a:endParaRPr>
                    </a:p>
                  </a:txBody>
                  <a:tcPr anchor="ctr">
                    <a:solidFill>
                      <a:srgbClr val="BCDCDC">
                        <a:alpha val="47000"/>
                      </a:srgbClr>
                    </a:solidFill>
                  </a:tcPr>
                </a:tc>
                <a:tc>
                  <a:txBody>
                    <a:bodyPr/>
                    <a:lstStyle/>
                    <a:p>
                      <a:r>
                        <a:rPr lang="sv-SE" sz="1000">
                          <a:solidFill>
                            <a:schemeClr val="tx1"/>
                          </a:solidFill>
                        </a:rPr>
                        <a:t>8-24 h</a:t>
                      </a:r>
                    </a:p>
                  </a:txBody>
                  <a:tcPr anchor="ctr">
                    <a:solidFill>
                      <a:srgbClr val="BCDCDC">
                        <a:alpha val="21000"/>
                      </a:srgbClr>
                    </a:solidFill>
                  </a:tcPr>
                </a:tc>
                <a:extLst>
                  <a:ext uri="{0D108BD9-81ED-4DB2-BD59-A6C34878D82A}">
                    <a16:rowId xmlns:a16="http://schemas.microsoft.com/office/drawing/2014/main" val="1497834096"/>
                  </a:ext>
                </a:extLst>
              </a:tr>
              <a:tr h="78493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Kompetens-utveckling</a:t>
                      </a:r>
                      <a:endParaRPr kumimoji="0" lang="sv-SE" sz="1000" b="1" i="0" u="none" strike="noStrike" kern="1200" cap="none" spc="0" normalizeH="0" baseline="0" noProof="0">
                        <a:ln>
                          <a:noFill/>
                        </a:ln>
                        <a:solidFill>
                          <a:srgbClr val="000000"/>
                        </a:solidFill>
                        <a:effectLst/>
                        <a:uLnTx/>
                        <a:uFillTx/>
                      </a:endParaRPr>
                    </a:p>
                  </a:txBody>
                  <a:tcPr anchor="ctr">
                    <a:solidFill>
                      <a:srgbClr val="BCDCDC"/>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sz="800"/>
                        <a:t>Bevakar och sprider ny information, samt erbjuder i viss utsträckning kompetensutveckling vid behov, via t.ex. kompetenshöjande workshops</a:t>
                      </a:r>
                      <a:endParaRPr lang="sv-SE" sz="800" kern="1200">
                        <a:solidFill>
                          <a:srgbClr val="FF0000"/>
                        </a:solidFill>
                        <a:latin typeface="+mn-lt"/>
                        <a:ea typeface="+mn-ea"/>
                        <a:cs typeface="+mn-cs"/>
                      </a:endParaRP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a:t>Externt: </a:t>
                      </a:r>
                      <a:r>
                        <a:rPr lang="sv-SE" sz="800"/>
                        <a:t>Inkluderar bl.a. att bevaka eventuella uppdateringar om öppna data-lagen, uppdatera stödmaterial och publicera information om 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a:t>Internt: </a:t>
                      </a:r>
                      <a:r>
                        <a:rPr lang="sv-SE" sz="800"/>
                        <a:t>Inkluderar bl.a. att bevaka uppdateringar om </a:t>
                      </a:r>
                      <a:r>
                        <a:rPr kumimoji="0" lang="sv-SE" sz="800" b="0" i="0" u="none" strike="noStrike" kern="1200" cap="none" spc="0" normalizeH="0" baseline="0">
                          <a:ln>
                            <a:noFill/>
                          </a:ln>
                          <a:solidFill>
                            <a:srgbClr val="000000"/>
                          </a:solidFill>
                          <a:effectLst/>
                          <a:uLnTx/>
                          <a:uFillTx/>
                          <a:latin typeface="+mn-lt"/>
                          <a:ea typeface="+mn-ea"/>
                          <a:cs typeface="+mn-cs"/>
                        </a:rPr>
                        <a:t>organisationens informationsresurser, samt kunskap om hur information och processer kan beskrivas och klassas</a:t>
                      </a:r>
                      <a:endParaRPr kumimoji="0" lang="sv-SE" sz="800" b="0" i="0" u="none" strike="noStrike" kern="1200" cap="none" spc="0" normalizeH="0" baseline="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a:ln>
                            <a:noFill/>
                          </a:ln>
                          <a:solidFill>
                            <a:schemeClr val="tx1"/>
                          </a:solidFill>
                          <a:effectLst/>
                          <a:uLnTx/>
                          <a:uFillTx/>
                          <a:latin typeface="+mn-lt"/>
                          <a:ea typeface="+mn-ea"/>
                          <a:cs typeface="+mn-cs"/>
                        </a:rPr>
                        <a:t>Kompetensutveckling</a:t>
                      </a:r>
                      <a:r>
                        <a:rPr kumimoji="0" lang="sv-SE" sz="800" b="0" i="0" u="none" strike="noStrike" kern="1200" cap="none" spc="0" normalizeH="0" baseline="0">
                          <a:ln>
                            <a:noFill/>
                          </a:ln>
                          <a:solidFill>
                            <a:schemeClr val="tx1"/>
                          </a:solidFill>
                          <a:effectLst/>
                          <a:uLnTx/>
                          <a:uFillTx/>
                          <a:latin typeface="+mn-lt"/>
                          <a:ea typeface="+mn-ea"/>
                          <a:cs typeface="+mn-cs"/>
                        </a:rPr>
                        <a:t> exempelvis via utbildningstillfällen och workshops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tx1"/>
                          </a:solidFill>
                        </a:rPr>
                        <a:t>Arbetsinsatsen korrelerar sannolikt med hur stor satsningen är internt, samt i vilken utsträckning det finns regionalt stöd</a:t>
                      </a:r>
                      <a:endParaRPr kumimoji="0" lang="sv-SE" sz="800" b="0" i="0" u="none" strike="noStrike" kern="1200" cap="none" spc="0" normalizeH="0" baseline="0">
                        <a:ln>
                          <a:noFill/>
                        </a:ln>
                        <a:solidFill>
                          <a:schemeClr val="tx1"/>
                        </a:solidFill>
                        <a:effectLst/>
                        <a:uLnTx/>
                        <a:uFillTx/>
                        <a:latin typeface="+mn-lt"/>
                        <a:ea typeface="+mn-ea"/>
                        <a:cs typeface="+mn-cs"/>
                      </a:endParaRPr>
                    </a:p>
                  </a:txBody>
                  <a:tcPr anchor="ctr">
                    <a:solidFill>
                      <a:srgbClr val="BCDCDC">
                        <a:alpha val="47000"/>
                      </a:srgbClr>
                    </a:solidFill>
                  </a:tcPr>
                </a:tc>
                <a:tc>
                  <a:txBody>
                    <a:bodyPr/>
                    <a:lstStyle/>
                    <a:p>
                      <a:r>
                        <a:rPr lang="sv-SE" sz="1000">
                          <a:solidFill>
                            <a:schemeClr val="tx1"/>
                          </a:solidFill>
                        </a:rPr>
                        <a:t>4-8 h</a:t>
                      </a:r>
                    </a:p>
                  </a:txBody>
                  <a:tcPr anchor="ctr">
                    <a:solidFill>
                      <a:srgbClr val="BCDCDC">
                        <a:alpha val="21000"/>
                      </a:srgbClr>
                    </a:solidFill>
                  </a:tcPr>
                </a:tc>
                <a:extLst>
                  <a:ext uri="{0D108BD9-81ED-4DB2-BD59-A6C34878D82A}">
                    <a16:rowId xmlns:a16="http://schemas.microsoft.com/office/drawing/2014/main" val="1510826904"/>
                  </a:ext>
                </a:extLst>
              </a:tr>
              <a:tr h="27302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000000"/>
                        </a:solidFill>
                        <a:effectLst/>
                        <a:uLnTx/>
                        <a:uFillTx/>
                      </a:endParaRPr>
                    </a:p>
                  </a:txBody>
                  <a:tcPr>
                    <a:solidFill>
                      <a:srgbClr val="BCDCDC"/>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sv-SE" sz="800"/>
                        <a:t>Ger enskilt anpassat stöd till förvaltningarna utifrån behov</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Inkluderar stöd i användande av material, framtagande av strategier, beslutsunderlag m.m. </a:t>
                      </a:r>
                      <a:r>
                        <a:rPr lang="sv-SE" sz="800" kern="1200">
                          <a:solidFill>
                            <a:schemeClr val="tx1"/>
                          </a:solidFill>
                          <a:latin typeface="+mn-lt"/>
                          <a:ea typeface="+mn-ea"/>
                          <a:cs typeface="+mn-cs"/>
                        </a:rPr>
                        <a:t>Estimat bygger på uppskattning om ca 1</a:t>
                      </a:r>
                      <a:r>
                        <a:rPr lang="sv-SE" sz="800">
                          <a:solidFill>
                            <a:schemeClr val="tx1"/>
                          </a:solidFill>
                        </a:rPr>
                        <a:t> möte i veckan á 1h</a:t>
                      </a:r>
                      <a:endParaRPr lang="sv-SE" sz="800"/>
                    </a:p>
                  </a:txBody>
                  <a:tcPr anchor="ctr">
                    <a:solidFill>
                      <a:srgbClr val="BCDCDC">
                        <a:alpha val="47000"/>
                      </a:srgbClr>
                    </a:solidFill>
                  </a:tcPr>
                </a:tc>
                <a:tc>
                  <a:txBody>
                    <a:bodyPr/>
                    <a:lstStyle/>
                    <a:p>
                      <a:r>
                        <a:rPr lang="sv-SE" sz="1000">
                          <a:solidFill>
                            <a:schemeClr val="tx1"/>
                          </a:solidFill>
                        </a:rPr>
                        <a:t>2-6 h</a:t>
                      </a:r>
                    </a:p>
                  </a:txBody>
                  <a:tcPr anchor="ctr">
                    <a:solidFill>
                      <a:srgbClr val="BCDCDC">
                        <a:alpha val="21000"/>
                      </a:srgbClr>
                    </a:solidFill>
                  </a:tcPr>
                </a:tc>
                <a:extLst>
                  <a:ext uri="{0D108BD9-81ED-4DB2-BD59-A6C34878D82A}">
                    <a16:rowId xmlns:a16="http://schemas.microsoft.com/office/drawing/2014/main" val="3955817235"/>
                  </a:ext>
                </a:extLst>
              </a:tr>
              <a:tr h="273021">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Kommunikation</a:t>
                      </a:r>
                      <a:endParaRPr kumimoji="0" lang="sv-SE" sz="1000" b="1" i="0" u="none" strike="noStrike" kern="1200" cap="none" spc="0" normalizeH="0" baseline="0" noProof="0">
                        <a:ln>
                          <a:noFill/>
                        </a:ln>
                        <a:solidFill>
                          <a:srgbClr val="000000"/>
                        </a:solidFill>
                        <a:effectLst/>
                        <a:uLnTx/>
                        <a:uFillTx/>
                      </a:endParaRPr>
                    </a:p>
                  </a:txBody>
                  <a:tcP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Skickar löpande ut informations/nyhetsmail</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Bevaka, sammanfatta och sätta ihop text om ny viktig kunskap rörande öppna data samt kommunens arbete med öppna data och maila ut till berörda inom kommunen</a:t>
                      </a:r>
                      <a:r>
                        <a:rPr lang="sv-SE" sz="800" kern="1200">
                          <a:solidFill>
                            <a:schemeClr val="tx1"/>
                          </a:solidFill>
                          <a:latin typeface="+mn-lt"/>
                          <a:ea typeface="+mn-ea"/>
                          <a:cs typeface="+mn-cs"/>
                        </a:rPr>
                        <a:t>. </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a:t>2-3 h</a:t>
                      </a:r>
                    </a:p>
                  </a:txBody>
                  <a:tcPr anchor="ctr">
                    <a:solidFill>
                      <a:srgbClr val="BCDCDC">
                        <a:alpha val="22000"/>
                      </a:srgbClr>
                    </a:solidFill>
                  </a:tcPr>
                </a:tc>
                <a:extLst>
                  <a:ext uri="{0D108BD9-81ED-4DB2-BD59-A6C34878D82A}">
                    <a16:rowId xmlns:a16="http://schemas.microsoft.com/office/drawing/2014/main" val="2951401516"/>
                  </a:ext>
                </a:extLst>
              </a:tr>
              <a:tr h="273021">
                <a:tc vMerge="1">
                  <a:txBody>
                    <a:bodyPr/>
                    <a:lstStyle/>
                    <a:p>
                      <a:endParaRPr lang="en-US"/>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Uppdaterar löpande hemsidan (intern + extern)</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tx1"/>
                          </a:solidFill>
                        </a:rPr>
                        <a:t>Bevaka relevans av publicerat material, på kommunens interna och externa hemsidor. </a:t>
                      </a:r>
                      <a:r>
                        <a:rPr lang="sv-SE" sz="800"/>
                        <a:t>Tidsåtgång är beroende av hur stora uppdateringar som behövs</a:t>
                      </a:r>
                      <a:endParaRPr lang="sv-SE" sz="800">
                        <a:solidFill>
                          <a:schemeClr val="tx1"/>
                        </a:solidFill>
                      </a:endParaRP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rPr>
                        <a:t>0-6 h</a:t>
                      </a:r>
                    </a:p>
                  </a:txBody>
                  <a:tcPr anchor="ctr">
                    <a:solidFill>
                      <a:srgbClr val="BCDCDC">
                        <a:alpha val="22000"/>
                      </a:srgbClr>
                    </a:solidFill>
                  </a:tcPr>
                </a:tc>
                <a:extLst>
                  <a:ext uri="{0D108BD9-81ED-4DB2-BD59-A6C34878D82A}">
                    <a16:rowId xmlns:a16="http://schemas.microsoft.com/office/drawing/2014/main" val="2362220259"/>
                  </a:ext>
                </a:extLst>
              </a:tr>
              <a:tr h="37540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1" i="0" u="none" strike="noStrike" kern="1200" cap="none" spc="0" normalizeH="0" baseline="0" noProof="0">
                        <a:ln>
                          <a:noFill/>
                        </a:ln>
                        <a:solidFill>
                          <a:srgbClr val="000000"/>
                        </a:solidFill>
                        <a:effectLst/>
                        <a:uLnTx/>
                        <a:uFillTx/>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kern="1200">
                          <a:solidFill>
                            <a:schemeClr val="tx1"/>
                          </a:solidFill>
                          <a:latin typeface="+mn-lt"/>
                          <a:ea typeface="+mn-ea"/>
                          <a:cs typeface="+mn-cs"/>
                        </a:rPr>
                        <a:t>Svarar på frågor vid behov</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tx1"/>
                          </a:solidFill>
                        </a:rPr>
                        <a:t>Kontinuerligt besvara eventuella frågor från förvaltningarna, dokumentera löpande, skapa FAQ samt tillgängliggöra för övriga förvaltningar. Tidsåtgång är behovsdriven utifrån hur många frågor som inkommer, vilket sannolikt korrelerar med hur stor satsningen är internt</a:t>
                      </a:r>
                    </a:p>
                  </a:txBody>
                  <a:tcPr anchor="ctr">
                    <a:solidFill>
                      <a:srgbClr val="BCDCDC">
                        <a:alpha val="47000"/>
                      </a:srgbClr>
                    </a:solidFill>
                  </a:tcPr>
                </a:tc>
                <a:tc>
                  <a:txBody>
                    <a:bodyPr/>
                    <a:lstStyle/>
                    <a:p>
                      <a:r>
                        <a:rPr lang="sv-SE" sz="1000">
                          <a:solidFill>
                            <a:schemeClr val="tx1"/>
                          </a:solidFill>
                        </a:rPr>
                        <a:t>4-6 h </a:t>
                      </a:r>
                    </a:p>
                  </a:txBody>
                  <a:tcPr anchor="ctr">
                    <a:solidFill>
                      <a:srgbClr val="BCDCDC">
                        <a:alpha val="22000"/>
                      </a:srgbClr>
                    </a:solidFill>
                  </a:tcPr>
                </a:tc>
                <a:extLst>
                  <a:ext uri="{0D108BD9-81ED-4DB2-BD59-A6C34878D82A}">
                    <a16:rowId xmlns:a16="http://schemas.microsoft.com/office/drawing/2014/main" val="989125761"/>
                  </a:ext>
                </a:extLst>
              </a:tr>
              <a:tr h="375403">
                <a:tc vMerge="1">
                  <a:txBody>
                    <a:bodyPr/>
                    <a:lstStyle/>
                    <a:p>
                      <a:endParaRPr lang="en-US"/>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800"/>
                        <a:t>Bevakar och delger eventuell regional och nationell information</a:t>
                      </a:r>
                    </a:p>
                  </a:txBody>
                  <a:tcPr anchor="ctr">
                    <a:solidFill>
                      <a:srgbClr val="BCDCDC">
                        <a:alpha val="47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tx1"/>
                          </a:solidFill>
                        </a:rPr>
                        <a:t>Sammanfatta och uppdatera arbetsgruppen om pågående dialoger från deltagandet i det regionala nätverket, (om sådant finns) samt eventuell information från nationell nivå. </a:t>
                      </a:r>
                      <a:r>
                        <a:rPr lang="sv-SE" sz="800" kern="1200">
                          <a:solidFill>
                            <a:schemeClr val="tx1"/>
                          </a:solidFill>
                          <a:latin typeface="+mn-lt"/>
                          <a:ea typeface="+mn-ea"/>
                          <a:cs typeface="+mn-cs"/>
                        </a:rPr>
                        <a:t>Tidsåtgången är beroende på ambitionsnivån för det regionala nätverket</a:t>
                      </a:r>
                    </a:p>
                  </a:txBody>
                  <a:tcPr anchor="ctr">
                    <a:solidFill>
                      <a:srgbClr val="BCDCDC">
                        <a:alpha val="47000"/>
                      </a:srgbClr>
                    </a:solidFill>
                  </a:tcPr>
                </a:tc>
                <a:tc>
                  <a:txBody>
                    <a:bodyPr/>
                    <a:lstStyle/>
                    <a:p>
                      <a:r>
                        <a:rPr lang="sv-SE" sz="1000">
                          <a:solidFill>
                            <a:schemeClr val="tx1"/>
                          </a:solidFill>
                        </a:rPr>
                        <a:t>0-3 h</a:t>
                      </a:r>
                    </a:p>
                  </a:txBody>
                  <a:tcPr anchor="ctr">
                    <a:solidFill>
                      <a:srgbClr val="BCDCDC">
                        <a:alpha val="22000"/>
                      </a:srgbClr>
                    </a:solidFill>
                  </a:tcPr>
                </a:tc>
                <a:extLst>
                  <a:ext uri="{0D108BD9-81ED-4DB2-BD59-A6C34878D82A}">
                    <a16:rowId xmlns:a16="http://schemas.microsoft.com/office/drawing/2014/main" val="2520757594"/>
                  </a:ext>
                </a:extLst>
              </a:tr>
              <a:tr h="489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Marknadsföring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rgbClr val="000000"/>
                          </a:solidFill>
                        </a:rPr>
                        <a:t>Tillgängliga datamängder och dess användning </a:t>
                      </a:r>
                      <a:endParaRPr kumimoji="0" lang="sv-SE" sz="900" i="0" u="none" strike="noStrike" kern="1200" cap="none" spc="0" normalizeH="0" baseline="0" noProof="0">
                        <a:ln>
                          <a:noFill/>
                        </a:ln>
                        <a:solidFill>
                          <a:srgbClr val="000000"/>
                        </a:solidFill>
                        <a:effectLst/>
                        <a:uLnTx/>
                        <a:uFillTx/>
                      </a:endParaRPr>
                    </a:p>
                  </a:txBody>
                  <a:tcPr>
                    <a:solidFill>
                      <a:srgbClr val="BCDCD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800"/>
                        <a:t>Marknadsför centraliserat via samordnaren i samarbete med kommunikationsavdelning</a:t>
                      </a:r>
                    </a:p>
                  </a:txBody>
                  <a:tcPr anchor="ctr">
                    <a:solidFill>
                      <a:srgbClr val="BCDCDC">
                        <a:alpha val="47000"/>
                      </a:srgbClr>
                    </a:solidFill>
                  </a:tcPr>
                </a:tc>
                <a:tc>
                  <a:txBody>
                    <a:bodyPr/>
                    <a:lstStyle/>
                    <a:p>
                      <a:r>
                        <a:rPr lang="sv-SE" sz="800">
                          <a:solidFill>
                            <a:schemeClr val="tx1"/>
                          </a:solidFill>
                        </a:rPr>
                        <a:t>T.ex. marknadsföring av kommunens progress, identifiera och skriva om framgångsexempel, och användningen av publicerade datamängder. Publicera på portalen samt på den interna resp. externa webbplatsen. Tidsåtgång beror på kommunernas framfart med publiceringen</a:t>
                      </a:r>
                    </a:p>
                  </a:txBody>
                  <a:tcPr anchor="ctr">
                    <a:solidFill>
                      <a:srgbClr val="BCDCDC">
                        <a:alpha val="47000"/>
                      </a:srgbClr>
                    </a:solidFill>
                  </a:tcPr>
                </a:tc>
                <a:tc>
                  <a:txBody>
                    <a:bodyPr/>
                    <a:lstStyle/>
                    <a:p>
                      <a:r>
                        <a:rPr lang="sv-SE" sz="1000">
                          <a:solidFill>
                            <a:schemeClr val="tx1"/>
                          </a:solidFill>
                        </a:rPr>
                        <a:t>2-4 h</a:t>
                      </a:r>
                    </a:p>
                  </a:txBody>
                  <a:tcPr anchor="ctr">
                    <a:solidFill>
                      <a:srgbClr val="BCDCDC">
                        <a:alpha val="22000"/>
                      </a:srgbClr>
                    </a:solidFill>
                  </a:tcPr>
                </a:tc>
                <a:extLst>
                  <a:ext uri="{0D108BD9-81ED-4DB2-BD59-A6C34878D82A}">
                    <a16:rowId xmlns:a16="http://schemas.microsoft.com/office/drawing/2014/main" val="558756195"/>
                  </a:ext>
                </a:extLst>
              </a:tr>
              <a:tr h="187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1" i="0" u="none" strike="noStrike" kern="1200" cap="none" spc="0" normalizeH="0" baseline="0" noProof="0">
                        <a:ln>
                          <a:noFill/>
                        </a:ln>
                        <a:solidFill>
                          <a:srgbClr val="000000"/>
                        </a:solidFill>
                        <a:effectLst/>
                        <a:uLnTx/>
                        <a:uFillTx/>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900"/>
                    </a:p>
                  </a:txBody>
                  <a:tcPr anchor="ctr">
                    <a:solidFill>
                      <a:schemeClr val="bg1">
                        <a:lumMod val="8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srgbClr val="000000"/>
                          </a:solidFill>
                          <a:effectLst/>
                          <a:uLnTx/>
                          <a:uFillTx/>
                          <a:latin typeface="+mn-lt"/>
                          <a:ea typeface="+mn-ea"/>
                          <a:cs typeface="+mn-cs"/>
                        </a:rPr>
                        <a:t>Totalt antal timmar/månad</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b="1" dirty="0">
                          <a:solidFill>
                            <a:schemeClr val="tx1"/>
                          </a:solidFill>
                        </a:rPr>
                        <a:t>36-80 h</a:t>
                      </a:r>
                    </a:p>
                  </a:txBody>
                  <a:tcPr anchor="ctr">
                    <a:solidFill>
                      <a:schemeClr val="bg1">
                        <a:lumMod val="85000"/>
                      </a:schemeClr>
                    </a:solidFill>
                  </a:tcPr>
                </a:tc>
                <a:extLst>
                  <a:ext uri="{0D108BD9-81ED-4DB2-BD59-A6C34878D82A}">
                    <a16:rowId xmlns:a16="http://schemas.microsoft.com/office/drawing/2014/main" val="4225180329"/>
                  </a:ext>
                </a:extLst>
              </a:tr>
            </a:tbl>
          </a:graphicData>
        </a:graphic>
      </p:graphicFrame>
      <p:pic>
        <p:nvPicPr>
          <p:cNvPr id="36" name="Bildobjekt 35">
            <a:extLst>
              <a:ext uri="{FF2B5EF4-FFF2-40B4-BE49-F238E27FC236}">
                <a16:creationId xmlns:a16="http://schemas.microsoft.com/office/drawing/2014/main" id="{CC98EC5C-DEE0-E946-824D-4CDE63C5159A}"/>
              </a:ext>
            </a:extLst>
          </p:cNvPr>
          <p:cNvPicPr>
            <a:picLocks noChangeAspect="1"/>
          </p:cNvPicPr>
          <p:nvPr/>
        </p:nvPicPr>
        <p:blipFill>
          <a:blip r:embed="rId8"/>
          <a:stretch>
            <a:fillRect/>
          </a:stretch>
        </p:blipFill>
        <p:spPr>
          <a:xfrm>
            <a:off x="10099848" y="158749"/>
            <a:ext cx="1828800" cy="233232"/>
          </a:xfrm>
          <a:prstGeom prst="rect">
            <a:avLst/>
          </a:prstGeom>
        </p:spPr>
      </p:pic>
    </p:spTree>
    <p:extLst>
      <p:ext uri="{BB962C8B-B14F-4D97-AF65-F5344CB8AC3E}">
        <p14:creationId xmlns:p14="http://schemas.microsoft.com/office/powerpoint/2010/main" val="3739983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CBF57C5-36B4-463F-9D84-101B5BA70E15}"/>
              </a:ext>
            </a:extLst>
          </p:cNvPr>
          <p:cNvGraphicFramePr>
            <a:graphicFrameLocks noChangeAspect="1"/>
          </p:cNvGraphicFramePr>
          <p:nvPr>
            <p:custDataLst>
              <p:tags r:id="rId2"/>
            </p:custDataLst>
            <p:extLst>
              <p:ext uri="{D42A27DB-BD31-4B8C-83A1-F6EECF244321}">
                <p14:modId xmlns:p14="http://schemas.microsoft.com/office/powerpoint/2010/main" val="340762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5" imgW="526" imgH="526" progId="TCLayout.ActiveDocument.1">
                  <p:embed/>
                </p:oleObj>
              </mc:Choice>
              <mc:Fallback>
                <p:oleObj name="think-cell Slide" r:id="rId5" imgW="526" imgH="526" progId="TCLayout.ActiveDocument.1">
                  <p:embed/>
                  <p:pic>
                    <p:nvPicPr>
                      <p:cNvPr id="5" name="Objekt 4" hidden="1">
                        <a:extLst>
                          <a:ext uri="{FF2B5EF4-FFF2-40B4-BE49-F238E27FC236}">
                            <a16:creationId xmlns:a16="http://schemas.microsoft.com/office/drawing/2014/main" id="{FCBF57C5-36B4-463F-9D84-101B5BA70E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0A15468A-41F0-449D-A67C-CB89160942BD}"/>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sv-SE" sz="2800" b="1" u="none" strike="noStrike" kern="1200" cap="none" spc="0" normalizeH="0" noProof="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ubrik 1">
            <a:extLst>
              <a:ext uri="{FF2B5EF4-FFF2-40B4-BE49-F238E27FC236}">
                <a16:creationId xmlns:a16="http://schemas.microsoft.com/office/drawing/2014/main" id="{3FAD0C33-D4B9-8B4C-9DCB-27221F810435}"/>
              </a:ext>
            </a:extLst>
          </p:cNvPr>
          <p:cNvSpPr>
            <a:spLocks noGrp="1"/>
          </p:cNvSpPr>
          <p:nvPr>
            <p:ph type="title"/>
          </p:nvPr>
        </p:nvSpPr>
        <p:spPr/>
        <p:txBody>
          <a:bodyPr/>
          <a:lstStyle/>
          <a:p>
            <a:r>
              <a:rPr lang="sv-SE" sz="2800">
                <a:latin typeface="Arial" panose="020B0604020202020204" pitchFamily="34" charset="0"/>
                <a:cs typeface="Arial" panose="020B0604020202020204" pitchFamily="34" charset="0"/>
              </a:rPr>
              <a:t>Detta avsnitt innehåller en detaljerad beskrivning av aktiviteterna för den regionala samordnarrollen</a:t>
            </a:r>
          </a:p>
        </p:txBody>
      </p:sp>
      <p:sp>
        <p:nvSpPr>
          <p:cNvPr id="3" name="textruta 2">
            <a:extLst>
              <a:ext uri="{FF2B5EF4-FFF2-40B4-BE49-F238E27FC236}">
                <a16:creationId xmlns:a16="http://schemas.microsoft.com/office/drawing/2014/main" id="{B35315BF-8B65-4E4B-8A15-31E0E51F1AD4}"/>
              </a:ext>
            </a:extLst>
          </p:cNvPr>
          <p:cNvSpPr txBox="1"/>
          <p:nvPr/>
        </p:nvSpPr>
        <p:spPr>
          <a:xfrm>
            <a:off x="609600" y="1494540"/>
            <a:ext cx="10716986" cy="4801314"/>
          </a:xfrm>
          <a:prstGeom prst="rect">
            <a:avLst/>
          </a:prstGeom>
          <a:noFill/>
          <a:ln>
            <a:solidFill>
              <a:srgbClr val="C40064"/>
            </a:solidFill>
            <a:prstDash val="dash"/>
          </a:ln>
        </p:spPr>
        <p:txBody>
          <a:bodyPr wrap="square" lIns="91440" tIns="45720" rIns="91440" bIns="45720" rtlCol="0" anchor="t">
            <a:spAutoFit/>
          </a:bodyPr>
          <a:lstStyle/>
          <a:p>
            <a:pPr lvl="0">
              <a:defRPr/>
            </a:pPr>
            <a:r>
              <a:rPr lang="sv-SE">
                <a:solidFill>
                  <a:srgbClr val="000000"/>
                </a:solidFill>
              </a:rPr>
              <a:t>Aktiviteterna är uppdelade i tre ambitionsnivåer. </a:t>
            </a:r>
            <a:r>
              <a:rPr kumimoji="0" lang="sv-SE" sz="1800" b="0" i="0" u="none" strike="noStrike" kern="1200" cap="none" spc="0" normalizeH="0" baseline="0" noProof="0">
                <a:ln>
                  <a:noFill/>
                </a:ln>
                <a:solidFill>
                  <a:srgbClr val="000000"/>
                </a:solidFill>
                <a:effectLst/>
                <a:uLnTx/>
                <a:uFillTx/>
                <a:latin typeface="Arial"/>
                <a:ea typeface="+mn-ea"/>
                <a:cs typeface="+mn-cs"/>
              </a:rPr>
              <a:t>Val av regional ambitionsnivå kommer sannolikt att göras utifrån ambition och tillgängliga resurser.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Det regionala stödet kommer troligtvis att ligga till grund för en kommuns val av ambitionsnivå av intern samordning av öppna data-arbetet.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a:p>
            <a:pPr>
              <a:defRPr/>
            </a:pPr>
            <a:r>
              <a:rPr lang="sv-SE">
                <a:solidFill>
                  <a:srgbClr val="000000"/>
                </a:solidFill>
              </a:rPr>
              <a:t>Det finns ingen strikt gräns mellan de olika nivåerna utan ni kan självklart blanda arbetsuppgifter från olika nivåer, alltefter vad som passar situationen bäst.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a:p>
            <a:pPr>
              <a:defRPr/>
            </a:pPr>
            <a:r>
              <a:rPr lang="sv-SE">
                <a:solidFill>
                  <a:srgbClr val="000000"/>
                </a:solidFill>
              </a:rPr>
              <a:t>Tidsåtgång för varje aktivitet är ett estimat och kan under olika omständigheter kräva mindre eller mer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rgbClr val="000000"/>
              </a:solidFill>
              <a:latin typeface="Arial"/>
            </a:endParaRPr>
          </a:p>
          <a:p>
            <a:pPr>
              <a:defRPr/>
            </a:pPr>
            <a:r>
              <a:rPr lang="sv-SE">
                <a:solidFill>
                  <a:srgbClr val="000000"/>
                </a:solidFill>
              </a:rPr>
              <a:t>Nivå 3 (fullt stöd) i detta material motsvarar i princip det stöd som erbjöds kommunerna inom projektet ÖDIS. Deltagande kommuner har uttryckt önskemål om fortsatta stödåtgärder efter projektets slut, vilket har verifierats via enkäter och workshops.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64350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2" name="think-cell Slide" r:id="rId6" imgW="395" imgH="394" progId="TCLayout.ActiveDocument.1">
                  <p:embed/>
                </p:oleObj>
              </mc:Choice>
              <mc:Fallback>
                <p:oleObj name="think-cell Slide" r:id="rId6" imgW="395" imgH="39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9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Rectangle 14">
            <a:extLst>
              <a:ext uri="{FF2B5EF4-FFF2-40B4-BE49-F238E27FC236}">
                <a16:creationId xmlns:a16="http://schemas.microsoft.com/office/drawing/2014/main" id="{765445C6-3FEB-4DB4-A90F-3CAF1D9D7656}"/>
              </a:ext>
            </a:extLst>
          </p:cNvPr>
          <p:cNvSpPr/>
          <p:nvPr/>
        </p:nvSpPr>
        <p:spPr>
          <a:xfrm>
            <a:off x="0" y="4819475"/>
            <a:ext cx="5758626" cy="203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6" name="Table 6">
            <a:extLst>
              <a:ext uri="{FF2B5EF4-FFF2-40B4-BE49-F238E27FC236}">
                <a16:creationId xmlns:a16="http://schemas.microsoft.com/office/drawing/2014/main" id="{2DA55FCC-C87C-4A24-8C36-5550EB452341}"/>
              </a:ext>
            </a:extLst>
          </p:cNvPr>
          <p:cNvGraphicFramePr>
            <a:graphicFrameLocks noGrp="1"/>
          </p:cNvGraphicFramePr>
          <p:nvPr>
            <p:extLst>
              <p:ext uri="{D42A27DB-BD31-4B8C-83A1-F6EECF244321}">
                <p14:modId xmlns:p14="http://schemas.microsoft.com/office/powerpoint/2010/main" val="2560248124"/>
              </p:ext>
            </p:extLst>
          </p:nvPr>
        </p:nvGraphicFramePr>
        <p:xfrm>
          <a:off x="359914" y="1521262"/>
          <a:ext cx="11481565" cy="4429426"/>
        </p:xfrm>
        <a:graphic>
          <a:graphicData uri="http://schemas.openxmlformats.org/drawingml/2006/table">
            <a:tbl>
              <a:tblPr firstRow="1" bandRow="1">
                <a:tableStyleId>{5940675A-B579-460E-94D1-54222C63F5DA}</a:tableStyleId>
              </a:tblPr>
              <a:tblGrid>
                <a:gridCol w="2022664">
                  <a:extLst>
                    <a:ext uri="{9D8B030D-6E8A-4147-A177-3AD203B41FA5}">
                      <a16:colId xmlns:a16="http://schemas.microsoft.com/office/drawing/2014/main" val="2721395492"/>
                    </a:ext>
                  </a:extLst>
                </a:gridCol>
                <a:gridCol w="3164771">
                  <a:extLst>
                    <a:ext uri="{9D8B030D-6E8A-4147-A177-3AD203B41FA5}">
                      <a16:colId xmlns:a16="http://schemas.microsoft.com/office/drawing/2014/main" val="3991600314"/>
                    </a:ext>
                  </a:extLst>
                </a:gridCol>
                <a:gridCol w="3121180">
                  <a:extLst>
                    <a:ext uri="{9D8B030D-6E8A-4147-A177-3AD203B41FA5}">
                      <a16:colId xmlns:a16="http://schemas.microsoft.com/office/drawing/2014/main" val="29533286"/>
                    </a:ext>
                  </a:extLst>
                </a:gridCol>
                <a:gridCol w="3172950">
                  <a:extLst>
                    <a:ext uri="{9D8B030D-6E8A-4147-A177-3AD203B41FA5}">
                      <a16:colId xmlns:a16="http://schemas.microsoft.com/office/drawing/2014/main" val="808681515"/>
                    </a:ext>
                  </a:extLst>
                </a:gridCol>
              </a:tblGrid>
              <a:tr h="1061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err="1">
                          <a:solidFill>
                            <a:srgbClr val="000000"/>
                          </a:solidFill>
                        </a:rPr>
                        <a:t>Mötesforum</a:t>
                      </a:r>
                      <a:endParaRPr kumimoji="0" lang="sv-SE" sz="1100" b="1" i="0" u="none" strike="noStrike" kern="1200" cap="none" spc="0" normalizeH="0" baseline="0" noProof="0">
                        <a:ln>
                          <a:noFill/>
                        </a:ln>
                        <a:solidFill>
                          <a:srgbClr val="000000"/>
                        </a:solidFill>
                        <a:effectLst/>
                        <a:uLnTx/>
                        <a:uFillTx/>
                      </a:endParaRPr>
                    </a:p>
                  </a:txBody>
                  <a:tcPr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Sammankallar de regionala nätverket för nätverksmöten ca 1 gång/halvår för erfarenhetsutbyte</a:t>
                      </a:r>
                    </a:p>
                  </a:txBody>
                  <a:tcPr anchor="b">
                    <a:lnL w="12700" cap="flat" cmpd="sng" algn="ctr">
                      <a:solidFill>
                        <a:schemeClr val="tx1"/>
                      </a:solidFill>
                      <a:prstDash val="solid"/>
                      <a:round/>
                      <a:headEnd type="none" w="med" len="med"/>
                      <a:tailEnd type="none" w="med" len="med"/>
                    </a:lnL>
                    <a:solidFill>
                      <a:srgbClr val="FEDEED"/>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Sammankallar de regionala nätverket för nätverksmöten ca var 6e vecka</a:t>
                      </a:r>
                    </a:p>
                  </a:txBody>
                  <a:tcPr anchor="b">
                    <a:solidFill>
                      <a:srgbClr val="FEDEED"/>
                    </a:solidFill>
                  </a:tcPr>
                </a:tc>
                <a:tc>
                  <a:txBody>
                    <a:bodyPr/>
                    <a:lstStyle/>
                    <a:p>
                      <a:pPr marL="171450" lvl="1" indent="-171450">
                        <a:buFont typeface="Arial" panose="020B0604020202020204" pitchFamily="34" charset="0"/>
                        <a:buChar char="•"/>
                      </a:pPr>
                      <a:r>
                        <a:rPr lang="sv-SE" sz="1000"/>
                        <a:t>Sammankallar de regionala nätverket för nätverksmöten ca var 6e vecka</a:t>
                      </a:r>
                    </a:p>
                    <a:p>
                      <a:pPr marL="171450" lvl="1" indent="-171450">
                        <a:buFont typeface="Arial" panose="020B0604020202020204" pitchFamily="34" charset="0"/>
                        <a:buChar char="•"/>
                      </a:pPr>
                      <a:r>
                        <a:rPr lang="sv-SE" sz="1000"/>
                        <a:t>Håller klustermöten med kommunerna för uppföljning av publicering, ca var 3e vecka</a:t>
                      </a:r>
                    </a:p>
                  </a:txBody>
                  <a:tcPr anchor="b">
                    <a:solidFill>
                      <a:srgbClr val="FEDEED"/>
                    </a:solidFill>
                  </a:tcPr>
                </a:tc>
                <a:extLst>
                  <a:ext uri="{0D108BD9-81ED-4DB2-BD59-A6C34878D82A}">
                    <a16:rowId xmlns:a16="http://schemas.microsoft.com/office/drawing/2014/main" val="2551819842"/>
                  </a:ext>
                </a:extLst>
              </a:tr>
              <a:tr h="666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Identifiera nya datamängder</a:t>
                      </a:r>
                      <a:endParaRPr kumimoji="0" lang="sv-SE" sz="1100" b="1" i="0" u="none" strike="noStrike" kern="1200" cap="none" spc="0" normalizeH="0" baseline="0" noProof="0">
                        <a:ln>
                          <a:noFill/>
                        </a:ln>
                        <a:solidFill>
                          <a:srgbClr val="000000"/>
                        </a:solidFill>
                        <a:effectLst/>
                        <a:uLnTx/>
                        <a:uFillTx/>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Samlar ihop kommunernas data-specifikationer och marknadsför dem till de andra, ca 1 gång/halvår</a:t>
                      </a:r>
                    </a:p>
                  </a:txBody>
                  <a:tcPr anchor="ctr">
                    <a:lnL w="12700" cap="flat" cmpd="sng" algn="ctr">
                      <a:solidFill>
                        <a:schemeClr val="tx1"/>
                      </a:solidFill>
                      <a:prstDash val="solid"/>
                      <a:round/>
                      <a:headEnd type="none" w="med" len="med"/>
                      <a:tailEnd type="none" w="med" len="med"/>
                    </a:lnL>
                    <a:solidFill>
                      <a:srgbClr val="FEDEED"/>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Samlar ihop och kvalitetsgranskar kommunernas dataspecifikationer och marknadsför dem till de andra kommunerna, kvartalsvis</a:t>
                      </a:r>
                    </a:p>
                  </a:txBody>
                  <a:tcPr anchor="ctr">
                    <a:solidFill>
                      <a:srgbClr val="FEDEED"/>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Tar aktivt fram och sprider nya gemensamma dataspecifikationer löpande</a:t>
                      </a:r>
                    </a:p>
                  </a:txBody>
                  <a:tcPr anchor="ctr">
                    <a:solidFill>
                      <a:srgbClr val="FEDEED"/>
                    </a:solidFill>
                  </a:tcPr>
                </a:tc>
                <a:extLst>
                  <a:ext uri="{0D108BD9-81ED-4DB2-BD59-A6C34878D82A}">
                    <a16:rowId xmlns:a16="http://schemas.microsoft.com/office/drawing/2014/main" val="2111858918"/>
                  </a:ext>
                </a:extLst>
              </a:tr>
              <a:tr h="666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Publicering och förvaltning </a:t>
                      </a:r>
                      <a:r>
                        <a:rPr lang="sv-SE" sz="1100" b="0">
                          <a:solidFill>
                            <a:srgbClr val="000000"/>
                          </a:solidFill>
                        </a:rPr>
                        <a:t>av datamängder</a:t>
                      </a:r>
                      <a:endParaRPr kumimoji="0" lang="sv-SE" sz="1100" b="0" i="0" u="none" strike="noStrike" kern="1200" cap="none" spc="0" normalizeH="0" baseline="0" noProof="0">
                        <a:ln>
                          <a:noFill/>
                        </a:ln>
                        <a:solidFill>
                          <a:srgbClr val="000000"/>
                        </a:solidFill>
                        <a:effectLst/>
                        <a:uLnTx/>
                        <a:uFillTx/>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Inget stöd, kommunerna arbetar självständigt med publicering i portalen</a:t>
                      </a:r>
                    </a:p>
                  </a:txBody>
                  <a:tcPr anchor="ctr">
                    <a:lnL w="12700" cap="flat" cmpd="sng" algn="ctr">
                      <a:solidFill>
                        <a:schemeClr val="tx1"/>
                      </a:solidFill>
                      <a:prstDash val="solid"/>
                      <a:round/>
                      <a:headEnd type="none" w="med" len="med"/>
                      <a:tailEnd type="none" w="med" len="med"/>
                    </a:lnL>
                    <a:solidFill>
                      <a:srgbClr val="FEDEED"/>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Agerar bollplank för att stötta publicering</a:t>
                      </a:r>
                    </a:p>
                  </a:txBody>
                  <a:tcPr anchor="ctr">
                    <a:solidFill>
                      <a:srgbClr val="FEDEED"/>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Ger tekniskt stöd i automatisk publicering av datamängder samt kvalitetsgranskning av publicering</a:t>
                      </a:r>
                    </a:p>
                  </a:txBody>
                  <a:tcPr anchor="ctr">
                    <a:solidFill>
                      <a:srgbClr val="FEDEED"/>
                    </a:solidFill>
                  </a:tcPr>
                </a:tc>
                <a:extLst>
                  <a:ext uri="{0D108BD9-81ED-4DB2-BD59-A6C34878D82A}">
                    <a16:rowId xmlns:a16="http://schemas.microsoft.com/office/drawing/2014/main" val="176014751"/>
                  </a:ext>
                </a:extLst>
              </a:tr>
              <a:tr h="666748">
                <a:tc>
                  <a:txBody>
                    <a:bodyPr/>
                    <a:lstStyle/>
                    <a:p>
                      <a:pPr marL="0" marR="0" lvl="0" indent="0" algn="l" defTabSz="914400" rtl="0" eaLnBrk="1" fontAlgn="auto" latinLnBrk="0" hangingPunct="1">
                        <a:lnSpc>
                          <a:spcPct val="100000"/>
                        </a:lnSpc>
                        <a:spcBef>
                          <a:spcPts val="0"/>
                        </a:spcBef>
                        <a:buClrTx/>
                        <a:buSzTx/>
                        <a:buFontTx/>
                        <a:buNone/>
                        <a:tabLst/>
                        <a:defRPr/>
                      </a:pPr>
                      <a:r>
                        <a:rPr kumimoji="0" lang="sv-SE" sz="1100" b="1" i="0" u="none" strike="noStrike" kern="1200" cap="none" spc="0" normalizeH="0" baseline="0" noProof="0">
                          <a:ln>
                            <a:noFill/>
                          </a:ln>
                          <a:solidFill>
                            <a:srgbClr val="000000"/>
                          </a:solidFill>
                          <a:effectLst/>
                          <a:uLnTx/>
                          <a:uFillTx/>
                        </a:rPr>
                        <a:t>Kompetens-</a:t>
                      </a:r>
                    </a:p>
                    <a:p>
                      <a:pPr marL="0" marR="0" lvl="0" indent="0" algn="l" defTabSz="914400" rtl="0" eaLnBrk="1" fontAlgn="auto" latinLnBrk="0" hangingPunct="1">
                        <a:lnSpc>
                          <a:spcPct val="100000"/>
                        </a:lnSpc>
                        <a:spcBef>
                          <a:spcPts val="0"/>
                        </a:spcBef>
                        <a:buClrTx/>
                        <a:buSzTx/>
                        <a:buFontTx/>
                        <a:buNone/>
                        <a:tabLst/>
                        <a:defRPr/>
                      </a:pPr>
                      <a:r>
                        <a:rPr kumimoji="0" lang="sv-SE" sz="1100" b="1" i="0" u="none" strike="noStrike" kern="1200" cap="none" spc="0" normalizeH="0" baseline="0" noProof="0">
                          <a:ln>
                            <a:noFill/>
                          </a:ln>
                          <a:solidFill>
                            <a:srgbClr val="000000"/>
                          </a:solidFill>
                          <a:effectLst/>
                          <a:uLnTx/>
                          <a:uFillTx/>
                        </a:rPr>
                        <a:t>utveckling</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Svarar på frågor om stödmaterial vid behov</a:t>
                      </a:r>
                    </a:p>
                  </a:txBody>
                  <a:tcPr anchor="ctr">
                    <a:lnL w="12700" cap="flat" cmpd="sng" algn="ctr">
                      <a:solidFill>
                        <a:schemeClr val="tx1"/>
                      </a:solidFill>
                      <a:prstDash val="solid"/>
                      <a:round/>
                      <a:headEnd type="none" w="med" len="med"/>
                      <a:tailEnd type="none" w="med" len="med"/>
                    </a:lnL>
                    <a:solidFill>
                      <a:srgbClr val="FEDEED"/>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Svarar på frågor om stödmaterial vid behov</a:t>
                      </a:r>
                    </a:p>
                    <a:p>
                      <a:pPr marL="171450" indent="-171450">
                        <a:buFont typeface="Arial" panose="020B0604020202020204" pitchFamily="34" charset="0"/>
                        <a:buChar char="•"/>
                      </a:pPr>
                      <a:r>
                        <a:rPr lang="sv-SE" sz="1000"/>
                        <a:t>Gör viss uppdatering av stödmaterial (t.ex. vid lagändringar etc.)</a:t>
                      </a:r>
                    </a:p>
                  </a:txBody>
                  <a:tcPr anchor="ctr">
                    <a:solidFill>
                      <a:srgbClr val="FEDEED"/>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Svarar på frågor om stödmaterial vid behov</a:t>
                      </a:r>
                    </a:p>
                    <a:p>
                      <a:pPr marL="171450" lvl="1" indent="-171450">
                        <a:buFont typeface="Arial" panose="020B0604020202020204" pitchFamily="34" charset="0"/>
                        <a:buChar char="•"/>
                      </a:pPr>
                      <a:r>
                        <a:rPr lang="sv-SE" sz="1000"/>
                        <a:t>Uppdaterar stödmaterial kontinuerligt</a:t>
                      </a:r>
                    </a:p>
                    <a:p>
                      <a:pPr marL="171450" lvl="1" indent="-171450">
                        <a:buFont typeface="Arial" panose="020B0604020202020204" pitchFamily="34" charset="0"/>
                        <a:buChar char="•"/>
                      </a:pPr>
                      <a:r>
                        <a:rPr lang="sv-SE" sz="1000"/>
                        <a:t>Håller kompetenshöjande workshops per kommun</a:t>
                      </a:r>
                    </a:p>
                    <a:p>
                      <a:pPr marL="171450" lvl="1" indent="-171450">
                        <a:buFont typeface="Arial" panose="020B0604020202020204" pitchFamily="34" charset="0"/>
                        <a:buChar char="•"/>
                      </a:pPr>
                      <a:r>
                        <a:rPr lang="sv-SE" sz="1000"/>
                        <a:t>Ger enskilt stöd till kommunrepresentanterna</a:t>
                      </a:r>
                    </a:p>
                  </a:txBody>
                  <a:tcPr anchor="ctr">
                    <a:solidFill>
                      <a:srgbClr val="FEDEED"/>
                    </a:solidFill>
                  </a:tcPr>
                </a:tc>
                <a:extLst>
                  <a:ext uri="{0D108BD9-81ED-4DB2-BD59-A6C34878D82A}">
                    <a16:rowId xmlns:a16="http://schemas.microsoft.com/office/drawing/2014/main" val="1734731940"/>
                  </a:ext>
                </a:extLst>
              </a:tr>
              <a:tr h="666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Kommunikation</a:t>
                      </a:r>
                      <a:endParaRPr kumimoji="0" lang="sv-SE" sz="1100" b="1" i="0" u="none" strike="noStrike" kern="1200" cap="none" spc="0" normalizeH="0" baseline="0" noProof="0">
                        <a:ln>
                          <a:noFill/>
                        </a:ln>
                        <a:solidFill>
                          <a:srgbClr val="000000"/>
                        </a:solidFill>
                        <a:effectLst/>
                        <a:uLnTx/>
                        <a:uFillTx/>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a:solidFill>
                            <a:schemeClr val="tx1"/>
                          </a:solidFill>
                          <a:latin typeface="+mn-lt"/>
                          <a:ea typeface="+mn-ea"/>
                          <a:cs typeface="+mn-cs"/>
                        </a:rPr>
                        <a:t>Svarar på frågor vid behov</a:t>
                      </a:r>
                      <a:endParaRPr lang="sv-SE" sz="1000"/>
                    </a:p>
                    <a:p>
                      <a:pPr marL="171450" lvl="1" indent="-171450">
                        <a:buFont typeface="Arial" panose="020B0604020202020204" pitchFamily="34" charset="0"/>
                        <a:buChar char="•"/>
                      </a:pPr>
                      <a:r>
                        <a:rPr lang="sv-SE" sz="1000"/>
                        <a:t>Uppdaterar hemsidan vid behov</a:t>
                      </a:r>
                    </a:p>
                  </a:txBody>
                  <a:tcPr anchor="ctr">
                    <a:lnL w="12700" cap="flat" cmpd="sng" algn="ctr">
                      <a:solidFill>
                        <a:schemeClr val="tx1"/>
                      </a:solidFill>
                      <a:prstDash val="solid"/>
                      <a:round/>
                      <a:headEnd type="none" w="med" len="med"/>
                      <a:tailEnd type="none" w="med" len="med"/>
                    </a:lnL>
                    <a:solidFill>
                      <a:srgbClr val="FEDEED"/>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a:solidFill>
                            <a:schemeClr val="tx1"/>
                          </a:solidFill>
                          <a:latin typeface="+mn-lt"/>
                          <a:ea typeface="+mn-ea"/>
                          <a:cs typeface="+mn-cs"/>
                        </a:rPr>
                        <a:t>Svarar på frågor vid behov</a:t>
                      </a:r>
                      <a:endParaRPr lang="sv-SE" sz="1000"/>
                    </a:p>
                    <a:p>
                      <a:pPr marL="171450" lvl="1" indent="-171450">
                        <a:buFont typeface="Arial" panose="020B0604020202020204" pitchFamily="34" charset="0"/>
                        <a:buChar char="•"/>
                      </a:pPr>
                      <a:r>
                        <a:rPr lang="sv-SE" sz="1000">
                          <a:solidFill>
                            <a:schemeClr val="tx1"/>
                          </a:solidFill>
                        </a:rPr>
                        <a:t>Uppdaterar hemsidan regelbundet</a:t>
                      </a:r>
                    </a:p>
                    <a:p>
                      <a:pPr marL="171450" lvl="1" indent="-171450">
                        <a:buFont typeface="Arial" panose="020B0604020202020204" pitchFamily="34" charset="0"/>
                        <a:buChar char="•"/>
                      </a:pPr>
                      <a:r>
                        <a:rPr lang="sv-SE" sz="1000"/>
                        <a:t>Skickar informations/nyhetsmail ca 1 gång/halvår</a:t>
                      </a:r>
                      <a:endParaRPr lang="sv-SE" sz="1000" kern="1200">
                        <a:solidFill>
                          <a:schemeClr val="tx1"/>
                        </a:solidFill>
                        <a:latin typeface="+mn-lt"/>
                        <a:ea typeface="+mn-ea"/>
                        <a:cs typeface="+mn-cs"/>
                      </a:endParaRPr>
                    </a:p>
                  </a:txBody>
                  <a:tcPr anchor="ctr">
                    <a:solidFill>
                      <a:srgbClr val="FEDEED"/>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a:solidFill>
                            <a:schemeClr val="tx1"/>
                          </a:solidFill>
                          <a:latin typeface="+mn-lt"/>
                          <a:ea typeface="+mn-ea"/>
                          <a:cs typeface="+mn-cs"/>
                        </a:rPr>
                        <a:t>Svarar på frågor vid behov</a:t>
                      </a:r>
                      <a:endParaRPr lang="sv-SE" sz="1000"/>
                    </a:p>
                    <a:p>
                      <a:pPr marL="171450" indent="-171450">
                        <a:buFont typeface="Arial" panose="020B0604020202020204" pitchFamily="34" charset="0"/>
                        <a:buChar char="•"/>
                      </a:pPr>
                      <a:r>
                        <a:rPr lang="sv-SE" sz="1000">
                          <a:solidFill>
                            <a:schemeClr val="tx1"/>
                          </a:solidFill>
                        </a:rPr>
                        <a:t>Uppdaterar hemsidan löpande</a:t>
                      </a:r>
                    </a:p>
                    <a:p>
                      <a:pPr marL="171450" indent="-171450">
                        <a:buFont typeface="Arial" panose="020B0604020202020204" pitchFamily="34" charset="0"/>
                        <a:buChar char="•"/>
                      </a:pPr>
                      <a:r>
                        <a:rPr lang="sv-SE" sz="1000"/>
                        <a:t>Skickar informations/nyhetsmail löpande</a:t>
                      </a:r>
                    </a:p>
                  </a:txBody>
                  <a:tcPr anchor="ctr">
                    <a:solidFill>
                      <a:srgbClr val="FEDEED"/>
                    </a:solidFill>
                  </a:tcPr>
                </a:tc>
                <a:extLst>
                  <a:ext uri="{0D108BD9-81ED-4DB2-BD59-A6C34878D82A}">
                    <a16:rowId xmlns:a16="http://schemas.microsoft.com/office/drawing/2014/main" val="3499136811"/>
                  </a:ext>
                </a:extLst>
              </a:tr>
              <a:tr h="666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Marknadsföring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solidFill>
                            <a:srgbClr val="000000"/>
                          </a:solidFill>
                        </a:rPr>
                        <a:t>Tillgängliga datamängder &amp; dess användning </a:t>
                      </a:r>
                      <a:endParaRPr kumimoji="0" lang="sv-SE" sz="1100" i="0" u="none" strike="noStrike" kern="1200" cap="none" spc="0" normalizeH="0" baseline="0" noProof="0">
                        <a:ln>
                          <a:noFill/>
                        </a:ln>
                        <a:solidFill>
                          <a:srgbClr val="000000"/>
                        </a:solidFill>
                        <a:effectLst/>
                        <a:uLnTx/>
                        <a:uFillTx/>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kern="1200">
                          <a:solidFill>
                            <a:schemeClr val="tx1"/>
                          </a:solidFill>
                          <a:latin typeface="+mn-lt"/>
                          <a:ea typeface="+mn-ea"/>
                          <a:cs typeface="+mn-cs"/>
                        </a:rPr>
                        <a:t>Inget stöd, kommunerna arbetar självständigt med marknadsföring</a:t>
                      </a:r>
                    </a:p>
                  </a:txBody>
                  <a:tcPr anchor="ctr">
                    <a:lnL w="12700" cap="flat" cmpd="sng" algn="ctr">
                      <a:solidFill>
                        <a:schemeClr val="tx1"/>
                      </a:solidFill>
                      <a:prstDash val="solid"/>
                      <a:round/>
                      <a:headEnd type="none" w="med" len="med"/>
                      <a:tailEnd type="none" w="med" len="med"/>
                    </a:lnL>
                    <a:solidFill>
                      <a:srgbClr val="FEDEED"/>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Marknadsför centraliserat till viss del och till viss del hos respektive kommun</a:t>
                      </a:r>
                    </a:p>
                  </a:txBody>
                  <a:tcPr anchor="ctr">
                    <a:solidFill>
                      <a:srgbClr val="FEDEED"/>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dirty="0"/>
                        <a:t>Marknadsför centraliserat</a:t>
                      </a:r>
                    </a:p>
                  </a:txBody>
                  <a:tcPr anchor="ctr">
                    <a:solidFill>
                      <a:srgbClr val="FEDEED"/>
                    </a:solidFill>
                  </a:tcPr>
                </a:tc>
                <a:extLst>
                  <a:ext uri="{0D108BD9-81ED-4DB2-BD59-A6C34878D82A}">
                    <a16:rowId xmlns:a16="http://schemas.microsoft.com/office/drawing/2014/main" val="2597320757"/>
                  </a:ext>
                </a:extLst>
              </a:tr>
            </a:tbl>
          </a:graphicData>
        </a:graphic>
      </p:graphicFrame>
      <p:sp>
        <p:nvSpPr>
          <p:cNvPr id="2" name="Title 1"/>
          <p:cNvSpPr>
            <a:spLocks noGrp="1"/>
          </p:cNvSpPr>
          <p:nvPr>
            <p:ph type="title"/>
          </p:nvPr>
        </p:nvSpPr>
        <p:spPr>
          <a:xfrm>
            <a:off x="335360" y="457200"/>
            <a:ext cx="11593288" cy="831600"/>
          </a:xfrm>
        </p:spPr>
        <p:txBody>
          <a:bodyPr/>
          <a:lstStyle/>
          <a:p>
            <a:r>
              <a:rPr lang="sv-SE" sz="2900">
                <a:latin typeface="+mn-lt"/>
              </a:rPr>
              <a:t>Förvaltning med centralt stöd kan ske med olika ambitionsnivåer</a:t>
            </a:r>
          </a:p>
        </p:txBody>
      </p:sp>
      <p:cxnSp>
        <p:nvCxnSpPr>
          <p:cNvPr id="9" name="Straight Connector 8"/>
          <p:cNvCxnSpPr/>
          <p:nvPr/>
        </p:nvCxnSpPr>
        <p:spPr>
          <a:xfrm>
            <a:off x="5134681" y="689662"/>
            <a:ext cx="0" cy="4689"/>
          </a:xfrm>
          <a:prstGeom prst="line">
            <a:avLst/>
          </a:prstGeom>
          <a:ln w="19050">
            <a:solidFill>
              <a:schemeClr val="tx2"/>
            </a:solidFill>
            <a:prstDash val="sysDash"/>
          </a:ln>
        </p:spPr>
      </p:cxnSp>
      <p:cxnSp>
        <p:nvCxnSpPr>
          <p:cNvPr id="10" name="Straight Connector 9"/>
          <p:cNvCxnSpPr/>
          <p:nvPr/>
        </p:nvCxnSpPr>
        <p:spPr>
          <a:xfrm>
            <a:off x="7216520" y="689662"/>
            <a:ext cx="0" cy="4689"/>
          </a:xfrm>
          <a:prstGeom prst="line">
            <a:avLst/>
          </a:prstGeom>
          <a:ln w="19050">
            <a:solidFill>
              <a:schemeClr val="tx2"/>
            </a:solidFill>
            <a:prstDash val="sysDash"/>
          </a:ln>
        </p:spPr>
      </p:cxnSp>
      <p:grpSp>
        <p:nvGrpSpPr>
          <p:cNvPr id="38" name="Grupp 37">
            <a:extLst>
              <a:ext uri="{FF2B5EF4-FFF2-40B4-BE49-F238E27FC236}">
                <a16:creationId xmlns:a16="http://schemas.microsoft.com/office/drawing/2014/main" id="{401BA629-00C6-024C-8D5E-4DE084815E34}"/>
              </a:ext>
            </a:extLst>
          </p:cNvPr>
          <p:cNvGrpSpPr/>
          <p:nvPr/>
        </p:nvGrpSpPr>
        <p:grpSpPr>
          <a:xfrm>
            <a:off x="1993101" y="991714"/>
            <a:ext cx="9879250" cy="1242813"/>
            <a:chOff x="3206758" y="1479402"/>
            <a:chExt cx="8111669" cy="1242813"/>
          </a:xfrm>
        </p:grpSpPr>
        <p:grpSp>
          <p:nvGrpSpPr>
            <p:cNvPr id="8" name="Grupp 7">
              <a:extLst>
                <a:ext uri="{FF2B5EF4-FFF2-40B4-BE49-F238E27FC236}">
                  <a16:creationId xmlns:a16="http://schemas.microsoft.com/office/drawing/2014/main" id="{980450AD-8644-2C47-AFFF-BC650E587DAB}"/>
                </a:ext>
              </a:extLst>
            </p:cNvPr>
            <p:cNvGrpSpPr/>
            <p:nvPr/>
          </p:nvGrpSpPr>
          <p:grpSpPr>
            <a:xfrm>
              <a:off x="3206758" y="1769586"/>
              <a:ext cx="2929548" cy="952629"/>
              <a:chOff x="4084391" y="1792110"/>
              <a:chExt cx="2380151" cy="952629"/>
            </a:xfrm>
          </p:grpSpPr>
          <p:sp>
            <p:nvSpPr>
              <p:cNvPr id="27" name="Shape 21596"/>
              <p:cNvSpPr/>
              <p:nvPr/>
            </p:nvSpPr>
            <p:spPr>
              <a:xfrm>
                <a:off x="4084391" y="1792110"/>
                <a:ext cx="2380151" cy="797772"/>
              </a:xfrm>
              <a:prstGeom prst="rect">
                <a:avLst/>
              </a:prstGeom>
              <a:solidFill>
                <a:srgbClr val="E17FB1"/>
              </a:solidFill>
              <a:ln w="12700" cap="flat">
                <a:noFill/>
                <a:miter lim="400000"/>
              </a:ln>
              <a:effectLst/>
            </p:spPr>
            <p:txBody>
              <a:bodyPr wrap="square" lIns="252000" tIns="90000" rIns="25200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    </a:t>
                </a:r>
                <a:r>
                  <a:rPr kumimoji="0" lang="sv-SE" sz="1600" b="1" i="0" u="none" strike="noStrike" kern="1200" cap="none" spc="0" normalizeH="0" baseline="0" noProof="0">
                    <a:ln>
                      <a:noFill/>
                    </a:ln>
                    <a:solidFill>
                      <a:srgbClr val="000000"/>
                    </a:solidFill>
                    <a:effectLst/>
                    <a:uLnTx/>
                    <a:uFillTx/>
                    <a:latin typeface="Arial"/>
                    <a:ea typeface="+mn-ea"/>
                    <a:cs typeface="+mn-cs"/>
                  </a:rPr>
                  <a:t>Nivå 1 – Begränsat stöd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mn-cs"/>
                  </a:rPr>
                  <a:t>Ca 0-7 h</a:t>
                </a:r>
              </a:p>
            </p:txBody>
          </p:sp>
          <p:sp>
            <p:nvSpPr>
              <p:cNvPr id="28" name="Shape 21597"/>
              <p:cNvSpPr/>
              <p:nvPr/>
            </p:nvSpPr>
            <p:spPr>
              <a:xfrm rot="10800000">
                <a:off x="4095538" y="2580621"/>
                <a:ext cx="266784" cy="1641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 name="Grupp 10">
              <a:extLst>
                <a:ext uri="{FF2B5EF4-FFF2-40B4-BE49-F238E27FC236}">
                  <a16:creationId xmlns:a16="http://schemas.microsoft.com/office/drawing/2014/main" id="{226435A6-CBC8-D042-8543-C178DF6A7C55}"/>
                </a:ext>
              </a:extLst>
            </p:cNvPr>
            <p:cNvGrpSpPr/>
            <p:nvPr/>
          </p:nvGrpSpPr>
          <p:grpSpPr>
            <a:xfrm>
              <a:off x="5781490" y="1634876"/>
              <a:ext cx="2923891" cy="933046"/>
              <a:chOff x="6187890" y="1647576"/>
              <a:chExt cx="2380151" cy="933046"/>
            </a:xfrm>
          </p:grpSpPr>
          <p:sp>
            <p:nvSpPr>
              <p:cNvPr id="30" name="Shape 21596"/>
              <p:cNvSpPr/>
              <p:nvPr/>
            </p:nvSpPr>
            <p:spPr>
              <a:xfrm>
                <a:off x="6187890" y="1647576"/>
                <a:ext cx="2380151" cy="797772"/>
              </a:xfrm>
              <a:prstGeom prst="rect">
                <a:avLst/>
              </a:prstGeom>
              <a:solidFill>
                <a:srgbClr val="C40064"/>
              </a:solidFill>
              <a:ln w="12700" cap="flat">
                <a:noFill/>
                <a:miter lim="400000"/>
              </a:ln>
              <a:effectLst/>
            </p:spPr>
            <p:txBody>
              <a:bodyPr wrap="square" lIns="252000" tIns="90000" rIns="25200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FFFFFF"/>
                    </a:solidFill>
                    <a:effectLst/>
                    <a:uLnTx/>
                    <a:uFillTx/>
                    <a:latin typeface="Arial"/>
                    <a:ea typeface="+mn-ea"/>
                    <a:cs typeface="+mn-cs"/>
                  </a:rPr>
                  <a:t>    </a:t>
                </a:r>
                <a:r>
                  <a:rPr kumimoji="0" lang="sv-SE" sz="1600" b="1" i="0" u="none" strike="noStrike" kern="1200" cap="none" spc="0" normalizeH="0" baseline="0" noProof="0">
                    <a:ln>
                      <a:noFill/>
                    </a:ln>
                    <a:solidFill>
                      <a:srgbClr val="FFFFFF"/>
                    </a:solidFill>
                    <a:effectLst/>
                    <a:uLnTx/>
                    <a:uFillTx/>
                    <a:latin typeface="Arial"/>
                    <a:ea typeface="+mn-ea"/>
                    <a:cs typeface="+mn-cs"/>
                  </a:rPr>
                  <a:t>Nivå 2 – Medelstöd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FFFFFF"/>
                    </a:solidFill>
                    <a:effectLst/>
                    <a:uLnTx/>
                    <a:uFillTx/>
                    <a:latin typeface="Arial"/>
                    <a:ea typeface="+mn-ea"/>
                    <a:cs typeface="+mn-cs"/>
                  </a:rPr>
                  <a:t>4-27 h</a:t>
                </a:r>
              </a:p>
            </p:txBody>
          </p:sp>
          <p:sp>
            <p:nvSpPr>
              <p:cNvPr id="31" name="Shape 21597"/>
              <p:cNvSpPr/>
              <p:nvPr/>
            </p:nvSpPr>
            <p:spPr>
              <a:xfrm rot="10800000">
                <a:off x="6198939" y="2436088"/>
                <a:ext cx="276755" cy="144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2" name="Grupp 11">
              <a:extLst>
                <a:ext uri="{FF2B5EF4-FFF2-40B4-BE49-F238E27FC236}">
                  <a16:creationId xmlns:a16="http://schemas.microsoft.com/office/drawing/2014/main" id="{490A6FF2-2B29-3742-B62F-7D689E3C8EE5}"/>
                </a:ext>
              </a:extLst>
            </p:cNvPr>
            <p:cNvGrpSpPr/>
            <p:nvPr/>
          </p:nvGrpSpPr>
          <p:grpSpPr>
            <a:xfrm>
              <a:off x="8394529" y="1479402"/>
              <a:ext cx="2923898" cy="953246"/>
              <a:chOff x="8280229" y="1492102"/>
              <a:chExt cx="2704980" cy="953246"/>
            </a:xfrm>
          </p:grpSpPr>
          <p:sp>
            <p:nvSpPr>
              <p:cNvPr id="33" name="Shape 21596"/>
              <p:cNvSpPr/>
              <p:nvPr/>
            </p:nvSpPr>
            <p:spPr>
              <a:xfrm>
                <a:off x="8280236" y="1492102"/>
                <a:ext cx="2704973" cy="797772"/>
              </a:xfrm>
              <a:prstGeom prst="rect">
                <a:avLst/>
              </a:prstGeom>
              <a:solidFill>
                <a:schemeClr val="tx2">
                  <a:lumMod val="50000"/>
                </a:schemeClr>
              </a:solidFill>
              <a:ln w="12700" cap="flat">
                <a:noFill/>
                <a:miter lim="400000"/>
              </a:ln>
              <a:effectLst/>
            </p:spPr>
            <p:txBody>
              <a:bodyPr wrap="square" lIns="252000" tIns="90000" rIns="25200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Arial"/>
                    <a:ea typeface="+mn-ea"/>
                    <a:cs typeface="+mn-cs"/>
                  </a:rPr>
                  <a:t>Nivå 3 – Fullt stöd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FFFFFF"/>
                    </a:solidFill>
                    <a:effectLst/>
                    <a:uLnTx/>
                    <a:uFillTx/>
                    <a:latin typeface="Arial"/>
                    <a:ea typeface="+mn-ea"/>
                    <a:cs typeface="+mn-cs"/>
                  </a:rPr>
                  <a:t>80-162 h</a:t>
                </a:r>
              </a:p>
            </p:txBody>
          </p:sp>
          <p:sp>
            <p:nvSpPr>
              <p:cNvPr id="34" name="Shape 21597"/>
              <p:cNvSpPr/>
              <p:nvPr/>
            </p:nvSpPr>
            <p:spPr>
              <a:xfrm rot="10800000">
                <a:off x="8280229" y="2289874"/>
                <a:ext cx="287810" cy="1554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53" name="Rounded Rectangle 18">
            <a:extLst>
              <a:ext uri="{FF2B5EF4-FFF2-40B4-BE49-F238E27FC236}">
                <a16:creationId xmlns:a16="http://schemas.microsoft.com/office/drawing/2014/main" id="{E5C50A0E-B9B3-D84F-BAD5-3701C666C330}"/>
              </a:ext>
            </a:extLst>
          </p:cNvPr>
          <p:cNvSpPr/>
          <p:nvPr/>
        </p:nvSpPr>
        <p:spPr>
          <a:xfrm>
            <a:off x="112043" y="2229934"/>
            <a:ext cx="1645572" cy="494800"/>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6" name="Rounded Rectangle 18">
            <a:extLst>
              <a:ext uri="{FF2B5EF4-FFF2-40B4-BE49-F238E27FC236}">
                <a16:creationId xmlns:a16="http://schemas.microsoft.com/office/drawing/2014/main" id="{31147F0B-42F3-1A46-B178-FD06F4F56471}"/>
              </a:ext>
            </a:extLst>
          </p:cNvPr>
          <p:cNvSpPr/>
          <p:nvPr/>
        </p:nvSpPr>
        <p:spPr>
          <a:xfrm>
            <a:off x="111213" y="4122224"/>
            <a:ext cx="1645572" cy="442118"/>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7" name="Rounded Rectangle 18">
            <a:extLst>
              <a:ext uri="{FF2B5EF4-FFF2-40B4-BE49-F238E27FC236}">
                <a16:creationId xmlns:a16="http://schemas.microsoft.com/office/drawing/2014/main" id="{A4B33EE0-A4B0-ED45-AA47-88227E10A9A5}"/>
              </a:ext>
            </a:extLst>
          </p:cNvPr>
          <p:cNvSpPr/>
          <p:nvPr/>
        </p:nvSpPr>
        <p:spPr>
          <a:xfrm>
            <a:off x="111213" y="4819475"/>
            <a:ext cx="1645572" cy="442107"/>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8" name="Rounded Rectangle 18">
            <a:extLst>
              <a:ext uri="{FF2B5EF4-FFF2-40B4-BE49-F238E27FC236}">
                <a16:creationId xmlns:a16="http://schemas.microsoft.com/office/drawing/2014/main" id="{978B77BC-DB69-7D46-8DC3-C2A96B84EA31}"/>
              </a:ext>
            </a:extLst>
          </p:cNvPr>
          <p:cNvSpPr/>
          <p:nvPr/>
        </p:nvSpPr>
        <p:spPr>
          <a:xfrm>
            <a:off x="0" y="5418215"/>
            <a:ext cx="1756785" cy="599971"/>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84236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6" name="think-cell Slide" r:id="rId6" imgW="395" imgH="394" progId="TCLayout.ActiveDocument.1">
                  <p:embed/>
                </p:oleObj>
              </mc:Choice>
              <mc:Fallback>
                <p:oleObj name="think-cell Slide" r:id="rId6" imgW="395" imgH="39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9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p:cNvSpPr>
            <a:spLocks noGrp="1"/>
          </p:cNvSpPr>
          <p:nvPr>
            <p:ph type="title"/>
          </p:nvPr>
        </p:nvSpPr>
        <p:spPr>
          <a:xfrm>
            <a:off x="335360" y="457200"/>
            <a:ext cx="11593288" cy="831600"/>
          </a:xfrm>
        </p:spPr>
        <p:txBody>
          <a:bodyPr/>
          <a:lstStyle/>
          <a:p>
            <a:r>
              <a:rPr lang="sv-SE" sz="2900">
                <a:latin typeface="+mn-lt"/>
              </a:rPr>
              <a:t>Uppskattad tidsåtgång för aktiviteter på Nivå 1 – Begränsat stöd</a:t>
            </a:r>
          </a:p>
        </p:txBody>
      </p:sp>
      <p:cxnSp>
        <p:nvCxnSpPr>
          <p:cNvPr id="9" name="Straight Connector 8"/>
          <p:cNvCxnSpPr/>
          <p:nvPr/>
        </p:nvCxnSpPr>
        <p:spPr>
          <a:xfrm>
            <a:off x="5134681" y="689662"/>
            <a:ext cx="0" cy="4689"/>
          </a:xfrm>
          <a:prstGeom prst="line">
            <a:avLst/>
          </a:prstGeom>
          <a:ln w="19050">
            <a:solidFill>
              <a:schemeClr val="tx2"/>
            </a:solidFill>
            <a:prstDash val="sysDash"/>
          </a:ln>
        </p:spPr>
      </p:cxnSp>
      <p:cxnSp>
        <p:nvCxnSpPr>
          <p:cNvPr id="10" name="Straight Connector 9"/>
          <p:cNvCxnSpPr/>
          <p:nvPr/>
        </p:nvCxnSpPr>
        <p:spPr>
          <a:xfrm>
            <a:off x="7216520" y="689662"/>
            <a:ext cx="0" cy="4689"/>
          </a:xfrm>
          <a:prstGeom prst="line">
            <a:avLst/>
          </a:prstGeom>
          <a:ln w="19050">
            <a:solidFill>
              <a:schemeClr val="tx2"/>
            </a:solidFill>
            <a:prstDash val="sysDash"/>
          </a:ln>
        </p:spPr>
      </p:cxnSp>
      <p:grpSp>
        <p:nvGrpSpPr>
          <p:cNvPr id="38" name="Grupp 37">
            <a:extLst>
              <a:ext uri="{FF2B5EF4-FFF2-40B4-BE49-F238E27FC236}">
                <a16:creationId xmlns:a16="http://schemas.microsoft.com/office/drawing/2014/main" id="{401BA629-00C6-024C-8D5E-4DE084815E34}"/>
              </a:ext>
            </a:extLst>
          </p:cNvPr>
          <p:cNvGrpSpPr/>
          <p:nvPr/>
        </p:nvGrpSpPr>
        <p:grpSpPr>
          <a:xfrm>
            <a:off x="9503890" y="156663"/>
            <a:ext cx="2226582" cy="300537"/>
            <a:chOff x="636229" y="1479402"/>
            <a:chExt cx="10682198" cy="1409530"/>
          </a:xfrm>
        </p:grpSpPr>
        <p:grpSp>
          <p:nvGrpSpPr>
            <p:cNvPr id="5" name="Grupp 4">
              <a:extLst>
                <a:ext uri="{FF2B5EF4-FFF2-40B4-BE49-F238E27FC236}">
                  <a16:creationId xmlns:a16="http://schemas.microsoft.com/office/drawing/2014/main" id="{90E10A80-1C39-5944-AA11-594B614B9804}"/>
                </a:ext>
              </a:extLst>
            </p:cNvPr>
            <p:cNvGrpSpPr/>
            <p:nvPr/>
          </p:nvGrpSpPr>
          <p:grpSpPr>
            <a:xfrm>
              <a:off x="636229" y="1946967"/>
              <a:ext cx="2929564" cy="941965"/>
              <a:chOff x="1969729" y="1946967"/>
              <a:chExt cx="2380157" cy="941965"/>
            </a:xfrm>
          </p:grpSpPr>
          <p:sp>
            <p:nvSpPr>
              <p:cNvPr id="24" name="Shape 21596"/>
              <p:cNvSpPr/>
              <p:nvPr/>
            </p:nvSpPr>
            <p:spPr>
              <a:xfrm>
                <a:off x="1969735" y="1946967"/>
                <a:ext cx="2380151" cy="797772"/>
              </a:xfrm>
              <a:prstGeom prst="rect">
                <a:avLst/>
              </a:prstGeom>
              <a:solidFill>
                <a:schemeClr val="bg1">
                  <a:lumMod val="75000"/>
                </a:schemeClr>
              </a:solidFill>
              <a:ln w="12700" cap="flat">
                <a:solidFill>
                  <a:schemeClr val="bg1">
                    <a:lumMod val="95000"/>
                  </a:schemeClr>
                </a:solid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    Nivå 0 – Inget stöd</a:t>
                </a:r>
              </a:p>
            </p:txBody>
          </p:sp>
          <p:sp>
            <p:nvSpPr>
              <p:cNvPr id="25" name="Shape 21597"/>
              <p:cNvSpPr/>
              <p:nvPr/>
            </p:nvSpPr>
            <p:spPr>
              <a:xfrm rot="10800000">
                <a:off x="1969729" y="2735477"/>
                <a:ext cx="266785" cy="1534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tx1">
                  <a:lumMod val="50000"/>
                  <a:lumOff val="50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8" name="Grupp 7">
              <a:extLst>
                <a:ext uri="{FF2B5EF4-FFF2-40B4-BE49-F238E27FC236}">
                  <a16:creationId xmlns:a16="http://schemas.microsoft.com/office/drawing/2014/main" id="{980450AD-8644-2C47-AFFF-BC650E587DAB}"/>
                </a:ext>
              </a:extLst>
            </p:cNvPr>
            <p:cNvGrpSpPr/>
            <p:nvPr/>
          </p:nvGrpSpPr>
          <p:grpSpPr>
            <a:xfrm>
              <a:off x="3206758" y="1769586"/>
              <a:ext cx="2929548" cy="952629"/>
              <a:chOff x="4084391" y="1792110"/>
              <a:chExt cx="2380151" cy="952629"/>
            </a:xfrm>
          </p:grpSpPr>
          <p:sp>
            <p:nvSpPr>
              <p:cNvPr id="27" name="Shape 21596"/>
              <p:cNvSpPr/>
              <p:nvPr/>
            </p:nvSpPr>
            <p:spPr>
              <a:xfrm>
                <a:off x="4084391" y="1792110"/>
                <a:ext cx="2380151" cy="797772"/>
              </a:xfrm>
              <a:prstGeom prst="rect">
                <a:avLst/>
              </a:prstGeom>
              <a:solidFill>
                <a:srgbClr val="E17FB1"/>
              </a:solidFill>
              <a:ln w="12700" cap="flat">
                <a:no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    Nivå 1 – Begränsat stöd</a:t>
                </a:r>
              </a:p>
            </p:txBody>
          </p:sp>
          <p:sp>
            <p:nvSpPr>
              <p:cNvPr id="28" name="Shape 21597"/>
              <p:cNvSpPr/>
              <p:nvPr/>
            </p:nvSpPr>
            <p:spPr>
              <a:xfrm rot="10800000">
                <a:off x="4095538" y="2580621"/>
                <a:ext cx="266784" cy="1641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 name="Grupp 10">
              <a:extLst>
                <a:ext uri="{FF2B5EF4-FFF2-40B4-BE49-F238E27FC236}">
                  <a16:creationId xmlns:a16="http://schemas.microsoft.com/office/drawing/2014/main" id="{226435A6-CBC8-D042-8543-C178DF6A7C55}"/>
                </a:ext>
              </a:extLst>
            </p:cNvPr>
            <p:cNvGrpSpPr/>
            <p:nvPr/>
          </p:nvGrpSpPr>
          <p:grpSpPr>
            <a:xfrm>
              <a:off x="5781490" y="1634876"/>
              <a:ext cx="2923891" cy="933046"/>
              <a:chOff x="6187890" y="1647576"/>
              <a:chExt cx="2380151" cy="933046"/>
            </a:xfrm>
          </p:grpSpPr>
          <p:sp>
            <p:nvSpPr>
              <p:cNvPr id="30" name="Shape 21596"/>
              <p:cNvSpPr/>
              <p:nvPr/>
            </p:nvSpPr>
            <p:spPr>
              <a:xfrm>
                <a:off x="6187890" y="1647576"/>
                <a:ext cx="2380151" cy="797772"/>
              </a:xfrm>
              <a:prstGeom prst="rect">
                <a:avLst/>
              </a:prstGeom>
              <a:solidFill>
                <a:schemeClr val="bg1">
                  <a:lumMod val="75000"/>
                </a:schemeClr>
              </a:solidFill>
              <a:ln w="12700" cap="flat">
                <a:no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    Nivå 2 – Medelstöd</a:t>
                </a:r>
              </a:p>
            </p:txBody>
          </p:sp>
          <p:sp>
            <p:nvSpPr>
              <p:cNvPr id="31" name="Shape 21597"/>
              <p:cNvSpPr/>
              <p:nvPr/>
            </p:nvSpPr>
            <p:spPr>
              <a:xfrm rot="10800000">
                <a:off x="6198939" y="2436088"/>
                <a:ext cx="276755" cy="144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2" name="Grupp 11">
              <a:extLst>
                <a:ext uri="{FF2B5EF4-FFF2-40B4-BE49-F238E27FC236}">
                  <a16:creationId xmlns:a16="http://schemas.microsoft.com/office/drawing/2014/main" id="{490A6FF2-2B29-3742-B62F-7D689E3C8EE5}"/>
                </a:ext>
              </a:extLst>
            </p:cNvPr>
            <p:cNvGrpSpPr/>
            <p:nvPr/>
          </p:nvGrpSpPr>
          <p:grpSpPr>
            <a:xfrm>
              <a:off x="8394529" y="1479402"/>
              <a:ext cx="2923898" cy="953246"/>
              <a:chOff x="8280229" y="1492102"/>
              <a:chExt cx="2704980" cy="953246"/>
            </a:xfrm>
          </p:grpSpPr>
          <p:sp>
            <p:nvSpPr>
              <p:cNvPr id="33" name="Shape 21596"/>
              <p:cNvSpPr/>
              <p:nvPr/>
            </p:nvSpPr>
            <p:spPr>
              <a:xfrm>
                <a:off x="8280236" y="1492102"/>
                <a:ext cx="2704973" cy="797772"/>
              </a:xfrm>
              <a:prstGeom prst="rect">
                <a:avLst/>
              </a:prstGeom>
              <a:solidFill>
                <a:schemeClr val="bg1">
                  <a:lumMod val="75000"/>
                </a:schemeClr>
              </a:solidFill>
              <a:ln w="12700" cap="flat">
                <a:no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Nivå 3 – Fullt stöd</a:t>
                </a:r>
              </a:p>
            </p:txBody>
          </p:sp>
          <p:sp>
            <p:nvSpPr>
              <p:cNvPr id="34" name="Shape 21597"/>
              <p:cNvSpPr/>
              <p:nvPr/>
            </p:nvSpPr>
            <p:spPr>
              <a:xfrm rot="10800000">
                <a:off x="8280229" y="2289874"/>
                <a:ext cx="287810" cy="1554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53" name="Rounded Rectangle 18">
            <a:extLst>
              <a:ext uri="{FF2B5EF4-FFF2-40B4-BE49-F238E27FC236}">
                <a16:creationId xmlns:a16="http://schemas.microsoft.com/office/drawing/2014/main" id="{E5C50A0E-B9B3-D84F-BAD5-3701C666C330}"/>
              </a:ext>
            </a:extLst>
          </p:cNvPr>
          <p:cNvSpPr/>
          <p:nvPr/>
        </p:nvSpPr>
        <p:spPr>
          <a:xfrm>
            <a:off x="112043" y="2229934"/>
            <a:ext cx="1645572" cy="494800"/>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6" name="Rounded Rectangle 18">
            <a:extLst>
              <a:ext uri="{FF2B5EF4-FFF2-40B4-BE49-F238E27FC236}">
                <a16:creationId xmlns:a16="http://schemas.microsoft.com/office/drawing/2014/main" id="{31147F0B-42F3-1A46-B178-FD06F4F56471}"/>
              </a:ext>
            </a:extLst>
          </p:cNvPr>
          <p:cNvSpPr/>
          <p:nvPr/>
        </p:nvSpPr>
        <p:spPr>
          <a:xfrm>
            <a:off x="111213" y="4122224"/>
            <a:ext cx="1645572" cy="442118"/>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7" name="Rounded Rectangle 18">
            <a:extLst>
              <a:ext uri="{FF2B5EF4-FFF2-40B4-BE49-F238E27FC236}">
                <a16:creationId xmlns:a16="http://schemas.microsoft.com/office/drawing/2014/main" id="{A4B33EE0-A4B0-ED45-AA47-88227E10A9A5}"/>
              </a:ext>
            </a:extLst>
          </p:cNvPr>
          <p:cNvSpPr/>
          <p:nvPr/>
        </p:nvSpPr>
        <p:spPr>
          <a:xfrm>
            <a:off x="111213" y="4819475"/>
            <a:ext cx="1645572" cy="442107"/>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8" name="Rounded Rectangle 18">
            <a:extLst>
              <a:ext uri="{FF2B5EF4-FFF2-40B4-BE49-F238E27FC236}">
                <a16:creationId xmlns:a16="http://schemas.microsoft.com/office/drawing/2014/main" id="{978B77BC-DB69-7D46-8DC3-C2A96B84EA31}"/>
              </a:ext>
            </a:extLst>
          </p:cNvPr>
          <p:cNvSpPr/>
          <p:nvPr/>
        </p:nvSpPr>
        <p:spPr>
          <a:xfrm>
            <a:off x="0" y="5418215"/>
            <a:ext cx="1756785" cy="599971"/>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7" name="Table 12">
            <a:extLst>
              <a:ext uri="{FF2B5EF4-FFF2-40B4-BE49-F238E27FC236}">
                <a16:creationId xmlns:a16="http://schemas.microsoft.com/office/drawing/2014/main" id="{F50FD116-3E31-4358-9115-7C04F9AE3244}"/>
              </a:ext>
            </a:extLst>
          </p:cNvPr>
          <p:cNvGraphicFramePr>
            <a:graphicFrameLocks noGrp="1"/>
          </p:cNvGraphicFramePr>
          <p:nvPr>
            <p:extLst>
              <p:ext uri="{D42A27DB-BD31-4B8C-83A1-F6EECF244321}">
                <p14:modId xmlns:p14="http://schemas.microsoft.com/office/powerpoint/2010/main" val="1316782732"/>
              </p:ext>
            </p:extLst>
          </p:nvPr>
        </p:nvGraphicFramePr>
        <p:xfrm>
          <a:off x="335359" y="931919"/>
          <a:ext cx="11395096" cy="4627880"/>
        </p:xfrm>
        <a:graphic>
          <a:graphicData uri="http://schemas.openxmlformats.org/drawingml/2006/table">
            <a:tbl>
              <a:tblPr firstRow="1" bandRow="1">
                <a:tableStyleId>{5940675A-B579-460E-94D1-54222C63F5DA}</a:tableStyleId>
              </a:tblPr>
              <a:tblGrid>
                <a:gridCol w="2201107">
                  <a:extLst>
                    <a:ext uri="{9D8B030D-6E8A-4147-A177-3AD203B41FA5}">
                      <a16:colId xmlns:a16="http://schemas.microsoft.com/office/drawing/2014/main" val="3059249924"/>
                    </a:ext>
                  </a:extLst>
                </a:gridCol>
                <a:gridCol w="2377440">
                  <a:extLst>
                    <a:ext uri="{9D8B030D-6E8A-4147-A177-3AD203B41FA5}">
                      <a16:colId xmlns:a16="http://schemas.microsoft.com/office/drawing/2014/main" val="1061832276"/>
                    </a:ext>
                  </a:extLst>
                </a:gridCol>
                <a:gridCol w="4572994">
                  <a:extLst>
                    <a:ext uri="{9D8B030D-6E8A-4147-A177-3AD203B41FA5}">
                      <a16:colId xmlns:a16="http://schemas.microsoft.com/office/drawing/2014/main" val="2972725389"/>
                    </a:ext>
                  </a:extLst>
                </a:gridCol>
                <a:gridCol w="2243555">
                  <a:extLst>
                    <a:ext uri="{9D8B030D-6E8A-4147-A177-3AD203B41FA5}">
                      <a16:colId xmlns:a16="http://schemas.microsoft.com/office/drawing/2014/main" val="1036816420"/>
                    </a:ext>
                  </a:extLst>
                </a:gridCol>
              </a:tblGrid>
              <a:tr h="370840">
                <a:tc>
                  <a:txBody>
                    <a:bodyPr/>
                    <a:lstStyle/>
                    <a:p>
                      <a:r>
                        <a:rPr lang="sv-SE" sz="1000" b="1">
                          <a:solidFill>
                            <a:schemeClr val="bg1"/>
                          </a:solidFill>
                        </a:rPr>
                        <a:t>Aktivitetskategori</a:t>
                      </a:r>
                    </a:p>
                  </a:txBody>
                  <a:tcPr>
                    <a:solidFill>
                      <a:schemeClr val="tx2"/>
                    </a:solidFill>
                  </a:tcPr>
                </a:tc>
                <a:tc>
                  <a:txBody>
                    <a:bodyPr/>
                    <a:lstStyle/>
                    <a:p>
                      <a:r>
                        <a:rPr lang="sv-SE" sz="1000" b="1">
                          <a:solidFill>
                            <a:schemeClr val="bg1"/>
                          </a:solidFill>
                        </a:rPr>
                        <a:t>Aktiviteter</a:t>
                      </a:r>
                    </a:p>
                  </a:txBody>
                  <a:tcPr>
                    <a:solidFill>
                      <a:schemeClr val="tx2"/>
                    </a:solidFill>
                  </a:tcPr>
                </a:tc>
                <a:tc>
                  <a:txBody>
                    <a:bodyPr/>
                    <a:lstStyle/>
                    <a:p>
                      <a:r>
                        <a:rPr lang="sv-SE" sz="1000" b="1">
                          <a:solidFill>
                            <a:schemeClr val="bg1"/>
                          </a:solidFill>
                        </a:rPr>
                        <a:t>Ytterligare beskrivning</a:t>
                      </a:r>
                    </a:p>
                  </a:txBody>
                  <a:tcPr>
                    <a:solidFill>
                      <a:schemeClr val="tx2"/>
                    </a:solidFill>
                  </a:tcPr>
                </a:tc>
                <a:tc>
                  <a:txBody>
                    <a:bodyPr/>
                    <a:lstStyle/>
                    <a:p>
                      <a:r>
                        <a:rPr lang="sv-SE" sz="1000" b="1">
                          <a:solidFill>
                            <a:schemeClr val="bg1"/>
                          </a:solidFill>
                        </a:rPr>
                        <a:t>Uppskattad tidsåtgång h /månad</a:t>
                      </a:r>
                    </a:p>
                  </a:txBody>
                  <a:tcPr>
                    <a:solidFill>
                      <a:schemeClr val="tx2"/>
                    </a:solidFill>
                  </a:tcPr>
                </a:tc>
                <a:extLst>
                  <a:ext uri="{0D108BD9-81ED-4DB2-BD59-A6C34878D82A}">
                    <a16:rowId xmlns:a16="http://schemas.microsoft.com/office/drawing/2014/main" val="4531933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err="1">
                          <a:solidFill>
                            <a:srgbClr val="000000"/>
                          </a:solidFill>
                        </a:rPr>
                        <a:t>Mötesforum</a:t>
                      </a:r>
                      <a:endParaRPr kumimoji="0" lang="sv-SE" sz="1100" b="1" i="0" u="none" strike="noStrike" kern="1200" cap="none" spc="0" normalizeH="0" baseline="0" noProof="0">
                        <a:ln>
                          <a:noFill/>
                        </a:ln>
                        <a:solidFill>
                          <a:srgbClr val="000000"/>
                        </a:solidFill>
                        <a:effectLst/>
                        <a:uLnTx/>
                        <a:uFillTx/>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Sammankallar de regionala nätverket för nätverksmöten ca 1 gång/halvår för erfarenhetsutbyte</a:t>
                      </a:r>
                    </a:p>
                  </a:txBody>
                  <a:tcPr>
                    <a:solidFill>
                      <a:schemeClr val="bg2"/>
                    </a:solidFill>
                  </a:tcPr>
                </a:tc>
                <a:tc>
                  <a:txBody>
                    <a:bodyPr/>
                    <a:lstStyle/>
                    <a:p>
                      <a:r>
                        <a:rPr lang="sv-SE" sz="1000"/>
                        <a:t>Inkluderar att </a:t>
                      </a:r>
                      <a:r>
                        <a:rPr lang="sv-SE" sz="1000" kern="1200">
                          <a:solidFill>
                            <a:schemeClr val="tx1"/>
                          </a:solidFill>
                          <a:latin typeface="+mn-lt"/>
                          <a:ea typeface="+mn-ea"/>
                          <a:cs typeface="+mn-cs"/>
                        </a:rPr>
                        <a:t>skicka ut och följa upp inbjudningar, ta fram agenda, genomföra mötena. Tar ca 3-6 h per tillfälle inkl. förberedelser</a:t>
                      </a:r>
                    </a:p>
                  </a:txBody>
                  <a:tcPr>
                    <a:solidFill>
                      <a:schemeClr val="bg2"/>
                    </a:solidFill>
                  </a:tcPr>
                </a:tc>
                <a:tc>
                  <a:txBody>
                    <a:bodyPr/>
                    <a:lstStyle/>
                    <a:p>
                      <a:r>
                        <a:rPr lang="sv-SE" sz="1000"/>
                        <a:t>0-1 h</a:t>
                      </a:r>
                    </a:p>
                  </a:txBody>
                  <a:tcPr>
                    <a:solidFill>
                      <a:schemeClr val="bg2"/>
                    </a:solidFill>
                  </a:tcPr>
                </a:tc>
                <a:extLst>
                  <a:ext uri="{0D108BD9-81ED-4DB2-BD59-A6C34878D82A}">
                    <a16:rowId xmlns:a16="http://schemas.microsoft.com/office/drawing/2014/main" val="2257532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Identifiera nya datamängder</a:t>
                      </a:r>
                      <a:endParaRPr kumimoji="0" lang="sv-SE" sz="1100" b="1" i="0" u="none" strike="noStrike" kern="1200" cap="none" spc="0" normalizeH="0" baseline="0" noProof="0">
                        <a:ln>
                          <a:noFill/>
                        </a:ln>
                        <a:solidFill>
                          <a:srgbClr val="000000"/>
                        </a:solidFill>
                        <a:effectLst/>
                        <a:uLnTx/>
                        <a:uFillTx/>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Samlar ihop kommunernas data-specifikationer och marknadsför dem till de andra kommunerna, ca 1 gång/halvår</a:t>
                      </a:r>
                    </a:p>
                  </a:txBody>
                  <a:tcPr>
                    <a:solidFill>
                      <a:schemeClr val="bg1"/>
                    </a:solidFill>
                  </a:tcPr>
                </a:tc>
                <a:tc>
                  <a:txBody>
                    <a:bodyPr/>
                    <a:lstStyle/>
                    <a:p>
                      <a:r>
                        <a:rPr lang="sv-SE" sz="1000"/>
                        <a:t>Inkluderar att skicka påminnelser om att få in specifikationer, att sammanställa i en mapp eller dylikt samt att skicka information till nätverket om att specifikationerna nu finns tillgängliga och hänvisa till vilka som tagit fram dem. Tidsåtgång är beroende av hur många specifikationer som kommer in</a:t>
                      </a:r>
                    </a:p>
                  </a:txBody>
                  <a:tcPr>
                    <a:solidFill>
                      <a:schemeClr val="bg1"/>
                    </a:solidFill>
                  </a:tcPr>
                </a:tc>
                <a:tc>
                  <a:txBody>
                    <a:bodyPr/>
                    <a:lstStyle/>
                    <a:p>
                      <a:r>
                        <a:rPr lang="sv-SE" sz="1000"/>
                        <a:t>0-1 h</a:t>
                      </a:r>
                    </a:p>
                  </a:txBody>
                  <a:tcPr>
                    <a:solidFill>
                      <a:schemeClr val="bg1"/>
                    </a:solidFill>
                  </a:tcPr>
                </a:tc>
                <a:extLst>
                  <a:ext uri="{0D108BD9-81ED-4DB2-BD59-A6C34878D82A}">
                    <a16:rowId xmlns:a16="http://schemas.microsoft.com/office/drawing/2014/main" val="1050803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Publicering och förvaltning av datamängder</a:t>
                      </a:r>
                      <a:endParaRPr kumimoji="0" lang="sv-SE" sz="1100" b="1" i="0" u="none" strike="noStrike" kern="1200" cap="none" spc="0" normalizeH="0" baseline="0" noProof="0">
                        <a:ln>
                          <a:noFill/>
                        </a:ln>
                        <a:solidFill>
                          <a:srgbClr val="000000"/>
                        </a:solidFill>
                        <a:effectLst/>
                        <a:uLnTx/>
                        <a:uFillTx/>
                      </a:endParaRPr>
                    </a:p>
                  </a:txBody>
                  <a:tcPr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Inget stöd, kommunerna arbetar självständigt med publicering i portalen</a:t>
                      </a:r>
                    </a:p>
                  </a:txBody>
                  <a:tcPr>
                    <a:solidFill>
                      <a:schemeClr val="bg2"/>
                    </a:solidFill>
                  </a:tcPr>
                </a:tc>
                <a:tc>
                  <a:txBody>
                    <a:bodyPr/>
                    <a:lstStyle/>
                    <a:p>
                      <a:r>
                        <a:rPr lang="sv-SE" sz="1000"/>
                        <a:t>-</a:t>
                      </a:r>
                    </a:p>
                  </a:txBody>
                  <a:tcPr>
                    <a:solidFill>
                      <a:schemeClr val="bg2"/>
                    </a:solidFill>
                  </a:tcPr>
                </a:tc>
                <a:tc>
                  <a:txBody>
                    <a:bodyPr/>
                    <a:lstStyle/>
                    <a:p>
                      <a:r>
                        <a:rPr lang="sv-SE" sz="1000"/>
                        <a:t>-</a:t>
                      </a:r>
                    </a:p>
                  </a:txBody>
                  <a:tcPr>
                    <a:solidFill>
                      <a:schemeClr val="bg2"/>
                    </a:solidFill>
                  </a:tcPr>
                </a:tc>
                <a:extLst>
                  <a:ext uri="{0D108BD9-81ED-4DB2-BD59-A6C34878D82A}">
                    <a16:rowId xmlns:a16="http://schemas.microsoft.com/office/drawing/2014/main" val="3335059362"/>
                  </a:ext>
                </a:extLst>
              </a:tr>
              <a:tr h="370840">
                <a:tc>
                  <a:txBody>
                    <a:bodyPr/>
                    <a:lstStyle/>
                    <a:p>
                      <a:pPr marL="0" marR="0" lvl="0" indent="0" algn="l" defTabSz="914400" rtl="0" eaLnBrk="1" fontAlgn="auto" latinLnBrk="0" hangingPunct="1">
                        <a:lnSpc>
                          <a:spcPct val="100000"/>
                        </a:lnSpc>
                        <a:spcBef>
                          <a:spcPts val="0"/>
                        </a:spcBef>
                        <a:buClrTx/>
                        <a:buSzTx/>
                        <a:buFontTx/>
                        <a:buNone/>
                        <a:tabLst/>
                        <a:defRPr/>
                      </a:pPr>
                      <a:r>
                        <a:rPr kumimoji="0" lang="sv-SE" sz="1100" b="1" i="0" u="none" strike="noStrike" kern="1200" cap="none" spc="0" normalizeH="0" baseline="0" noProof="0">
                          <a:ln>
                            <a:noFill/>
                          </a:ln>
                          <a:solidFill>
                            <a:srgbClr val="000000"/>
                          </a:solidFill>
                          <a:effectLst/>
                          <a:uLnTx/>
                          <a:uFillTx/>
                        </a:rPr>
                        <a:t>Kompetensutveckling</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Svarar på frågor om stödmaterial vid behov</a:t>
                      </a:r>
                    </a:p>
                  </a:txBody>
                  <a:tcPr>
                    <a:solidFill>
                      <a:schemeClr val="bg1"/>
                    </a:solidFill>
                  </a:tcPr>
                </a:tc>
                <a:tc>
                  <a:txBody>
                    <a:bodyPr/>
                    <a:lstStyle/>
                    <a:p>
                      <a:r>
                        <a:rPr lang="sv-SE" sz="1000"/>
                        <a:t>Besvara eventuella frågor om stödmaterial. </a:t>
                      </a:r>
                      <a:r>
                        <a:rPr lang="sv-SE" sz="1000">
                          <a:solidFill>
                            <a:schemeClr val="tx1"/>
                          </a:solidFill>
                        </a:rPr>
                        <a:t>Tidsåtgång är behovsdrivet utifrån hur många frågor som kommer, och korrelerar sannolikt med hur stor satsningen på nätverket blir</a:t>
                      </a:r>
                      <a:endParaRPr lang="sv-SE" sz="1000"/>
                    </a:p>
                  </a:txBody>
                  <a:tcPr>
                    <a:solidFill>
                      <a:schemeClr val="bg1"/>
                    </a:solidFill>
                  </a:tcPr>
                </a:tc>
                <a:tc>
                  <a:txBody>
                    <a:bodyPr/>
                    <a:lstStyle/>
                    <a:p>
                      <a:r>
                        <a:rPr lang="sv-SE" sz="1000"/>
                        <a:t>0-2 h</a:t>
                      </a:r>
                    </a:p>
                  </a:txBody>
                  <a:tcPr>
                    <a:solidFill>
                      <a:schemeClr val="bg1"/>
                    </a:solidFill>
                  </a:tcPr>
                </a:tc>
                <a:extLst>
                  <a:ext uri="{0D108BD9-81ED-4DB2-BD59-A6C34878D82A}">
                    <a16:rowId xmlns:a16="http://schemas.microsoft.com/office/drawing/2014/main" val="99930809"/>
                  </a:ext>
                </a:extLst>
              </a:tr>
              <a:tr h="19812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Kommunikation</a:t>
                      </a:r>
                      <a:endParaRPr kumimoji="0" lang="sv-SE" sz="1100" b="1" i="0" u="none" strike="noStrike" kern="1200" cap="none" spc="0" normalizeH="0" baseline="0" noProof="0">
                        <a:ln>
                          <a:noFill/>
                        </a:ln>
                        <a:solidFill>
                          <a:srgbClr val="000000"/>
                        </a:solidFill>
                        <a:effectLst/>
                        <a:uLnTx/>
                        <a:uFillTx/>
                      </a:endParaRPr>
                    </a:p>
                  </a:txBody>
                  <a:tcPr>
                    <a:solidFill>
                      <a:schemeClr val="bg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kern="1200">
                          <a:solidFill>
                            <a:schemeClr val="tx1"/>
                          </a:solidFill>
                          <a:latin typeface="+mn-lt"/>
                          <a:ea typeface="+mn-ea"/>
                          <a:cs typeface="+mn-cs"/>
                        </a:rPr>
                        <a:t>Svarar på frågor vid behov</a:t>
                      </a:r>
                      <a:endParaRPr lang="sv-SE" sz="10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rPr>
                        <a:t>Inkluderar att kontinuerligt bevaka eventuellt inkomna frågor från nätverket, och att besvara dem. Tidsåtgång är behovsdrivet utifrån hur många frågor som kommer, och korrelerar sannolikt med hur stor satsningen på nätverket blir</a:t>
                      </a:r>
                    </a:p>
                  </a:txBody>
                  <a:tcPr>
                    <a:solidFill>
                      <a:schemeClr val="bg2"/>
                    </a:solidFill>
                  </a:tcPr>
                </a:tc>
                <a:tc>
                  <a:txBody>
                    <a:bodyPr/>
                    <a:lstStyle/>
                    <a:p>
                      <a:r>
                        <a:rPr lang="sv-SE" sz="1000"/>
                        <a:t>0-2 h </a:t>
                      </a:r>
                    </a:p>
                  </a:txBody>
                  <a:tcPr>
                    <a:solidFill>
                      <a:schemeClr val="bg2"/>
                    </a:solidFill>
                  </a:tcPr>
                </a:tc>
                <a:extLst>
                  <a:ext uri="{0D108BD9-81ED-4DB2-BD59-A6C34878D82A}">
                    <a16:rowId xmlns:a16="http://schemas.microsoft.com/office/drawing/2014/main" val="457953690"/>
                  </a:ext>
                </a:extLst>
              </a:tr>
              <a:tr h="198120">
                <a:tc vMerge="1">
                  <a:txBody>
                    <a:bodyPr/>
                    <a:lstStyle/>
                    <a:p>
                      <a:endParaRPr lang="sv-SE"/>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Uppdaterar hemsidan vid behov</a:t>
                      </a:r>
                    </a:p>
                  </a:txBody>
                  <a:tcPr>
                    <a:solidFill>
                      <a:schemeClr val="bg2"/>
                    </a:solidFill>
                  </a:tcPr>
                </a:tc>
                <a:tc>
                  <a:txBody>
                    <a:bodyPr/>
                    <a:lstStyle/>
                    <a:p>
                      <a:r>
                        <a:rPr lang="sv-SE" sz="1000"/>
                        <a:t>Genomföra uppdateringar ca 1 gång/halvår. Tidsåtgång är beroende av hur stora uppdateringar som behövs</a:t>
                      </a:r>
                    </a:p>
                  </a:txBody>
                  <a:tcPr>
                    <a:solidFill>
                      <a:schemeClr val="bg2"/>
                    </a:solidFill>
                  </a:tcPr>
                </a:tc>
                <a:tc>
                  <a:txBody>
                    <a:bodyPr/>
                    <a:lstStyle/>
                    <a:p>
                      <a:r>
                        <a:rPr lang="sv-SE" sz="1000"/>
                        <a:t>0-1 h </a:t>
                      </a:r>
                    </a:p>
                  </a:txBody>
                  <a:tcPr>
                    <a:solidFill>
                      <a:schemeClr val="bg2"/>
                    </a:solidFill>
                  </a:tcPr>
                </a:tc>
                <a:extLst>
                  <a:ext uri="{0D108BD9-81ED-4DB2-BD59-A6C34878D82A}">
                    <a16:rowId xmlns:a16="http://schemas.microsoft.com/office/drawing/2014/main" val="625099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Marknadsföring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a:solidFill>
                            <a:srgbClr val="000000"/>
                          </a:solidFill>
                        </a:rPr>
                        <a:t>Tillgängliga datamängder &amp; dess användning </a:t>
                      </a:r>
                      <a:endParaRPr kumimoji="0" lang="sv-SE" sz="1400" i="0" u="none" strike="noStrike" kern="1200" cap="none" spc="0" normalizeH="0" baseline="0" noProof="0">
                        <a:ln>
                          <a:noFill/>
                        </a:ln>
                        <a:solidFill>
                          <a:srgbClr val="000000"/>
                        </a:solidFill>
                        <a:effectLst/>
                        <a:uLnTx/>
                        <a:uFillTx/>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Inget stöd, kommunerna arbetar självständigt med marknadsföring</a:t>
                      </a:r>
                    </a:p>
                  </a:txBody>
                  <a:tcPr>
                    <a:solidFill>
                      <a:schemeClr val="bg1"/>
                    </a:solidFill>
                  </a:tcPr>
                </a:tc>
                <a:tc>
                  <a:txBody>
                    <a:bodyPr/>
                    <a:lstStyle/>
                    <a:p>
                      <a:r>
                        <a:rPr lang="sv-SE" sz="1000"/>
                        <a:t>-</a:t>
                      </a:r>
                    </a:p>
                  </a:txBody>
                  <a:tcPr>
                    <a:solidFill>
                      <a:schemeClr val="bg1"/>
                    </a:solidFill>
                  </a:tcPr>
                </a:tc>
                <a:tc>
                  <a:txBody>
                    <a:bodyPr/>
                    <a:lstStyle/>
                    <a:p>
                      <a:r>
                        <a:rPr lang="sv-SE" sz="1000"/>
                        <a:t>-</a:t>
                      </a:r>
                    </a:p>
                  </a:txBody>
                  <a:tcPr>
                    <a:solidFill>
                      <a:schemeClr val="bg1"/>
                    </a:solidFill>
                  </a:tcPr>
                </a:tc>
                <a:extLst>
                  <a:ext uri="{0D108BD9-81ED-4DB2-BD59-A6C34878D82A}">
                    <a16:rowId xmlns:a16="http://schemas.microsoft.com/office/drawing/2014/main" val="29005871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0000"/>
                          </a:solidFill>
                          <a:effectLst/>
                          <a:uLnTx/>
                          <a:uFillTx/>
                        </a:rPr>
                        <a:t>Totalt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kern="1200">
                        <a:solidFill>
                          <a:schemeClr val="tx1"/>
                        </a:solidFill>
                        <a:latin typeface="+mn-lt"/>
                        <a:ea typeface="+mn-ea"/>
                        <a:cs typeface="+mn-cs"/>
                      </a:endParaRPr>
                    </a:p>
                  </a:txBody>
                  <a:tcPr>
                    <a:solidFill>
                      <a:schemeClr val="bg1">
                        <a:lumMod val="8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mn-lt"/>
                          <a:ea typeface="+mn-ea"/>
                          <a:cs typeface="+mn-cs"/>
                        </a:rPr>
                        <a:t>Totalt antal timmar/månad</a:t>
                      </a:r>
                    </a:p>
                  </a:txBody>
                  <a:tcPr>
                    <a:solidFill>
                      <a:schemeClr val="bg1">
                        <a:lumMod val="85000"/>
                      </a:schemeClr>
                    </a:solidFill>
                  </a:tcPr>
                </a:tc>
                <a:tc>
                  <a:txBody>
                    <a:bodyPr/>
                    <a:lstStyle/>
                    <a:p>
                      <a:r>
                        <a:rPr lang="sv-SE" sz="1000" b="1" dirty="0"/>
                        <a:t>0-7 h </a:t>
                      </a:r>
                    </a:p>
                  </a:txBody>
                  <a:tcPr>
                    <a:solidFill>
                      <a:schemeClr val="bg1">
                        <a:lumMod val="85000"/>
                      </a:schemeClr>
                    </a:solidFill>
                  </a:tcPr>
                </a:tc>
                <a:extLst>
                  <a:ext uri="{0D108BD9-81ED-4DB2-BD59-A6C34878D82A}">
                    <a16:rowId xmlns:a16="http://schemas.microsoft.com/office/drawing/2014/main" val="2951401516"/>
                  </a:ext>
                </a:extLst>
              </a:tr>
            </a:tbl>
          </a:graphicData>
        </a:graphic>
      </p:graphicFrame>
    </p:spTree>
    <p:extLst>
      <p:ext uri="{BB962C8B-B14F-4D97-AF65-F5344CB8AC3E}">
        <p14:creationId xmlns:p14="http://schemas.microsoft.com/office/powerpoint/2010/main" val="4146553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0" name="think-cell Slide" r:id="rId6" imgW="395" imgH="394" progId="TCLayout.ActiveDocument.1">
                  <p:embed/>
                </p:oleObj>
              </mc:Choice>
              <mc:Fallback>
                <p:oleObj name="think-cell Slide" r:id="rId6" imgW="395" imgH="39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9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Rectangle 14">
            <a:extLst>
              <a:ext uri="{FF2B5EF4-FFF2-40B4-BE49-F238E27FC236}">
                <a16:creationId xmlns:a16="http://schemas.microsoft.com/office/drawing/2014/main" id="{765445C6-3FEB-4DB4-A90F-3CAF1D9D7656}"/>
              </a:ext>
            </a:extLst>
          </p:cNvPr>
          <p:cNvSpPr/>
          <p:nvPr/>
        </p:nvSpPr>
        <p:spPr>
          <a:xfrm>
            <a:off x="0" y="4819475"/>
            <a:ext cx="5758626" cy="203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335360" y="457200"/>
            <a:ext cx="11593288" cy="831600"/>
          </a:xfrm>
        </p:spPr>
        <p:txBody>
          <a:bodyPr/>
          <a:lstStyle/>
          <a:p>
            <a:r>
              <a:rPr lang="sv-SE" sz="2900">
                <a:latin typeface="+mn-lt"/>
              </a:rPr>
              <a:t>Uppskattad tidsåtgång för aktiviteter på Nivå 2 – Medelstöd</a:t>
            </a:r>
          </a:p>
        </p:txBody>
      </p:sp>
      <p:cxnSp>
        <p:nvCxnSpPr>
          <p:cNvPr id="9" name="Straight Connector 8"/>
          <p:cNvCxnSpPr/>
          <p:nvPr/>
        </p:nvCxnSpPr>
        <p:spPr>
          <a:xfrm>
            <a:off x="5134681" y="689662"/>
            <a:ext cx="0" cy="4689"/>
          </a:xfrm>
          <a:prstGeom prst="line">
            <a:avLst/>
          </a:prstGeom>
          <a:ln w="19050">
            <a:solidFill>
              <a:schemeClr val="tx2"/>
            </a:solidFill>
            <a:prstDash val="sysDash"/>
          </a:ln>
        </p:spPr>
      </p:cxnSp>
      <p:cxnSp>
        <p:nvCxnSpPr>
          <p:cNvPr id="10" name="Straight Connector 9"/>
          <p:cNvCxnSpPr/>
          <p:nvPr/>
        </p:nvCxnSpPr>
        <p:spPr>
          <a:xfrm>
            <a:off x="7216520" y="689662"/>
            <a:ext cx="0" cy="4689"/>
          </a:xfrm>
          <a:prstGeom prst="line">
            <a:avLst/>
          </a:prstGeom>
          <a:ln w="19050">
            <a:solidFill>
              <a:schemeClr val="tx2"/>
            </a:solidFill>
            <a:prstDash val="sysDash"/>
          </a:ln>
        </p:spPr>
      </p:cxnSp>
      <p:grpSp>
        <p:nvGrpSpPr>
          <p:cNvPr id="38" name="Grupp 37">
            <a:extLst>
              <a:ext uri="{FF2B5EF4-FFF2-40B4-BE49-F238E27FC236}">
                <a16:creationId xmlns:a16="http://schemas.microsoft.com/office/drawing/2014/main" id="{401BA629-00C6-024C-8D5E-4DE084815E34}"/>
              </a:ext>
            </a:extLst>
          </p:cNvPr>
          <p:cNvGrpSpPr/>
          <p:nvPr/>
        </p:nvGrpSpPr>
        <p:grpSpPr>
          <a:xfrm>
            <a:off x="9503890" y="156663"/>
            <a:ext cx="2226582" cy="300537"/>
            <a:chOff x="636229" y="1479402"/>
            <a:chExt cx="10682198" cy="1409530"/>
          </a:xfrm>
        </p:grpSpPr>
        <p:grpSp>
          <p:nvGrpSpPr>
            <p:cNvPr id="5" name="Grupp 4">
              <a:extLst>
                <a:ext uri="{FF2B5EF4-FFF2-40B4-BE49-F238E27FC236}">
                  <a16:creationId xmlns:a16="http://schemas.microsoft.com/office/drawing/2014/main" id="{90E10A80-1C39-5944-AA11-594B614B9804}"/>
                </a:ext>
              </a:extLst>
            </p:cNvPr>
            <p:cNvGrpSpPr/>
            <p:nvPr/>
          </p:nvGrpSpPr>
          <p:grpSpPr>
            <a:xfrm>
              <a:off x="636229" y="1946967"/>
              <a:ext cx="2929564" cy="941965"/>
              <a:chOff x="1969729" y="1946967"/>
              <a:chExt cx="2380157" cy="941965"/>
            </a:xfrm>
          </p:grpSpPr>
          <p:sp>
            <p:nvSpPr>
              <p:cNvPr id="24" name="Shape 21596"/>
              <p:cNvSpPr/>
              <p:nvPr/>
            </p:nvSpPr>
            <p:spPr>
              <a:xfrm>
                <a:off x="1969735" y="1946967"/>
                <a:ext cx="2380151" cy="797772"/>
              </a:xfrm>
              <a:prstGeom prst="rect">
                <a:avLst/>
              </a:prstGeom>
              <a:solidFill>
                <a:schemeClr val="bg1">
                  <a:lumMod val="75000"/>
                </a:schemeClr>
              </a:solidFill>
              <a:ln w="12700" cap="flat">
                <a:solidFill>
                  <a:schemeClr val="bg1">
                    <a:lumMod val="95000"/>
                  </a:schemeClr>
                </a:solid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    Nivå 0 – Inget stöd</a:t>
                </a:r>
              </a:p>
            </p:txBody>
          </p:sp>
          <p:sp>
            <p:nvSpPr>
              <p:cNvPr id="25" name="Shape 21597"/>
              <p:cNvSpPr/>
              <p:nvPr/>
            </p:nvSpPr>
            <p:spPr>
              <a:xfrm rot="10800000">
                <a:off x="1969729" y="2735477"/>
                <a:ext cx="266785" cy="1534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tx1">
                  <a:lumMod val="50000"/>
                  <a:lumOff val="50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8" name="Grupp 7">
              <a:extLst>
                <a:ext uri="{FF2B5EF4-FFF2-40B4-BE49-F238E27FC236}">
                  <a16:creationId xmlns:a16="http://schemas.microsoft.com/office/drawing/2014/main" id="{980450AD-8644-2C47-AFFF-BC650E587DAB}"/>
                </a:ext>
              </a:extLst>
            </p:cNvPr>
            <p:cNvGrpSpPr/>
            <p:nvPr/>
          </p:nvGrpSpPr>
          <p:grpSpPr>
            <a:xfrm>
              <a:off x="3206758" y="1769586"/>
              <a:ext cx="2929548" cy="952629"/>
              <a:chOff x="4084391" y="1792110"/>
              <a:chExt cx="2380151" cy="952629"/>
            </a:xfrm>
          </p:grpSpPr>
          <p:sp>
            <p:nvSpPr>
              <p:cNvPr id="27" name="Shape 21596"/>
              <p:cNvSpPr/>
              <p:nvPr/>
            </p:nvSpPr>
            <p:spPr>
              <a:xfrm>
                <a:off x="4084391" y="1792110"/>
                <a:ext cx="2380151" cy="797772"/>
              </a:xfrm>
              <a:prstGeom prst="rect">
                <a:avLst/>
              </a:prstGeom>
              <a:solidFill>
                <a:schemeClr val="bg1">
                  <a:lumMod val="75000"/>
                </a:schemeClr>
              </a:solidFill>
              <a:ln w="12700" cap="flat">
                <a:no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    Nivå 1 – Begränsat stöd</a:t>
                </a:r>
              </a:p>
            </p:txBody>
          </p:sp>
          <p:sp>
            <p:nvSpPr>
              <p:cNvPr id="28" name="Shape 21597"/>
              <p:cNvSpPr/>
              <p:nvPr/>
            </p:nvSpPr>
            <p:spPr>
              <a:xfrm rot="10800000">
                <a:off x="4095538" y="2580621"/>
                <a:ext cx="266784" cy="1641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 name="Grupp 10">
              <a:extLst>
                <a:ext uri="{FF2B5EF4-FFF2-40B4-BE49-F238E27FC236}">
                  <a16:creationId xmlns:a16="http://schemas.microsoft.com/office/drawing/2014/main" id="{226435A6-CBC8-D042-8543-C178DF6A7C55}"/>
                </a:ext>
              </a:extLst>
            </p:cNvPr>
            <p:cNvGrpSpPr/>
            <p:nvPr/>
          </p:nvGrpSpPr>
          <p:grpSpPr>
            <a:xfrm>
              <a:off x="5781490" y="1634876"/>
              <a:ext cx="2923891" cy="933046"/>
              <a:chOff x="6187890" y="1647576"/>
              <a:chExt cx="2380151" cy="933046"/>
            </a:xfrm>
          </p:grpSpPr>
          <p:sp>
            <p:nvSpPr>
              <p:cNvPr id="30" name="Shape 21596"/>
              <p:cNvSpPr/>
              <p:nvPr/>
            </p:nvSpPr>
            <p:spPr>
              <a:xfrm>
                <a:off x="6187890" y="1647576"/>
                <a:ext cx="2380151" cy="797772"/>
              </a:xfrm>
              <a:prstGeom prst="rect">
                <a:avLst/>
              </a:prstGeom>
              <a:solidFill>
                <a:srgbClr val="C40064"/>
              </a:solidFill>
              <a:ln w="12700" cap="flat">
                <a:no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FFFFFF"/>
                    </a:solidFill>
                    <a:effectLst/>
                    <a:uLnTx/>
                    <a:uFillTx/>
                    <a:latin typeface="Arial"/>
                    <a:ea typeface="+mn-ea"/>
                    <a:cs typeface="+mn-cs"/>
                  </a:rPr>
                  <a:t>    Nivå 2 – Medelstöd</a:t>
                </a:r>
              </a:p>
            </p:txBody>
          </p:sp>
          <p:sp>
            <p:nvSpPr>
              <p:cNvPr id="31" name="Shape 21597"/>
              <p:cNvSpPr/>
              <p:nvPr/>
            </p:nvSpPr>
            <p:spPr>
              <a:xfrm rot="10800000">
                <a:off x="6198939" y="2436088"/>
                <a:ext cx="276755" cy="144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2" name="Grupp 11">
              <a:extLst>
                <a:ext uri="{FF2B5EF4-FFF2-40B4-BE49-F238E27FC236}">
                  <a16:creationId xmlns:a16="http://schemas.microsoft.com/office/drawing/2014/main" id="{490A6FF2-2B29-3742-B62F-7D689E3C8EE5}"/>
                </a:ext>
              </a:extLst>
            </p:cNvPr>
            <p:cNvGrpSpPr/>
            <p:nvPr/>
          </p:nvGrpSpPr>
          <p:grpSpPr>
            <a:xfrm>
              <a:off x="8394529" y="1479402"/>
              <a:ext cx="2923898" cy="953246"/>
              <a:chOff x="8280229" y="1492102"/>
              <a:chExt cx="2704980" cy="953246"/>
            </a:xfrm>
          </p:grpSpPr>
          <p:sp>
            <p:nvSpPr>
              <p:cNvPr id="33" name="Shape 21596"/>
              <p:cNvSpPr/>
              <p:nvPr/>
            </p:nvSpPr>
            <p:spPr>
              <a:xfrm>
                <a:off x="8280236" y="1492102"/>
                <a:ext cx="2704973" cy="797772"/>
              </a:xfrm>
              <a:prstGeom prst="rect">
                <a:avLst/>
              </a:prstGeom>
              <a:solidFill>
                <a:schemeClr val="bg1">
                  <a:lumMod val="75000"/>
                </a:schemeClr>
              </a:solidFill>
              <a:ln w="12700" cap="flat">
                <a:no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Nivå 3 – Fullt stöd</a:t>
                </a:r>
              </a:p>
            </p:txBody>
          </p:sp>
          <p:sp>
            <p:nvSpPr>
              <p:cNvPr id="34" name="Shape 21597"/>
              <p:cNvSpPr/>
              <p:nvPr/>
            </p:nvSpPr>
            <p:spPr>
              <a:xfrm rot="10800000">
                <a:off x="8280229" y="2289874"/>
                <a:ext cx="287810" cy="1554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53" name="Rounded Rectangle 18">
            <a:extLst>
              <a:ext uri="{FF2B5EF4-FFF2-40B4-BE49-F238E27FC236}">
                <a16:creationId xmlns:a16="http://schemas.microsoft.com/office/drawing/2014/main" id="{E5C50A0E-B9B3-D84F-BAD5-3701C666C330}"/>
              </a:ext>
            </a:extLst>
          </p:cNvPr>
          <p:cNvSpPr/>
          <p:nvPr/>
        </p:nvSpPr>
        <p:spPr>
          <a:xfrm>
            <a:off x="112043" y="2229934"/>
            <a:ext cx="1645572" cy="494800"/>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6" name="Rounded Rectangle 18">
            <a:extLst>
              <a:ext uri="{FF2B5EF4-FFF2-40B4-BE49-F238E27FC236}">
                <a16:creationId xmlns:a16="http://schemas.microsoft.com/office/drawing/2014/main" id="{31147F0B-42F3-1A46-B178-FD06F4F56471}"/>
              </a:ext>
            </a:extLst>
          </p:cNvPr>
          <p:cNvSpPr/>
          <p:nvPr/>
        </p:nvSpPr>
        <p:spPr>
          <a:xfrm>
            <a:off x="111213" y="4122224"/>
            <a:ext cx="1645572" cy="442118"/>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7" name="Rounded Rectangle 18">
            <a:extLst>
              <a:ext uri="{FF2B5EF4-FFF2-40B4-BE49-F238E27FC236}">
                <a16:creationId xmlns:a16="http://schemas.microsoft.com/office/drawing/2014/main" id="{A4B33EE0-A4B0-ED45-AA47-88227E10A9A5}"/>
              </a:ext>
            </a:extLst>
          </p:cNvPr>
          <p:cNvSpPr/>
          <p:nvPr/>
        </p:nvSpPr>
        <p:spPr>
          <a:xfrm>
            <a:off x="111213" y="4819475"/>
            <a:ext cx="1645572" cy="442107"/>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8" name="Rounded Rectangle 18">
            <a:extLst>
              <a:ext uri="{FF2B5EF4-FFF2-40B4-BE49-F238E27FC236}">
                <a16:creationId xmlns:a16="http://schemas.microsoft.com/office/drawing/2014/main" id="{978B77BC-DB69-7D46-8DC3-C2A96B84EA31}"/>
              </a:ext>
            </a:extLst>
          </p:cNvPr>
          <p:cNvSpPr/>
          <p:nvPr/>
        </p:nvSpPr>
        <p:spPr>
          <a:xfrm>
            <a:off x="0" y="5418215"/>
            <a:ext cx="1756785" cy="599971"/>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6" name="Table 12">
            <a:extLst>
              <a:ext uri="{FF2B5EF4-FFF2-40B4-BE49-F238E27FC236}">
                <a16:creationId xmlns:a16="http://schemas.microsoft.com/office/drawing/2014/main" id="{B6F5E901-F66C-4B3D-85C6-3643DE51CECB}"/>
              </a:ext>
            </a:extLst>
          </p:cNvPr>
          <p:cNvGraphicFramePr>
            <a:graphicFrameLocks noGrp="1"/>
          </p:cNvGraphicFramePr>
          <p:nvPr>
            <p:extLst>
              <p:ext uri="{D42A27DB-BD31-4B8C-83A1-F6EECF244321}">
                <p14:modId xmlns:p14="http://schemas.microsoft.com/office/powerpoint/2010/main" val="4197833911"/>
              </p:ext>
            </p:extLst>
          </p:nvPr>
        </p:nvGraphicFramePr>
        <p:xfrm>
          <a:off x="335359" y="937686"/>
          <a:ext cx="11052881" cy="5349240"/>
        </p:xfrm>
        <a:graphic>
          <a:graphicData uri="http://schemas.openxmlformats.org/drawingml/2006/table">
            <a:tbl>
              <a:tblPr firstRow="1" bandRow="1">
                <a:tableStyleId>{5940675A-B579-460E-94D1-54222C63F5DA}</a:tableStyleId>
              </a:tblPr>
              <a:tblGrid>
                <a:gridCol w="1695391">
                  <a:extLst>
                    <a:ext uri="{9D8B030D-6E8A-4147-A177-3AD203B41FA5}">
                      <a16:colId xmlns:a16="http://schemas.microsoft.com/office/drawing/2014/main" val="3059249924"/>
                    </a:ext>
                  </a:extLst>
                </a:gridCol>
                <a:gridCol w="2113228">
                  <a:extLst>
                    <a:ext uri="{9D8B030D-6E8A-4147-A177-3AD203B41FA5}">
                      <a16:colId xmlns:a16="http://schemas.microsoft.com/office/drawing/2014/main" val="1061832276"/>
                    </a:ext>
                  </a:extLst>
                </a:gridCol>
                <a:gridCol w="5697252">
                  <a:extLst>
                    <a:ext uri="{9D8B030D-6E8A-4147-A177-3AD203B41FA5}">
                      <a16:colId xmlns:a16="http://schemas.microsoft.com/office/drawing/2014/main" val="2972725389"/>
                    </a:ext>
                  </a:extLst>
                </a:gridCol>
                <a:gridCol w="1547010">
                  <a:extLst>
                    <a:ext uri="{9D8B030D-6E8A-4147-A177-3AD203B41FA5}">
                      <a16:colId xmlns:a16="http://schemas.microsoft.com/office/drawing/2014/main" val="1036816420"/>
                    </a:ext>
                  </a:extLst>
                </a:gridCol>
              </a:tblGrid>
              <a:tr h="335669">
                <a:tc>
                  <a:txBody>
                    <a:bodyPr/>
                    <a:lstStyle/>
                    <a:p>
                      <a:r>
                        <a:rPr lang="sv-SE" sz="1000" b="1">
                          <a:solidFill>
                            <a:schemeClr val="bg1"/>
                          </a:solidFill>
                        </a:rPr>
                        <a:t>Aktivitetskategori</a:t>
                      </a:r>
                    </a:p>
                  </a:txBody>
                  <a:tcPr>
                    <a:solidFill>
                      <a:schemeClr val="tx2"/>
                    </a:solidFill>
                  </a:tcPr>
                </a:tc>
                <a:tc>
                  <a:txBody>
                    <a:bodyPr/>
                    <a:lstStyle/>
                    <a:p>
                      <a:r>
                        <a:rPr lang="sv-SE" sz="1000" b="1">
                          <a:solidFill>
                            <a:schemeClr val="bg1"/>
                          </a:solidFill>
                        </a:rPr>
                        <a:t>Aktiviteter</a:t>
                      </a:r>
                    </a:p>
                  </a:txBody>
                  <a:tcPr>
                    <a:solidFill>
                      <a:schemeClr val="tx2"/>
                    </a:solidFill>
                  </a:tcPr>
                </a:tc>
                <a:tc>
                  <a:txBody>
                    <a:bodyPr/>
                    <a:lstStyle/>
                    <a:p>
                      <a:r>
                        <a:rPr lang="sv-SE" sz="1000" b="1">
                          <a:solidFill>
                            <a:schemeClr val="bg1"/>
                          </a:solidFill>
                        </a:rPr>
                        <a:t>Ytterligare beskrivning</a:t>
                      </a:r>
                    </a:p>
                  </a:txBody>
                  <a:tcPr>
                    <a:solidFill>
                      <a:schemeClr val="tx2"/>
                    </a:solidFill>
                  </a:tcPr>
                </a:tc>
                <a:tc>
                  <a:txBody>
                    <a:bodyPr/>
                    <a:lstStyle/>
                    <a:p>
                      <a:r>
                        <a:rPr lang="sv-SE" sz="1000" b="1">
                          <a:solidFill>
                            <a:schemeClr val="bg1"/>
                          </a:solidFill>
                        </a:rPr>
                        <a:t>Uppskattad tidsåtgång h /månad</a:t>
                      </a:r>
                    </a:p>
                  </a:txBody>
                  <a:tcPr>
                    <a:solidFill>
                      <a:schemeClr val="tx2"/>
                    </a:solidFill>
                  </a:tcPr>
                </a:tc>
                <a:extLst>
                  <a:ext uri="{0D108BD9-81ED-4DB2-BD59-A6C34878D82A}">
                    <a16:rowId xmlns:a16="http://schemas.microsoft.com/office/drawing/2014/main" val="453193327"/>
                  </a:ext>
                </a:extLst>
              </a:tr>
              <a:tr h="208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err="1">
                          <a:solidFill>
                            <a:srgbClr val="000000"/>
                          </a:solidFill>
                        </a:rPr>
                        <a:t>Mötesforum</a:t>
                      </a:r>
                      <a:endParaRPr kumimoji="0" lang="sv-SE" sz="1100" b="1" i="0" u="none" strike="noStrike" kern="1200" cap="none" spc="0" normalizeH="0" baseline="0" noProof="0">
                        <a:ln>
                          <a:noFill/>
                        </a:ln>
                        <a:solidFill>
                          <a:srgbClr val="000000"/>
                        </a:solidFill>
                        <a:effectLst/>
                        <a:uLnTx/>
                        <a:uFillTx/>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Sammankallar de regionala nätverket för nätverksmöten ca var 6e vecka</a:t>
                      </a:r>
                    </a:p>
                  </a:txBody>
                  <a:tcPr>
                    <a:solidFill>
                      <a:schemeClr val="bg2"/>
                    </a:solidFill>
                  </a:tcPr>
                </a:tc>
                <a:tc>
                  <a:txBody>
                    <a:bodyPr/>
                    <a:lstStyle/>
                    <a:p>
                      <a:r>
                        <a:rPr lang="sv-SE" sz="1000"/>
                        <a:t>Inkluderar att skicka ut och följa upp inbjudningar, ta fram agenda och material, genomföra mötena och skicka ut sammanfattning/protokoll. Tar ca 4-6 h per tillfälle inkl. förberedelser och notat</a:t>
                      </a:r>
                    </a:p>
                  </a:txBody>
                  <a:tcPr>
                    <a:solidFill>
                      <a:schemeClr val="bg2"/>
                    </a:solidFill>
                  </a:tcPr>
                </a:tc>
                <a:tc>
                  <a:txBody>
                    <a:bodyPr/>
                    <a:lstStyle/>
                    <a:p>
                      <a:r>
                        <a:rPr lang="sv-SE" sz="1000"/>
                        <a:t>3-4 h</a:t>
                      </a:r>
                    </a:p>
                  </a:txBody>
                  <a:tcPr>
                    <a:solidFill>
                      <a:schemeClr val="bg2"/>
                    </a:solidFill>
                  </a:tcPr>
                </a:tc>
                <a:extLst>
                  <a:ext uri="{0D108BD9-81ED-4DB2-BD59-A6C34878D82A}">
                    <a16:rowId xmlns:a16="http://schemas.microsoft.com/office/drawing/2014/main" val="2257532588"/>
                  </a:ext>
                </a:extLst>
              </a:tr>
              <a:tr h="367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Identifiera nya datamängder</a:t>
                      </a:r>
                      <a:endParaRPr kumimoji="0" lang="sv-SE" sz="1100" b="1" i="0" u="none" strike="noStrike" kern="1200" cap="none" spc="0" normalizeH="0" baseline="0" noProof="0">
                        <a:ln>
                          <a:noFill/>
                        </a:ln>
                        <a:solidFill>
                          <a:srgbClr val="000000"/>
                        </a:solidFill>
                        <a:effectLst/>
                        <a:uLnTx/>
                        <a:uFillTx/>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Samlar ihop och kvalitetsgranskar kommunernas dataspecifikationer och marknadsför dem till de andra kommunerna, kvartalsvis</a:t>
                      </a:r>
                    </a:p>
                  </a:txBody>
                  <a:tcPr>
                    <a:solidFill>
                      <a:schemeClr val="bg1"/>
                    </a:solidFill>
                  </a:tcPr>
                </a:tc>
                <a:tc>
                  <a:txBody>
                    <a:bodyPr/>
                    <a:lstStyle/>
                    <a:p>
                      <a:r>
                        <a:rPr lang="sv-SE" sz="1000">
                          <a:solidFill>
                            <a:schemeClr val="tx1"/>
                          </a:solidFill>
                        </a:rPr>
                        <a:t>Inkluderar att skicka påminnelser om att få in specifikationer, att kvalitetsgranska och skicka feedback, remissa till nätverket, sammanställa i en mapp eller dylikt samt att skicka information till nätverket om att specifikationerna nu finns tillgängliga och hänvisa till vilka som tagit fram dem. </a:t>
                      </a:r>
                      <a:r>
                        <a:rPr lang="sv-SE" sz="1000"/>
                        <a:t>Tidsåtgång är beroende av hur många specifikationer som kommer in</a:t>
                      </a:r>
                      <a:endParaRPr lang="sv-SE" sz="1000">
                        <a:solidFill>
                          <a:schemeClr val="tx1"/>
                        </a:solidFill>
                      </a:endParaRPr>
                    </a:p>
                  </a:txBody>
                  <a:tcPr>
                    <a:solidFill>
                      <a:schemeClr val="bg1"/>
                    </a:solidFill>
                  </a:tcPr>
                </a:tc>
                <a:tc>
                  <a:txBody>
                    <a:bodyPr/>
                    <a:lstStyle/>
                    <a:p>
                      <a:r>
                        <a:rPr lang="sv-SE" sz="1000"/>
                        <a:t>1-4 h</a:t>
                      </a:r>
                    </a:p>
                  </a:txBody>
                  <a:tcPr>
                    <a:solidFill>
                      <a:schemeClr val="bg1"/>
                    </a:solidFill>
                  </a:tcPr>
                </a:tc>
                <a:extLst>
                  <a:ext uri="{0D108BD9-81ED-4DB2-BD59-A6C34878D82A}">
                    <a16:rowId xmlns:a16="http://schemas.microsoft.com/office/drawing/2014/main" val="1050803962"/>
                  </a:ext>
                </a:extLst>
              </a:tr>
              <a:tr h="383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Publicering och förvaltning av datamängder</a:t>
                      </a:r>
                      <a:endParaRPr kumimoji="0" lang="sv-SE" sz="1100" b="1" i="0" u="none" strike="noStrike" kern="1200" cap="none" spc="0" normalizeH="0" baseline="0" noProof="0">
                        <a:ln>
                          <a:noFill/>
                        </a:ln>
                        <a:solidFill>
                          <a:srgbClr val="000000"/>
                        </a:solidFill>
                        <a:effectLst/>
                        <a:uLnTx/>
                        <a:uFillTx/>
                      </a:endParaRPr>
                    </a:p>
                  </a:txBody>
                  <a:tcPr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Agerar bollplank för att stötta publicering</a:t>
                      </a:r>
                    </a:p>
                  </a:txBody>
                  <a:tcPr>
                    <a:solidFill>
                      <a:schemeClr val="bg2"/>
                    </a:solidFill>
                  </a:tcPr>
                </a:tc>
                <a:tc>
                  <a:txBody>
                    <a:bodyPr/>
                    <a:lstStyle/>
                    <a:p>
                      <a:r>
                        <a:rPr lang="sv-SE" sz="1000">
                          <a:solidFill>
                            <a:schemeClr val="tx1"/>
                          </a:solidFill>
                        </a:rPr>
                        <a:t>Inkluderar att svara på frågor via mail och telefon angående publicering. </a:t>
                      </a:r>
                      <a:r>
                        <a:rPr lang="sv-SE" sz="1000"/>
                        <a:t>Tidsåtgång är beroende av hur många frågor som kommer in</a:t>
                      </a:r>
                      <a:r>
                        <a:rPr lang="sv-SE" sz="1000">
                          <a:solidFill>
                            <a:schemeClr val="tx1"/>
                          </a:solidFill>
                        </a:rPr>
                        <a:t> </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a:t>0-4 h </a:t>
                      </a:r>
                    </a:p>
                  </a:txBody>
                  <a:tcPr>
                    <a:solidFill>
                      <a:schemeClr val="bg2"/>
                    </a:solidFill>
                  </a:tcPr>
                </a:tc>
                <a:extLst>
                  <a:ext uri="{0D108BD9-81ED-4DB2-BD59-A6C34878D82A}">
                    <a16:rowId xmlns:a16="http://schemas.microsoft.com/office/drawing/2014/main" val="3335059362"/>
                  </a:ext>
                </a:extLst>
              </a:tr>
              <a:tr h="287717">
                <a:tc rowSpan="2">
                  <a:txBody>
                    <a:bodyPr/>
                    <a:lstStyle/>
                    <a:p>
                      <a:pPr marL="0" marR="0" lvl="0" indent="0" algn="l" defTabSz="914400" rtl="0" eaLnBrk="1" fontAlgn="auto" latinLnBrk="0" hangingPunct="1">
                        <a:lnSpc>
                          <a:spcPct val="100000"/>
                        </a:lnSpc>
                        <a:spcBef>
                          <a:spcPts val="0"/>
                        </a:spcBef>
                        <a:buClrTx/>
                        <a:buSzTx/>
                        <a:buFontTx/>
                        <a:buNone/>
                        <a:tabLst/>
                        <a:defRPr/>
                      </a:pPr>
                      <a:r>
                        <a:rPr kumimoji="0" lang="sv-SE" sz="1100" b="1" i="0" u="none" strike="noStrike" kern="1200" cap="none" spc="0" normalizeH="0" baseline="0" noProof="0">
                          <a:ln>
                            <a:noFill/>
                          </a:ln>
                          <a:solidFill>
                            <a:srgbClr val="000000"/>
                          </a:solidFill>
                          <a:effectLst/>
                          <a:uLnTx/>
                          <a:uFillTx/>
                        </a:rPr>
                        <a:t>Kompetensutveckling</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Svarar på frågor om stödmaterial vid behov</a:t>
                      </a:r>
                    </a:p>
                  </a:txBody>
                  <a:tcPr>
                    <a:solidFill>
                      <a:schemeClr val="bg1"/>
                    </a:solidFill>
                  </a:tcPr>
                </a:tc>
                <a:tc>
                  <a:txBody>
                    <a:bodyPr/>
                    <a:lstStyle/>
                    <a:p>
                      <a:r>
                        <a:rPr lang="sv-SE" sz="1000">
                          <a:solidFill>
                            <a:schemeClr val="tx1"/>
                          </a:solidFill>
                        </a:rPr>
                        <a:t>Besvara eventuella frågor om stödmaterial. Tidsåtgång är behovsdrivet utifrån hur många frågor som kommer, och korrelerar sannolikt med hur stor satsningen på nätverket blir</a:t>
                      </a:r>
                    </a:p>
                  </a:txBody>
                  <a:tcPr>
                    <a:solidFill>
                      <a:schemeClr val="bg1"/>
                    </a:solidFill>
                  </a:tcPr>
                </a:tc>
                <a:tc>
                  <a:txBody>
                    <a:bodyPr/>
                    <a:lstStyle/>
                    <a:p>
                      <a:r>
                        <a:rPr lang="sv-SE" sz="1000"/>
                        <a:t>0-4 h</a:t>
                      </a:r>
                    </a:p>
                  </a:txBody>
                  <a:tcPr>
                    <a:solidFill>
                      <a:schemeClr val="bg1"/>
                    </a:solidFill>
                  </a:tcPr>
                </a:tc>
                <a:extLst>
                  <a:ext uri="{0D108BD9-81ED-4DB2-BD59-A6C34878D82A}">
                    <a16:rowId xmlns:a16="http://schemas.microsoft.com/office/drawing/2014/main" val="99930809"/>
                  </a:ext>
                </a:extLst>
              </a:tr>
              <a:tr h="207795">
                <a:tc vMerge="1">
                  <a:txBody>
                    <a:bodyPr/>
                    <a:lstStyle/>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Gör viss uppdatering av stödmaterial (t.ex. vid lagändringar etc)</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a:t>Inkluderar att t.ex. bevaka uppdateringar om öppna data-lagen, uppdatera material och publicera om det</a:t>
                      </a:r>
                    </a:p>
                  </a:txBody>
                  <a:tcPr>
                    <a:solidFill>
                      <a:schemeClr val="bg1"/>
                    </a:solidFill>
                  </a:tcPr>
                </a:tc>
                <a:tc>
                  <a:txBody>
                    <a:bodyPr/>
                    <a:lstStyle/>
                    <a:p>
                      <a:r>
                        <a:rPr lang="sv-SE" sz="1000"/>
                        <a:t>0-2 h</a:t>
                      </a:r>
                    </a:p>
                  </a:txBody>
                  <a:tcPr>
                    <a:solidFill>
                      <a:schemeClr val="bg1"/>
                    </a:solidFill>
                  </a:tcPr>
                </a:tc>
                <a:extLst>
                  <a:ext uri="{0D108BD9-81ED-4DB2-BD59-A6C34878D82A}">
                    <a16:rowId xmlns:a16="http://schemas.microsoft.com/office/drawing/2014/main" val="717115678"/>
                  </a:ext>
                </a:extLst>
              </a:tr>
              <a:tr h="28771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Kommunikation</a:t>
                      </a:r>
                      <a:endParaRPr kumimoji="0" lang="sv-SE" sz="1100" b="1" i="0" u="none" strike="noStrike" kern="1200" cap="none" spc="0" normalizeH="0" baseline="0" noProof="0">
                        <a:ln>
                          <a:noFill/>
                        </a:ln>
                        <a:solidFill>
                          <a:srgbClr val="000000"/>
                        </a:solidFill>
                        <a:effectLst/>
                        <a:uLnTx/>
                        <a:uFillTx/>
                      </a:endParaRPr>
                    </a:p>
                  </a:txBody>
                  <a:tcPr>
                    <a:solidFill>
                      <a:schemeClr val="bg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kern="1200">
                          <a:solidFill>
                            <a:schemeClr val="tx1"/>
                          </a:solidFill>
                          <a:latin typeface="+mn-lt"/>
                          <a:ea typeface="+mn-ea"/>
                          <a:cs typeface="+mn-cs"/>
                        </a:rPr>
                        <a:t>Svarar på frågor vid behov</a:t>
                      </a:r>
                      <a:endParaRPr lang="sv-SE" sz="10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rPr>
                        <a:t>Inkluderar att kontinuerligt bevaka eventuellt inkomna frågor från nätverket, och att besvara dem. Tidsåtgång är behovsdrivet utifrån hur många frågor som kommer, och korrelerar sannolikt med hur stor satsningen på nätverket blir</a:t>
                      </a:r>
                    </a:p>
                  </a:txBody>
                  <a:tcPr>
                    <a:solidFill>
                      <a:schemeClr val="bg2"/>
                    </a:solidFill>
                  </a:tcPr>
                </a:tc>
                <a:tc>
                  <a:txBody>
                    <a:bodyPr/>
                    <a:lstStyle/>
                    <a:p>
                      <a:r>
                        <a:rPr lang="sv-SE" sz="1000"/>
                        <a:t>0-4 h</a:t>
                      </a:r>
                    </a:p>
                  </a:txBody>
                  <a:tcPr>
                    <a:solidFill>
                      <a:schemeClr val="bg2"/>
                    </a:solidFill>
                  </a:tcPr>
                </a:tc>
                <a:extLst>
                  <a:ext uri="{0D108BD9-81ED-4DB2-BD59-A6C34878D82A}">
                    <a16:rowId xmlns:a16="http://schemas.microsoft.com/office/drawing/2014/main" val="457953690"/>
                  </a:ext>
                </a:extLst>
              </a:tr>
              <a:tr h="207795">
                <a:tc vMerge="1">
                  <a:txBody>
                    <a:bodyPr/>
                    <a:lstStyle/>
                    <a:p>
                      <a:endParaRPr lang="sv-SE"/>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Uppdaterar hemsidan </a:t>
                      </a:r>
                      <a:r>
                        <a:rPr lang="sv-SE" sz="1000">
                          <a:solidFill>
                            <a:schemeClr val="tx1"/>
                          </a:solidFill>
                        </a:rPr>
                        <a:t>regelbundet</a:t>
                      </a:r>
                    </a:p>
                  </a:txBody>
                  <a:tcPr>
                    <a:solidFill>
                      <a:schemeClr val="bg2"/>
                    </a:solidFill>
                  </a:tcPr>
                </a:tc>
                <a:tc>
                  <a:txBody>
                    <a:bodyPr/>
                    <a:lstStyle/>
                    <a:p>
                      <a:r>
                        <a:rPr lang="sv-SE" sz="1000">
                          <a:solidFill>
                            <a:schemeClr val="tx1"/>
                          </a:solidFill>
                        </a:rPr>
                        <a:t>Bevaka att hemsidan är uppdaterad och genomföra uppdateringar ca 1 gång/halvår. </a:t>
                      </a:r>
                      <a:r>
                        <a:rPr lang="sv-SE" sz="1000"/>
                        <a:t>Tidsåtgång är beroende av hur stora uppdateringar som behövs</a:t>
                      </a:r>
                      <a:endParaRPr lang="sv-SE" sz="1000">
                        <a:solidFill>
                          <a:schemeClr val="tx1"/>
                        </a:solidFill>
                      </a:endParaRPr>
                    </a:p>
                  </a:txBody>
                  <a:tcPr>
                    <a:solidFill>
                      <a:schemeClr val="bg2"/>
                    </a:solidFill>
                  </a:tcPr>
                </a:tc>
                <a:tc>
                  <a:txBody>
                    <a:bodyPr/>
                    <a:lstStyle/>
                    <a:p>
                      <a:r>
                        <a:rPr lang="sv-SE" sz="1000"/>
                        <a:t>0-2 h</a:t>
                      </a:r>
                    </a:p>
                  </a:txBody>
                  <a:tcPr>
                    <a:solidFill>
                      <a:schemeClr val="bg2"/>
                    </a:solidFill>
                  </a:tcPr>
                </a:tc>
                <a:extLst>
                  <a:ext uri="{0D108BD9-81ED-4DB2-BD59-A6C34878D82A}">
                    <a16:rowId xmlns:a16="http://schemas.microsoft.com/office/drawing/2014/main" val="625099978"/>
                  </a:ext>
                </a:extLst>
              </a:tr>
              <a:tr h="207795">
                <a:tc vMerge="1">
                  <a:txBody>
                    <a:bodyPr/>
                    <a:lstStyle/>
                    <a:p>
                      <a:endParaRPr lang="sv-SE"/>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Skickar ut informations/nyhetsmail ca 1 gång/halvår</a:t>
                      </a:r>
                      <a:endParaRPr lang="sv-SE" sz="1000" kern="1200">
                        <a:solidFill>
                          <a:schemeClr val="tx1"/>
                        </a:solidFill>
                        <a:latin typeface="+mn-lt"/>
                        <a:ea typeface="+mn-ea"/>
                        <a:cs typeface="+mn-cs"/>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a:solidFill>
                            <a:schemeClr val="tx1"/>
                          </a:solidFill>
                          <a:latin typeface="+mn-lt"/>
                          <a:ea typeface="+mn-ea"/>
                          <a:cs typeface="+mn-cs"/>
                        </a:rPr>
                        <a:t>Sätta ihop text och skicka ut mail till kommunrepresentanterna. Tar ca 2-3 h för att sätta ihop och skicka ut ett vanligt mejl. Mer tid behövs om det ska vara ett lite finare digitalt nyhetsbrev</a:t>
                      </a:r>
                    </a:p>
                  </a:txBody>
                  <a:tcPr>
                    <a:solidFill>
                      <a:schemeClr val="bg2"/>
                    </a:solidFill>
                  </a:tcPr>
                </a:tc>
                <a:tc>
                  <a:txBody>
                    <a:bodyPr/>
                    <a:lstStyle/>
                    <a:p>
                      <a:r>
                        <a:rPr lang="sv-SE" sz="1000"/>
                        <a:t>0-1 h</a:t>
                      </a:r>
                    </a:p>
                  </a:txBody>
                  <a:tcPr>
                    <a:solidFill>
                      <a:schemeClr val="bg2"/>
                    </a:solidFill>
                  </a:tcPr>
                </a:tc>
                <a:extLst>
                  <a:ext uri="{0D108BD9-81ED-4DB2-BD59-A6C34878D82A}">
                    <a16:rowId xmlns:a16="http://schemas.microsoft.com/office/drawing/2014/main" val="141078564"/>
                  </a:ext>
                </a:extLst>
              </a:tr>
              <a:tr h="319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rgbClr val="000000"/>
                          </a:solidFill>
                        </a:rPr>
                        <a:t>Marknadsföring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a:solidFill>
                            <a:srgbClr val="000000"/>
                          </a:solidFill>
                        </a:rPr>
                        <a:t>Tillgängliga datamängder &amp; dess användning </a:t>
                      </a:r>
                      <a:endParaRPr kumimoji="0" lang="sv-SE" sz="1400" i="0" u="none" strike="noStrike" kern="1200" cap="none" spc="0" normalizeH="0" baseline="0" noProof="0">
                        <a:ln>
                          <a:noFill/>
                        </a:ln>
                        <a:solidFill>
                          <a:srgbClr val="000000"/>
                        </a:solidFill>
                        <a:effectLst/>
                        <a:uLnTx/>
                        <a:uFillTx/>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000"/>
                        <a:t>Marknadsför centraliserat till viss del och till viss del hos respektive kommun</a:t>
                      </a:r>
                    </a:p>
                  </a:txBody>
                  <a:tcPr>
                    <a:solidFill>
                      <a:schemeClr val="bg1"/>
                    </a:solidFill>
                  </a:tcPr>
                </a:tc>
                <a:tc>
                  <a:txBody>
                    <a:bodyPr/>
                    <a:lstStyle/>
                    <a:p>
                      <a:r>
                        <a:rPr lang="sv-SE" sz="1000">
                          <a:solidFill>
                            <a:schemeClr val="tx1"/>
                          </a:solidFill>
                        </a:rPr>
                        <a:t>Om många kommuner publicerat samma datamängd kan t.ex. regionala samordnaren blogga om det och kontakta behovsägare och meddela att datan finns tillgänglig. Tidsåtgång beror på kommunernas framfart med publiceringen</a:t>
                      </a:r>
                    </a:p>
                  </a:txBody>
                  <a:tcPr>
                    <a:solidFill>
                      <a:schemeClr val="bg1"/>
                    </a:solidFill>
                  </a:tcPr>
                </a:tc>
                <a:tc>
                  <a:txBody>
                    <a:bodyPr/>
                    <a:lstStyle/>
                    <a:p>
                      <a:r>
                        <a:rPr lang="sv-SE" sz="1000"/>
                        <a:t>0-2 h </a:t>
                      </a:r>
                    </a:p>
                  </a:txBody>
                  <a:tcPr>
                    <a:solidFill>
                      <a:schemeClr val="bg1"/>
                    </a:solidFill>
                  </a:tcPr>
                </a:tc>
                <a:extLst>
                  <a:ext uri="{0D108BD9-81ED-4DB2-BD59-A6C34878D82A}">
                    <a16:rowId xmlns:a16="http://schemas.microsoft.com/office/drawing/2014/main" val="2900587185"/>
                  </a:ext>
                </a:extLst>
              </a:tr>
              <a:tr h="159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0000"/>
                          </a:solidFill>
                          <a:effectLst/>
                          <a:uLnTx/>
                          <a:uFillTx/>
                        </a:rPr>
                        <a:t>Totalt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kern="1200">
                        <a:solidFill>
                          <a:schemeClr val="tx1"/>
                        </a:solidFill>
                        <a:latin typeface="+mn-lt"/>
                        <a:ea typeface="+mn-ea"/>
                        <a:cs typeface="+mn-cs"/>
                      </a:endParaRPr>
                    </a:p>
                  </a:txBody>
                  <a:tcPr>
                    <a:solidFill>
                      <a:schemeClr val="bg1">
                        <a:lumMod val="8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mn-lt"/>
                          <a:ea typeface="+mn-ea"/>
                          <a:cs typeface="+mn-cs"/>
                        </a:rPr>
                        <a:t>Totalt antal timmar/månad</a:t>
                      </a:r>
                    </a:p>
                  </a:txBody>
                  <a:tcPr>
                    <a:solidFill>
                      <a:schemeClr val="bg1">
                        <a:lumMod val="85000"/>
                      </a:schemeClr>
                    </a:solidFill>
                  </a:tcPr>
                </a:tc>
                <a:tc>
                  <a:txBody>
                    <a:bodyPr/>
                    <a:lstStyle/>
                    <a:p>
                      <a:r>
                        <a:rPr lang="sv-SE" sz="1000" b="1" dirty="0"/>
                        <a:t>4-27 h</a:t>
                      </a:r>
                    </a:p>
                  </a:txBody>
                  <a:tcPr>
                    <a:solidFill>
                      <a:schemeClr val="bg1">
                        <a:lumMod val="85000"/>
                      </a:schemeClr>
                    </a:solidFill>
                  </a:tcPr>
                </a:tc>
                <a:extLst>
                  <a:ext uri="{0D108BD9-81ED-4DB2-BD59-A6C34878D82A}">
                    <a16:rowId xmlns:a16="http://schemas.microsoft.com/office/drawing/2014/main" val="2951401516"/>
                  </a:ext>
                </a:extLst>
              </a:tr>
            </a:tbl>
          </a:graphicData>
        </a:graphic>
      </p:graphicFrame>
    </p:spTree>
    <p:extLst>
      <p:ext uri="{BB962C8B-B14F-4D97-AF65-F5344CB8AC3E}">
        <p14:creationId xmlns:p14="http://schemas.microsoft.com/office/powerpoint/2010/main" val="1838328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4" name="think-cell Slide" r:id="rId6" imgW="395" imgH="394" progId="TCLayout.ActiveDocument.1">
                  <p:embed/>
                </p:oleObj>
              </mc:Choice>
              <mc:Fallback>
                <p:oleObj name="think-cell Slide" r:id="rId6" imgW="395" imgH="39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29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Rectangle 14">
            <a:extLst>
              <a:ext uri="{FF2B5EF4-FFF2-40B4-BE49-F238E27FC236}">
                <a16:creationId xmlns:a16="http://schemas.microsoft.com/office/drawing/2014/main" id="{765445C6-3FEB-4DB4-A90F-3CAF1D9D7656}"/>
              </a:ext>
            </a:extLst>
          </p:cNvPr>
          <p:cNvSpPr/>
          <p:nvPr/>
        </p:nvSpPr>
        <p:spPr>
          <a:xfrm>
            <a:off x="0" y="4819475"/>
            <a:ext cx="5758626" cy="203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335360" y="457200"/>
            <a:ext cx="11593288" cy="831600"/>
          </a:xfrm>
        </p:spPr>
        <p:txBody>
          <a:bodyPr/>
          <a:lstStyle/>
          <a:p>
            <a:r>
              <a:rPr lang="sv-SE" sz="2900">
                <a:latin typeface="+mn-lt"/>
              </a:rPr>
              <a:t>Uppskattad tidsåtgång för aktiviteter på Nivå 3 – Fullt stöd</a:t>
            </a:r>
          </a:p>
        </p:txBody>
      </p:sp>
      <p:cxnSp>
        <p:nvCxnSpPr>
          <p:cNvPr id="9" name="Straight Connector 8"/>
          <p:cNvCxnSpPr/>
          <p:nvPr/>
        </p:nvCxnSpPr>
        <p:spPr>
          <a:xfrm>
            <a:off x="5134681" y="689662"/>
            <a:ext cx="0" cy="4689"/>
          </a:xfrm>
          <a:prstGeom prst="line">
            <a:avLst/>
          </a:prstGeom>
          <a:ln w="19050">
            <a:solidFill>
              <a:schemeClr val="tx2"/>
            </a:solidFill>
            <a:prstDash val="sysDash"/>
          </a:ln>
        </p:spPr>
      </p:cxnSp>
      <p:cxnSp>
        <p:nvCxnSpPr>
          <p:cNvPr id="10" name="Straight Connector 9"/>
          <p:cNvCxnSpPr/>
          <p:nvPr/>
        </p:nvCxnSpPr>
        <p:spPr>
          <a:xfrm>
            <a:off x="7216520" y="689662"/>
            <a:ext cx="0" cy="4689"/>
          </a:xfrm>
          <a:prstGeom prst="line">
            <a:avLst/>
          </a:prstGeom>
          <a:ln w="19050">
            <a:solidFill>
              <a:schemeClr val="tx2"/>
            </a:solidFill>
            <a:prstDash val="sysDash"/>
          </a:ln>
        </p:spPr>
      </p:cxnSp>
      <p:grpSp>
        <p:nvGrpSpPr>
          <p:cNvPr id="38" name="Grupp 37">
            <a:extLst>
              <a:ext uri="{FF2B5EF4-FFF2-40B4-BE49-F238E27FC236}">
                <a16:creationId xmlns:a16="http://schemas.microsoft.com/office/drawing/2014/main" id="{401BA629-00C6-024C-8D5E-4DE084815E34}"/>
              </a:ext>
            </a:extLst>
          </p:cNvPr>
          <p:cNvGrpSpPr/>
          <p:nvPr/>
        </p:nvGrpSpPr>
        <p:grpSpPr>
          <a:xfrm>
            <a:off x="9503890" y="156663"/>
            <a:ext cx="2226582" cy="300537"/>
            <a:chOff x="636229" y="1479402"/>
            <a:chExt cx="10682198" cy="1409530"/>
          </a:xfrm>
        </p:grpSpPr>
        <p:grpSp>
          <p:nvGrpSpPr>
            <p:cNvPr id="5" name="Grupp 4">
              <a:extLst>
                <a:ext uri="{FF2B5EF4-FFF2-40B4-BE49-F238E27FC236}">
                  <a16:creationId xmlns:a16="http://schemas.microsoft.com/office/drawing/2014/main" id="{90E10A80-1C39-5944-AA11-594B614B9804}"/>
                </a:ext>
              </a:extLst>
            </p:cNvPr>
            <p:cNvGrpSpPr/>
            <p:nvPr/>
          </p:nvGrpSpPr>
          <p:grpSpPr>
            <a:xfrm>
              <a:off x="636229" y="1946967"/>
              <a:ext cx="2929564" cy="941965"/>
              <a:chOff x="1969729" y="1946967"/>
              <a:chExt cx="2380157" cy="941965"/>
            </a:xfrm>
          </p:grpSpPr>
          <p:sp>
            <p:nvSpPr>
              <p:cNvPr id="24" name="Shape 21596"/>
              <p:cNvSpPr/>
              <p:nvPr/>
            </p:nvSpPr>
            <p:spPr>
              <a:xfrm>
                <a:off x="1969735" y="1946967"/>
                <a:ext cx="2380151" cy="797772"/>
              </a:xfrm>
              <a:prstGeom prst="rect">
                <a:avLst/>
              </a:prstGeom>
              <a:solidFill>
                <a:schemeClr val="bg1">
                  <a:lumMod val="75000"/>
                </a:schemeClr>
              </a:solidFill>
              <a:ln w="12700" cap="flat">
                <a:solidFill>
                  <a:schemeClr val="bg1">
                    <a:lumMod val="95000"/>
                  </a:schemeClr>
                </a:solid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    Nivå 0 – Inget stöd</a:t>
                </a:r>
              </a:p>
            </p:txBody>
          </p:sp>
          <p:sp>
            <p:nvSpPr>
              <p:cNvPr id="25" name="Shape 21597"/>
              <p:cNvSpPr/>
              <p:nvPr/>
            </p:nvSpPr>
            <p:spPr>
              <a:xfrm rot="10800000">
                <a:off x="1969729" y="2735477"/>
                <a:ext cx="266785" cy="1534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tx1">
                  <a:lumMod val="50000"/>
                  <a:lumOff val="50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8" name="Grupp 7">
              <a:extLst>
                <a:ext uri="{FF2B5EF4-FFF2-40B4-BE49-F238E27FC236}">
                  <a16:creationId xmlns:a16="http://schemas.microsoft.com/office/drawing/2014/main" id="{980450AD-8644-2C47-AFFF-BC650E587DAB}"/>
                </a:ext>
              </a:extLst>
            </p:cNvPr>
            <p:cNvGrpSpPr/>
            <p:nvPr/>
          </p:nvGrpSpPr>
          <p:grpSpPr>
            <a:xfrm>
              <a:off x="3206758" y="1769586"/>
              <a:ext cx="2929548" cy="952629"/>
              <a:chOff x="4084391" y="1792110"/>
              <a:chExt cx="2380151" cy="952629"/>
            </a:xfrm>
          </p:grpSpPr>
          <p:sp>
            <p:nvSpPr>
              <p:cNvPr id="27" name="Shape 21596"/>
              <p:cNvSpPr/>
              <p:nvPr/>
            </p:nvSpPr>
            <p:spPr>
              <a:xfrm>
                <a:off x="4084391" y="1792110"/>
                <a:ext cx="2380151" cy="797772"/>
              </a:xfrm>
              <a:prstGeom prst="rect">
                <a:avLst/>
              </a:prstGeom>
              <a:solidFill>
                <a:schemeClr val="bg1">
                  <a:lumMod val="75000"/>
                </a:schemeClr>
              </a:solidFill>
              <a:ln w="12700" cap="flat">
                <a:no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    Nivå 1 – Begränsat stöd</a:t>
                </a:r>
              </a:p>
            </p:txBody>
          </p:sp>
          <p:sp>
            <p:nvSpPr>
              <p:cNvPr id="28" name="Shape 21597"/>
              <p:cNvSpPr/>
              <p:nvPr/>
            </p:nvSpPr>
            <p:spPr>
              <a:xfrm rot="10800000">
                <a:off x="4095538" y="2580621"/>
                <a:ext cx="266784" cy="1641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 name="Grupp 10">
              <a:extLst>
                <a:ext uri="{FF2B5EF4-FFF2-40B4-BE49-F238E27FC236}">
                  <a16:creationId xmlns:a16="http://schemas.microsoft.com/office/drawing/2014/main" id="{226435A6-CBC8-D042-8543-C178DF6A7C55}"/>
                </a:ext>
              </a:extLst>
            </p:cNvPr>
            <p:cNvGrpSpPr/>
            <p:nvPr/>
          </p:nvGrpSpPr>
          <p:grpSpPr>
            <a:xfrm>
              <a:off x="5781490" y="1634876"/>
              <a:ext cx="2923891" cy="933046"/>
              <a:chOff x="6187890" y="1647576"/>
              <a:chExt cx="2380151" cy="933046"/>
            </a:xfrm>
          </p:grpSpPr>
          <p:sp>
            <p:nvSpPr>
              <p:cNvPr id="30" name="Shape 21596"/>
              <p:cNvSpPr/>
              <p:nvPr/>
            </p:nvSpPr>
            <p:spPr>
              <a:xfrm>
                <a:off x="6187890" y="1647576"/>
                <a:ext cx="2380151" cy="797772"/>
              </a:xfrm>
              <a:prstGeom prst="rect">
                <a:avLst/>
              </a:prstGeom>
              <a:solidFill>
                <a:schemeClr val="bg1">
                  <a:lumMod val="75000"/>
                </a:schemeClr>
              </a:solidFill>
              <a:ln w="12700" cap="flat">
                <a:no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000000"/>
                    </a:solidFill>
                    <a:effectLst/>
                    <a:uLnTx/>
                    <a:uFillTx/>
                    <a:latin typeface="Arial"/>
                    <a:ea typeface="+mn-ea"/>
                    <a:cs typeface="+mn-cs"/>
                  </a:rPr>
                  <a:t>    Nivå 2 – Medelstöd</a:t>
                </a:r>
              </a:p>
            </p:txBody>
          </p:sp>
          <p:sp>
            <p:nvSpPr>
              <p:cNvPr id="31" name="Shape 21597"/>
              <p:cNvSpPr/>
              <p:nvPr/>
            </p:nvSpPr>
            <p:spPr>
              <a:xfrm rot="10800000">
                <a:off x="6198939" y="2436088"/>
                <a:ext cx="276755" cy="144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2" name="Grupp 11">
              <a:extLst>
                <a:ext uri="{FF2B5EF4-FFF2-40B4-BE49-F238E27FC236}">
                  <a16:creationId xmlns:a16="http://schemas.microsoft.com/office/drawing/2014/main" id="{490A6FF2-2B29-3742-B62F-7D689E3C8EE5}"/>
                </a:ext>
              </a:extLst>
            </p:cNvPr>
            <p:cNvGrpSpPr/>
            <p:nvPr/>
          </p:nvGrpSpPr>
          <p:grpSpPr>
            <a:xfrm>
              <a:off x="8394529" y="1479402"/>
              <a:ext cx="2923898" cy="953246"/>
              <a:chOff x="8280229" y="1492102"/>
              <a:chExt cx="2704980" cy="953246"/>
            </a:xfrm>
          </p:grpSpPr>
          <p:sp>
            <p:nvSpPr>
              <p:cNvPr id="33" name="Shape 21596"/>
              <p:cNvSpPr/>
              <p:nvPr/>
            </p:nvSpPr>
            <p:spPr>
              <a:xfrm>
                <a:off x="8280236" y="1492102"/>
                <a:ext cx="2704973" cy="797772"/>
              </a:xfrm>
              <a:prstGeom prst="rect">
                <a:avLst/>
              </a:prstGeom>
              <a:solidFill>
                <a:schemeClr val="tx2">
                  <a:lumMod val="50000"/>
                </a:schemeClr>
              </a:solidFill>
              <a:ln w="12700" cap="flat">
                <a:noFill/>
                <a:miter lim="400000"/>
              </a:ln>
              <a:effectLst/>
            </p:spPr>
            <p:txBody>
              <a:bodyPr wrap="square" lIns="0" tIns="90000" rIns="0" bIns="9000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1200" cap="none" spc="0" normalizeH="0" baseline="0" noProof="0">
                    <a:ln>
                      <a:noFill/>
                    </a:ln>
                    <a:solidFill>
                      <a:srgbClr val="FFFFFF"/>
                    </a:solidFill>
                    <a:effectLst/>
                    <a:uLnTx/>
                    <a:uFillTx/>
                    <a:latin typeface="Arial"/>
                    <a:ea typeface="+mn-ea"/>
                    <a:cs typeface="+mn-cs"/>
                  </a:rPr>
                  <a:t>Nivå 3 – Fullt stöd</a:t>
                </a:r>
              </a:p>
            </p:txBody>
          </p:sp>
          <p:sp>
            <p:nvSpPr>
              <p:cNvPr id="34" name="Shape 21597"/>
              <p:cNvSpPr/>
              <p:nvPr/>
            </p:nvSpPr>
            <p:spPr>
              <a:xfrm rot="10800000">
                <a:off x="8280229" y="2289874"/>
                <a:ext cx="287810" cy="1554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66666"/>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53" name="Rounded Rectangle 18">
            <a:extLst>
              <a:ext uri="{FF2B5EF4-FFF2-40B4-BE49-F238E27FC236}">
                <a16:creationId xmlns:a16="http://schemas.microsoft.com/office/drawing/2014/main" id="{E5C50A0E-B9B3-D84F-BAD5-3701C666C330}"/>
              </a:ext>
            </a:extLst>
          </p:cNvPr>
          <p:cNvSpPr/>
          <p:nvPr/>
        </p:nvSpPr>
        <p:spPr>
          <a:xfrm>
            <a:off x="112043" y="2229934"/>
            <a:ext cx="1645572" cy="494800"/>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6" name="Rounded Rectangle 18">
            <a:extLst>
              <a:ext uri="{FF2B5EF4-FFF2-40B4-BE49-F238E27FC236}">
                <a16:creationId xmlns:a16="http://schemas.microsoft.com/office/drawing/2014/main" id="{31147F0B-42F3-1A46-B178-FD06F4F56471}"/>
              </a:ext>
            </a:extLst>
          </p:cNvPr>
          <p:cNvSpPr/>
          <p:nvPr/>
        </p:nvSpPr>
        <p:spPr>
          <a:xfrm>
            <a:off x="111213" y="4122224"/>
            <a:ext cx="1645572" cy="442118"/>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7" name="Rounded Rectangle 18">
            <a:extLst>
              <a:ext uri="{FF2B5EF4-FFF2-40B4-BE49-F238E27FC236}">
                <a16:creationId xmlns:a16="http://schemas.microsoft.com/office/drawing/2014/main" id="{A4B33EE0-A4B0-ED45-AA47-88227E10A9A5}"/>
              </a:ext>
            </a:extLst>
          </p:cNvPr>
          <p:cNvSpPr/>
          <p:nvPr/>
        </p:nvSpPr>
        <p:spPr>
          <a:xfrm>
            <a:off x="111213" y="4819475"/>
            <a:ext cx="1645572" cy="442107"/>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a:ea typeface="+mn-ea"/>
              <a:cs typeface="+mn-cs"/>
            </a:endParaRPr>
          </a:p>
        </p:txBody>
      </p:sp>
      <p:sp>
        <p:nvSpPr>
          <p:cNvPr id="58" name="Rounded Rectangle 18">
            <a:extLst>
              <a:ext uri="{FF2B5EF4-FFF2-40B4-BE49-F238E27FC236}">
                <a16:creationId xmlns:a16="http://schemas.microsoft.com/office/drawing/2014/main" id="{978B77BC-DB69-7D46-8DC3-C2A96B84EA31}"/>
              </a:ext>
            </a:extLst>
          </p:cNvPr>
          <p:cNvSpPr/>
          <p:nvPr/>
        </p:nvSpPr>
        <p:spPr>
          <a:xfrm>
            <a:off x="0" y="5418215"/>
            <a:ext cx="1756785" cy="599971"/>
          </a:xfrm>
          <a:prstGeom prst="roundRect">
            <a:avLst/>
          </a:prstGeom>
          <a:noFill/>
          <a:ln w="19050">
            <a:noFill/>
            <a:prstDash val="sysDash"/>
          </a:ln>
        </p:spPr>
        <p:txBody>
          <a:bodyPr wrap="square"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6" name="Table 12">
            <a:extLst>
              <a:ext uri="{FF2B5EF4-FFF2-40B4-BE49-F238E27FC236}">
                <a16:creationId xmlns:a16="http://schemas.microsoft.com/office/drawing/2014/main" id="{6553E13E-08A9-423A-8DD7-CC11C5BAD3DC}"/>
              </a:ext>
            </a:extLst>
          </p:cNvPr>
          <p:cNvGraphicFramePr>
            <a:graphicFrameLocks noGrp="1"/>
          </p:cNvGraphicFramePr>
          <p:nvPr>
            <p:extLst>
              <p:ext uri="{D42A27DB-BD31-4B8C-83A1-F6EECF244321}">
                <p14:modId xmlns:p14="http://schemas.microsoft.com/office/powerpoint/2010/main" val="1529713397"/>
              </p:ext>
            </p:extLst>
          </p:nvPr>
        </p:nvGraphicFramePr>
        <p:xfrm>
          <a:off x="335359" y="937687"/>
          <a:ext cx="11395096" cy="5875020"/>
        </p:xfrm>
        <a:graphic>
          <a:graphicData uri="http://schemas.openxmlformats.org/drawingml/2006/table">
            <a:tbl>
              <a:tblPr firstRow="1" bandRow="1">
                <a:tableStyleId>{5940675A-B579-460E-94D1-54222C63F5DA}</a:tableStyleId>
              </a:tblPr>
              <a:tblGrid>
                <a:gridCol w="1356281">
                  <a:extLst>
                    <a:ext uri="{9D8B030D-6E8A-4147-A177-3AD203B41FA5}">
                      <a16:colId xmlns:a16="http://schemas.microsoft.com/office/drawing/2014/main" val="3059249924"/>
                    </a:ext>
                  </a:extLst>
                </a:gridCol>
                <a:gridCol w="2057400">
                  <a:extLst>
                    <a:ext uri="{9D8B030D-6E8A-4147-A177-3AD203B41FA5}">
                      <a16:colId xmlns:a16="http://schemas.microsoft.com/office/drawing/2014/main" val="1061832276"/>
                    </a:ext>
                  </a:extLst>
                </a:gridCol>
                <a:gridCol w="6800850">
                  <a:extLst>
                    <a:ext uri="{9D8B030D-6E8A-4147-A177-3AD203B41FA5}">
                      <a16:colId xmlns:a16="http://schemas.microsoft.com/office/drawing/2014/main" val="2972725389"/>
                    </a:ext>
                  </a:extLst>
                </a:gridCol>
                <a:gridCol w="1180565">
                  <a:extLst>
                    <a:ext uri="{9D8B030D-6E8A-4147-A177-3AD203B41FA5}">
                      <a16:colId xmlns:a16="http://schemas.microsoft.com/office/drawing/2014/main" val="1036816420"/>
                    </a:ext>
                  </a:extLst>
                </a:gridCol>
              </a:tblGrid>
              <a:tr h="244481">
                <a:tc>
                  <a:txBody>
                    <a:bodyPr/>
                    <a:lstStyle/>
                    <a:p>
                      <a:r>
                        <a:rPr lang="sv-SE" sz="1000" b="1">
                          <a:solidFill>
                            <a:schemeClr val="bg1"/>
                          </a:solidFill>
                        </a:rPr>
                        <a:t>Aktivitets-kategori</a:t>
                      </a:r>
                    </a:p>
                  </a:txBody>
                  <a:tcPr>
                    <a:solidFill>
                      <a:schemeClr val="tx2"/>
                    </a:solidFill>
                  </a:tcPr>
                </a:tc>
                <a:tc>
                  <a:txBody>
                    <a:bodyPr/>
                    <a:lstStyle/>
                    <a:p>
                      <a:r>
                        <a:rPr lang="sv-SE" sz="1000" b="1">
                          <a:solidFill>
                            <a:schemeClr val="bg1"/>
                          </a:solidFill>
                        </a:rPr>
                        <a:t>Aktiviteter</a:t>
                      </a:r>
                    </a:p>
                  </a:txBody>
                  <a:tcPr>
                    <a:solidFill>
                      <a:schemeClr val="tx2"/>
                    </a:solidFill>
                  </a:tcPr>
                </a:tc>
                <a:tc>
                  <a:txBody>
                    <a:bodyPr/>
                    <a:lstStyle/>
                    <a:p>
                      <a:r>
                        <a:rPr lang="sv-SE" sz="1000" b="1">
                          <a:solidFill>
                            <a:schemeClr val="bg1"/>
                          </a:solidFill>
                        </a:rPr>
                        <a:t>Ytterligare beskrivning</a:t>
                      </a:r>
                    </a:p>
                  </a:txBody>
                  <a:tcPr>
                    <a:solidFill>
                      <a:schemeClr val="tx2"/>
                    </a:solidFill>
                  </a:tcPr>
                </a:tc>
                <a:tc>
                  <a:txBody>
                    <a:bodyPr/>
                    <a:lstStyle/>
                    <a:p>
                      <a:r>
                        <a:rPr lang="sv-SE" sz="1000" b="1">
                          <a:solidFill>
                            <a:schemeClr val="bg1"/>
                          </a:solidFill>
                        </a:rPr>
                        <a:t>Uppskattad tids-åtgång h/månad</a:t>
                      </a:r>
                    </a:p>
                  </a:txBody>
                  <a:tcPr>
                    <a:solidFill>
                      <a:schemeClr val="tx2"/>
                    </a:solidFill>
                  </a:tcPr>
                </a:tc>
                <a:extLst>
                  <a:ext uri="{0D108BD9-81ED-4DB2-BD59-A6C34878D82A}">
                    <a16:rowId xmlns:a16="http://schemas.microsoft.com/office/drawing/2014/main" val="453193327"/>
                  </a:ext>
                </a:extLst>
              </a:tr>
              <a:tr h="2614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err="1">
                          <a:solidFill>
                            <a:srgbClr val="000000"/>
                          </a:solidFill>
                        </a:rPr>
                        <a:t>Mötesforum</a:t>
                      </a:r>
                      <a:endParaRPr kumimoji="0" lang="sv-SE" sz="1000" b="1" i="0" u="none" strike="noStrike" kern="1200" cap="none" spc="0" normalizeH="0" baseline="0" noProof="0">
                        <a:ln>
                          <a:noFill/>
                        </a:ln>
                        <a:solidFill>
                          <a:srgbClr val="000000"/>
                        </a:solidFill>
                        <a:effectLst/>
                        <a:uLnTx/>
                        <a:uFillTx/>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Sammankallar det regionala nätverket för nätverksmöten </a:t>
                      </a:r>
                      <a:r>
                        <a:rPr lang="sv-SE" sz="900">
                          <a:solidFill>
                            <a:schemeClr val="tx1"/>
                          </a:solidFill>
                        </a:rPr>
                        <a:t>ca var 6e vecka</a:t>
                      </a:r>
                    </a:p>
                  </a:txBody>
                  <a:tcPr>
                    <a:solidFill>
                      <a:schemeClr val="bg2"/>
                    </a:solidFill>
                  </a:tcPr>
                </a:tc>
                <a:tc>
                  <a:txBody>
                    <a:bodyPr/>
                    <a:lstStyle/>
                    <a:p>
                      <a:r>
                        <a:rPr lang="sv-SE" sz="900">
                          <a:solidFill>
                            <a:schemeClr val="tx1"/>
                          </a:solidFill>
                        </a:rPr>
                        <a:t>Inkluderar att skicka ut och följa upp inbjudningar, ta fram agenda och material, genomföra mötena och skicka ut sammanfattning/protokoll. </a:t>
                      </a:r>
                      <a:r>
                        <a:rPr lang="sv-SE" sz="900"/>
                        <a:t>Tar ca 4-6 h per tillfälle inkl. förberedelser och notat</a:t>
                      </a:r>
                      <a:endParaRPr lang="sv-SE" sz="900">
                        <a:solidFill>
                          <a:schemeClr val="tx1"/>
                        </a:solidFill>
                      </a:endParaRPr>
                    </a:p>
                  </a:txBody>
                  <a:tcPr>
                    <a:solidFill>
                      <a:schemeClr val="bg2"/>
                    </a:solidFill>
                  </a:tcPr>
                </a:tc>
                <a:tc>
                  <a:txBody>
                    <a:bodyPr/>
                    <a:lstStyle/>
                    <a:p>
                      <a:r>
                        <a:rPr lang="sv-SE" sz="1000"/>
                        <a:t>3-4 h </a:t>
                      </a:r>
                    </a:p>
                  </a:txBody>
                  <a:tcPr>
                    <a:solidFill>
                      <a:schemeClr val="bg2"/>
                    </a:solidFill>
                  </a:tcPr>
                </a:tc>
                <a:extLst>
                  <a:ext uri="{0D108BD9-81ED-4DB2-BD59-A6C34878D82A}">
                    <a16:rowId xmlns:a16="http://schemas.microsoft.com/office/drawing/2014/main" val="2257532588"/>
                  </a:ext>
                </a:extLst>
              </a:tr>
              <a:tr h="261445">
                <a:tc vMerge="1">
                  <a:txBody>
                    <a:bodyPr/>
                    <a:lstStyle/>
                    <a:p>
                      <a:endParaRPr lang="sv-SE"/>
                    </a:p>
                  </a:txBody>
                  <a:tcPr/>
                </a:tc>
                <a:tc>
                  <a:txBody>
                    <a:bodyPr/>
                    <a:lstStyle/>
                    <a:p>
                      <a:pPr marL="0" lvl="1" indent="0">
                        <a:buFont typeface="Arial" panose="020B0604020202020204" pitchFamily="34" charset="0"/>
                        <a:buNone/>
                      </a:pPr>
                      <a:r>
                        <a:rPr lang="sv-SE" sz="900"/>
                        <a:t>Håller klustermöten med kommunerna för uppföljning av publicering, ca var 3e vecka</a:t>
                      </a:r>
                    </a:p>
                  </a:txBody>
                  <a:tcPr>
                    <a:solidFill>
                      <a:schemeClr val="bg2"/>
                    </a:solidFill>
                  </a:tcPr>
                </a:tc>
                <a:tc>
                  <a:txBody>
                    <a:bodyPr/>
                    <a:lstStyle/>
                    <a:p>
                      <a:r>
                        <a:rPr lang="sv-SE" sz="900">
                          <a:solidFill>
                            <a:schemeClr val="tx1"/>
                          </a:solidFill>
                        </a:rPr>
                        <a:t>Inkluderar att skicka ut och följa upp inbjudningar, ta fram agendor och material, </a:t>
                      </a:r>
                      <a:r>
                        <a:rPr lang="sv-SE" sz="900" kern="1200">
                          <a:solidFill>
                            <a:schemeClr val="tx1"/>
                          </a:solidFill>
                          <a:latin typeface="+mn-lt"/>
                          <a:ea typeface="+mn-ea"/>
                          <a:cs typeface="+mn-cs"/>
                        </a:rPr>
                        <a:t>genomföra mötena och skicka påminnelser och återkoppla på eventuella frågeställningar. Estimat bygger på uppskattning om 2-3 möten i veckan á 1 h och 1,5 h förberedelser</a:t>
                      </a:r>
                    </a:p>
                  </a:txBody>
                  <a:tcPr>
                    <a:solidFill>
                      <a:schemeClr val="bg2"/>
                    </a:solidFill>
                  </a:tcPr>
                </a:tc>
                <a:tc>
                  <a:txBody>
                    <a:bodyPr/>
                    <a:lstStyle/>
                    <a:p>
                      <a:r>
                        <a:rPr lang="sv-SE" sz="1000">
                          <a:solidFill>
                            <a:schemeClr val="tx1"/>
                          </a:solidFill>
                        </a:rPr>
                        <a:t>20-30 h </a:t>
                      </a:r>
                    </a:p>
                  </a:txBody>
                  <a:tcPr>
                    <a:solidFill>
                      <a:schemeClr val="bg2"/>
                    </a:solidFill>
                  </a:tcPr>
                </a:tc>
                <a:extLst>
                  <a:ext uri="{0D108BD9-81ED-4DB2-BD59-A6C34878D82A}">
                    <a16:rowId xmlns:a16="http://schemas.microsoft.com/office/drawing/2014/main" val="3912972235"/>
                  </a:ext>
                </a:extLst>
              </a:tr>
              <a:tr h="261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Identifiera nya datamängder</a:t>
                      </a:r>
                      <a:endParaRPr kumimoji="0" lang="sv-SE" sz="1000" b="1" i="0" u="none" strike="noStrike" kern="1200" cap="none" spc="0" normalizeH="0" baseline="0" noProof="0">
                        <a:ln>
                          <a:noFill/>
                        </a:ln>
                        <a:solidFill>
                          <a:srgbClr val="000000"/>
                        </a:solidFill>
                        <a:effectLst/>
                        <a:uLnTx/>
                        <a:uFillTx/>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Tar aktivt fram och sprider nya gemensamma dataspecifikationer löpande</a:t>
                      </a:r>
                    </a:p>
                  </a:txBody>
                  <a:tcPr>
                    <a:solidFill>
                      <a:schemeClr val="bg1"/>
                    </a:solidFill>
                  </a:tcPr>
                </a:tc>
                <a:tc>
                  <a:txBody>
                    <a:bodyPr/>
                    <a:lstStyle/>
                    <a:p>
                      <a:r>
                        <a:rPr lang="sv-SE" sz="900">
                          <a:solidFill>
                            <a:schemeClr val="tx1"/>
                          </a:solidFill>
                        </a:rPr>
                        <a:t>Inkluderar att genomföra research, kontakta behovsägare, sammanställa rekommendationer, remissa rekommendationerna samt marknadsföra till kommunerna. Estimat bygger på att en ny </a:t>
                      </a:r>
                      <a:r>
                        <a:rPr lang="sv-SE" sz="900" err="1">
                          <a:solidFill>
                            <a:schemeClr val="tx1"/>
                          </a:solidFill>
                        </a:rPr>
                        <a:t>spec</a:t>
                      </a:r>
                      <a:r>
                        <a:rPr lang="sv-SE" sz="900">
                          <a:solidFill>
                            <a:schemeClr val="tx1"/>
                          </a:solidFill>
                        </a:rPr>
                        <a:t> tas fram kvartalsvis. Tar ca 24-48 h att ta fram en </a:t>
                      </a:r>
                      <a:r>
                        <a:rPr lang="sv-SE" sz="900" err="1">
                          <a:solidFill>
                            <a:schemeClr val="tx1"/>
                          </a:solidFill>
                        </a:rPr>
                        <a:t>spec</a:t>
                      </a:r>
                      <a:r>
                        <a:rPr lang="sv-SE" sz="900">
                          <a:solidFill>
                            <a:schemeClr val="tx1"/>
                          </a:solidFill>
                        </a:rPr>
                        <a:t>, beroende på komplexitet</a:t>
                      </a:r>
                    </a:p>
                  </a:txBody>
                  <a:tcPr>
                    <a:solidFill>
                      <a:schemeClr val="bg1"/>
                    </a:solidFill>
                  </a:tcPr>
                </a:tc>
                <a:tc>
                  <a:txBody>
                    <a:bodyPr/>
                    <a:lstStyle/>
                    <a:p>
                      <a:r>
                        <a:rPr lang="sv-SE" sz="1000">
                          <a:solidFill>
                            <a:schemeClr val="tx1"/>
                          </a:solidFill>
                        </a:rPr>
                        <a:t>8-12 h </a:t>
                      </a:r>
                    </a:p>
                  </a:txBody>
                  <a:tcPr>
                    <a:solidFill>
                      <a:schemeClr val="bg1"/>
                    </a:solidFill>
                  </a:tcPr>
                </a:tc>
                <a:extLst>
                  <a:ext uri="{0D108BD9-81ED-4DB2-BD59-A6C34878D82A}">
                    <a16:rowId xmlns:a16="http://schemas.microsoft.com/office/drawing/2014/main" val="1050803962"/>
                  </a:ext>
                </a:extLst>
              </a:tr>
              <a:tr h="334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Publicering och förvaltning </a:t>
                      </a:r>
                      <a:r>
                        <a:rPr lang="sv-SE" sz="800" b="0">
                          <a:solidFill>
                            <a:srgbClr val="000000"/>
                          </a:solidFill>
                        </a:rPr>
                        <a:t>av datamängder</a:t>
                      </a:r>
                      <a:endParaRPr kumimoji="0" lang="sv-SE" sz="800" b="0" i="0" u="none" strike="noStrike" kern="1200" cap="none" spc="0" normalizeH="0" baseline="0" noProof="0">
                        <a:ln>
                          <a:noFill/>
                        </a:ln>
                        <a:solidFill>
                          <a:srgbClr val="000000"/>
                        </a:solidFill>
                        <a:effectLst/>
                        <a:uLnTx/>
                        <a:uFillTx/>
                      </a:endParaRPr>
                    </a:p>
                  </a:txBody>
                  <a:tcPr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Ger tekniskt stöd i automatisk publicering av datamängder samt kvalitetsgranskning av publicering</a:t>
                      </a:r>
                    </a:p>
                  </a:txBody>
                  <a:tcPr>
                    <a:solidFill>
                      <a:schemeClr val="bg2"/>
                    </a:solidFill>
                  </a:tcPr>
                </a:tc>
                <a:tc>
                  <a:txBody>
                    <a:bodyPr/>
                    <a:lstStyle/>
                    <a:p>
                      <a:r>
                        <a:rPr lang="sv-SE" sz="900">
                          <a:solidFill>
                            <a:schemeClr val="tx1"/>
                          </a:solidFill>
                        </a:rPr>
                        <a:t>Inkluderar vägledning i publicering av data från verksamhetssystem samt kvalitetsgranskning/uppföljning av publicering. </a:t>
                      </a:r>
                      <a:r>
                        <a:rPr lang="sv-SE" sz="900"/>
                        <a:t>Tidsåtgång är beroende av hur många som vill ha stöd</a:t>
                      </a:r>
                      <a:endParaRPr lang="sv-SE" sz="900">
                        <a:solidFill>
                          <a:schemeClr val="tx1"/>
                        </a:solidFill>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rPr>
                        <a:t>32-48 h</a:t>
                      </a:r>
                    </a:p>
                  </a:txBody>
                  <a:tcPr>
                    <a:solidFill>
                      <a:schemeClr val="bg2"/>
                    </a:solidFill>
                  </a:tcPr>
                </a:tc>
                <a:extLst>
                  <a:ext uri="{0D108BD9-81ED-4DB2-BD59-A6C34878D82A}">
                    <a16:rowId xmlns:a16="http://schemas.microsoft.com/office/drawing/2014/main" val="3335059362"/>
                  </a:ext>
                </a:extLst>
              </a:tr>
              <a:tr h="188821">
                <a:tc rowSpan="4">
                  <a:txBody>
                    <a:bodyPr/>
                    <a:lstStyle/>
                    <a:p>
                      <a:pPr marL="0" marR="0" lvl="0" indent="0" algn="l" defTabSz="914400" rtl="0" eaLnBrk="1" fontAlgn="auto" latinLnBrk="0" hangingPunct="1">
                        <a:lnSpc>
                          <a:spcPct val="100000"/>
                        </a:lnSpc>
                        <a:spcBef>
                          <a:spcPts val="0"/>
                        </a:spcBef>
                        <a:buClrTx/>
                        <a:buSzTx/>
                        <a:buFontTx/>
                        <a:buNone/>
                        <a:tabLst/>
                        <a:defRPr/>
                      </a:pPr>
                      <a:r>
                        <a:rPr kumimoji="0" lang="sv-SE" sz="1000" b="1" i="0" u="none" strike="noStrike" kern="1200" cap="none" spc="0" normalizeH="0" baseline="0" noProof="0">
                          <a:ln>
                            <a:noFill/>
                          </a:ln>
                          <a:solidFill>
                            <a:srgbClr val="000000"/>
                          </a:solidFill>
                          <a:effectLst/>
                          <a:uLnTx/>
                          <a:uFillTx/>
                        </a:rPr>
                        <a:t>Kompetensutveckling</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Svarar på frågor om stödmaterial vid behov</a:t>
                      </a:r>
                    </a:p>
                  </a:txBody>
                  <a:tcPr>
                    <a:solidFill>
                      <a:schemeClr val="bg1"/>
                    </a:solidFill>
                  </a:tcPr>
                </a:tc>
                <a:tc>
                  <a:txBody>
                    <a:bodyPr/>
                    <a:lstStyle/>
                    <a:p>
                      <a:r>
                        <a:rPr lang="sv-SE" sz="900">
                          <a:solidFill>
                            <a:schemeClr val="tx1"/>
                          </a:solidFill>
                        </a:rPr>
                        <a:t>Besvara eventuella frågor om stödmaterial. Tidsåtgång är behovsdrivet utifrån hur många frågor som kommer, och korrelerar sannolikt med hur stor satsningen på nätverket blir</a:t>
                      </a:r>
                    </a:p>
                  </a:txBody>
                  <a:tcPr>
                    <a:solidFill>
                      <a:schemeClr val="bg1"/>
                    </a:solidFill>
                  </a:tcPr>
                </a:tc>
                <a:tc>
                  <a:txBody>
                    <a:bodyPr/>
                    <a:lstStyle/>
                    <a:p>
                      <a:r>
                        <a:rPr lang="sv-SE" sz="1000">
                          <a:solidFill>
                            <a:schemeClr val="tx1"/>
                          </a:solidFill>
                        </a:rPr>
                        <a:t>0-4 h</a:t>
                      </a:r>
                    </a:p>
                  </a:txBody>
                  <a:tcPr>
                    <a:solidFill>
                      <a:schemeClr val="bg1"/>
                    </a:solidFill>
                  </a:tcPr>
                </a:tc>
                <a:extLst>
                  <a:ext uri="{0D108BD9-81ED-4DB2-BD59-A6C34878D82A}">
                    <a16:rowId xmlns:a16="http://schemas.microsoft.com/office/drawing/2014/main" val="99930809"/>
                  </a:ext>
                </a:extLst>
              </a:tr>
              <a:tr h="188821">
                <a:tc vMerge="1">
                  <a:txBody>
                    <a:bodyPr/>
                    <a:lstStyle/>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solidFill>
                            <a:schemeClr val="tx1"/>
                          </a:solidFill>
                        </a:rPr>
                        <a:t>Uppdaterar stödmaterial kontinuerligt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chemeClr val="tx1"/>
                          </a:solidFill>
                        </a:rPr>
                        <a:t>Inkluderar att t.ex. bevaka uppdateringar om öppna data-lagen, uppdatering av material </a:t>
                      </a:r>
                      <a:r>
                        <a:rPr lang="sv-SE" sz="900" err="1">
                          <a:solidFill>
                            <a:schemeClr val="tx1"/>
                          </a:solidFill>
                        </a:rPr>
                        <a:t>p.g.a</a:t>
                      </a:r>
                      <a:r>
                        <a:rPr lang="sv-SE" sz="900">
                          <a:solidFill>
                            <a:schemeClr val="tx1"/>
                          </a:solidFill>
                        </a:rPr>
                        <a:t> nya lärdomar m.m. samt att publicera nya versioner</a:t>
                      </a:r>
                    </a:p>
                  </a:txBody>
                  <a:tcPr>
                    <a:solidFill>
                      <a:schemeClr val="bg1"/>
                    </a:solidFill>
                  </a:tcPr>
                </a:tc>
                <a:tc>
                  <a:txBody>
                    <a:bodyPr/>
                    <a:lstStyle/>
                    <a:p>
                      <a:r>
                        <a:rPr lang="sv-SE" sz="1000">
                          <a:solidFill>
                            <a:schemeClr val="tx1"/>
                          </a:solidFill>
                        </a:rPr>
                        <a:t>4-12 h </a:t>
                      </a:r>
                    </a:p>
                  </a:txBody>
                  <a:tcPr>
                    <a:solidFill>
                      <a:schemeClr val="bg1"/>
                    </a:solidFill>
                  </a:tcPr>
                </a:tc>
                <a:extLst>
                  <a:ext uri="{0D108BD9-81ED-4DB2-BD59-A6C34878D82A}">
                    <a16:rowId xmlns:a16="http://schemas.microsoft.com/office/drawing/2014/main" val="717115678"/>
                  </a:ext>
                </a:extLst>
              </a:tr>
              <a:tr h="261445">
                <a:tc vMerge="1">
                  <a:txBody>
                    <a:bodyPr/>
                    <a:lstStyle/>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solidFill>
                            <a:schemeClr val="tx1"/>
                          </a:solidFill>
                        </a:rPr>
                        <a:t>Håller kompetenshöjande workshops per kommun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Inkluderar anpassning av material samt att hålla workshops för t.ex. förankring, forma organisation m.m. för kommunrepresentanter och andra anställda (t.ex. ledningen). </a:t>
                      </a:r>
                      <a:r>
                        <a:rPr lang="sv-SE" sz="900" kern="1200">
                          <a:solidFill>
                            <a:schemeClr val="tx1"/>
                          </a:solidFill>
                          <a:latin typeface="+mn-lt"/>
                          <a:ea typeface="+mn-ea"/>
                          <a:cs typeface="+mn-cs"/>
                        </a:rPr>
                        <a:t>Estimat bygger på uppskattning om 1-3 möten i månaden á 2h inkl. 4 h förberedelser</a:t>
                      </a:r>
                    </a:p>
                  </a:txBody>
                  <a:tcPr>
                    <a:solidFill>
                      <a:schemeClr val="bg1"/>
                    </a:solidFill>
                  </a:tcPr>
                </a:tc>
                <a:tc>
                  <a:txBody>
                    <a:bodyPr/>
                    <a:lstStyle/>
                    <a:p>
                      <a:r>
                        <a:rPr lang="sv-SE" sz="1000">
                          <a:solidFill>
                            <a:schemeClr val="tx1"/>
                          </a:solidFill>
                        </a:rPr>
                        <a:t>6-18 h</a:t>
                      </a:r>
                    </a:p>
                  </a:txBody>
                  <a:tcPr>
                    <a:solidFill>
                      <a:schemeClr val="bg1"/>
                    </a:solidFill>
                  </a:tcPr>
                </a:tc>
                <a:extLst>
                  <a:ext uri="{0D108BD9-81ED-4DB2-BD59-A6C34878D82A}">
                    <a16:rowId xmlns:a16="http://schemas.microsoft.com/office/drawing/2014/main" val="1463884853"/>
                  </a:ext>
                </a:extLst>
              </a:tr>
              <a:tr h="188821">
                <a:tc vMerge="1">
                  <a:txBody>
                    <a:bodyPr/>
                    <a:lstStyle/>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Ger enskilt stöd till kommunrepresentanterna</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Inkluderar stöd i användande av stödmaterial, framtagande av strategier, beslutsunderlag m.m. </a:t>
                      </a:r>
                      <a:r>
                        <a:rPr lang="sv-SE" sz="900" kern="1200">
                          <a:solidFill>
                            <a:schemeClr val="tx1"/>
                          </a:solidFill>
                          <a:latin typeface="+mn-lt"/>
                          <a:ea typeface="+mn-ea"/>
                          <a:cs typeface="+mn-cs"/>
                        </a:rPr>
                        <a:t>Estimat bygger på uppskattning om </a:t>
                      </a:r>
                      <a:r>
                        <a:rPr lang="sv-SE" sz="900">
                          <a:solidFill>
                            <a:schemeClr val="tx1"/>
                          </a:solidFill>
                        </a:rPr>
                        <a:t>1-2 möten i veckan á 1h</a:t>
                      </a:r>
                      <a:endParaRPr lang="sv-SE" sz="900"/>
                    </a:p>
                  </a:txBody>
                  <a:tcPr>
                    <a:solidFill>
                      <a:schemeClr val="bg1"/>
                    </a:solidFill>
                  </a:tcPr>
                </a:tc>
                <a:tc>
                  <a:txBody>
                    <a:bodyPr/>
                    <a:lstStyle/>
                    <a:p>
                      <a:r>
                        <a:rPr lang="sv-SE" sz="1000">
                          <a:solidFill>
                            <a:schemeClr val="tx1"/>
                          </a:solidFill>
                        </a:rPr>
                        <a:t>4-8 h</a:t>
                      </a:r>
                    </a:p>
                  </a:txBody>
                  <a:tcPr>
                    <a:solidFill>
                      <a:schemeClr val="bg1"/>
                    </a:solidFill>
                  </a:tcPr>
                </a:tc>
                <a:extLst>
                  <a:ext uri="{0D108BD9-81ED-4DB2-BD59-A6C34878D82A}">
                    <a16:rowId xmlns:a16="http://schemas.microsoft.com/office/drawing/2014/main" val="1699261008"/>
                  </a:ext>
                </a:extLst>
              </a:tr>
              <a:tr h="18882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Kommunikation</a:t>
                      </a:r>
                      <a:endParaRPr kumimoji="0" lang="sv-SE" sz="1000" b="1" i="0" u="none" strike="noStrike" kern="1200" cap="none" spc="0" normalizeH="0" baseline="0" noProof="0">
                        <a:ln>
                          <a:noFill/>
                        </a:ln>
                        <a:solidFill>
                          <a:srgbClr val="000000"/>
                        </a:solidFill>
                        <a:effectLst/>
                        <a:uLnTx/>
                        <a:uFillTx/>
                      </a:endParaRPr>
                    </a:p>
                  </a:txBody>
                  <a:tcPr>
                    <a:solidFill>
                      <a:schemeClr val="bg2"/>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kern="1200">
                          <a:solidFill>
                            <a:schemeClr val="tx1"/>
                          </a:solidFill>
                          <a:latin typeface="+mn-lt"/>
                          <a:ea typeface="+mn-ea"/>
                          <a:cs typeface="+mn-cs"/>
                        </a:rPr>
                        <a:t>Svarar på frågor vid behov</a:t>
                      </a:r>
                      <a:endParaRPr lang="sv-SE" sz="9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solidFill>
                            <a:schemeClr val="tx1"/>
                          </a:solidFill>
                        </a:rPr>
                        <a:t>Inkluderar att kontinuerligt bevaka eventuellt inkomna frågor från nätverket, och att besvara dem. Tidsåtgång är behovsdrivet utifrån hur många frågor som kommer, och korrelerar sannolikt med hur stor satsningen på nätverket blir</a:t>
                      </a:r>
                    </a:p>
                  </a:txBody>
                  <a:tcPr>
                    <a:solidFill>
                      <a:schemeClr val="bg2"/>
                    </a:solidFill>
                  </a:tcPr>
                </a:tc>
                <a:tc>
                  <a:txBody>
                    <a:bodyPr/>
                    <a:lstStyle/>
                    <a:p>
                      <a:r>
                        <a:rPr lang="sv-SE" sz="1000">
                          <a:solidFill>
                            <a:schemeClr val="tx1"/>
                          </a:solidFill>
                        </a:rPr>
                        <a:t>0-16 h </a:t>
                      </a:r>
                    </a:p>
                  </a:txBody>
                  <a:tcPr>
                    <a:solidFill>
                      <a:schemeClr val="bg2"/>
                    </a:solidFill>
                  </a:tcPr>
                </a:tc>
                <a:extLst>
                  <a:ext uri="{0D108BD9-81ED-4DB2-BD59-A6C34878D82A}">
                    <a16:rowId xmlns:a16="http://schemas.microsoft.com/office/drawing/2014/main" val="457953690"/>
                  </a:ext>
                </a:extLst>
              </a:tr>
              <a:tr h="188821">
                <a:tc vMerge="1">
                  <a:txBody>
                    <a:bodyPr/>
                    <a:lstStyle/>
                    <a:p>
                      <a:endParaRPr lang="sv-SE"/>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solidFill>
                            <a:schemeClr val="tx1"/>
                          </a:solidFill>
                        </a:rPr>
                        <a:t>Uppdaterar hemsidan löpande</a:t>
                      </a:r>
                    </a:p>
                  </a:txBody>
                  <a:tcPr>
                    <a:solidFill>
                      <a:schemeClr val="bg2"/>
                    </a:solidFill>
                  </a:tcPr>
                </a:tc>
                <a:tc>
                  <a:txBody>
                    <a:bodyPr/>
                    <a:lstStyle/>
                    <a:p>
                      <a:r>
                        <a:rPr lang="sv-SE" sz="900">
                          <a:solidFill>
                            <a:schemeClr val="tx1"/>
                          </a:solidFill>
                        </a:rPr>
                        <a:t>Bevaka att hemsidan är uppdaterad och genomföra uppdateringar kontinuerligt. </a:t>
                      </a:r>
                      <a:r>
                        <a:rPr lang="sv-SE" sz="900"/>
                        <a:t>Tidsåtgång är beroende av hur stora uppdateringar som behövs</a:t>
                      </a:r>
                      <a:endParaRPr lang="sv-SE" sz="900">
                        <a:solidFill>
                          <a:schemeClr val="tx1"/>
                        </a:solidFill>
                      </a:endParaRPr>
                    </a:p>
                  </a:txBody>
                  <a:tcPr>
                    <a:solidFill>
                      <a:schemeClr val="bg2"/>
                    </a:solidFill>
                  </a:tcPr>
                </a:tc>
                <a:tc>
                  <a:txBody>
                    <a:bodyPr/>
                    <a:lstStyle/>
                    <a:p>
                      <a:r>
                        <a:rPr lang="sv-SE" sz="1000">
                          <a:solidFill>
                            <a:schemeClr val="tx1"/>
                          </a:solidFill>
                        </a:rPr>
                        <a:t>1-3 h</a:t>
                      </a:r>
                    </a:p>
                  </a:txBody>
                  <a:tcPr>
                    <a:solidFill>
                      <a:schemeClr val="bg2"/>
                    </a:solidFill>
                  </a:tcPr>
                </a:tc>
                <a:extLst>
                  <a:ext uri="{0D108BD9-81ED-4DB2-BD59-A6C34878D82A}">
                    <a16:rowId xmlns:a16="http://schemas.microsoft.com/office/drawing/2014/main" val="625099978"/>
                  </a:ext>
                </a:extLst>
              </a:tr>
              <a:tr h="188821">
                <a:tc vMerge="1">
                  <a:txBody>
                    <a:bodyPr/>
                    <a:lstStyle/>
                    <a:p>
                      <a:endParaRPr lang="sv-SE"/>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Skickar informations-/nyhetsmail </a:t>
                      </a:r>
                      <a:r>
                        <a:rPr lang="sv-SE" sz="900">
                          <a:solidFill>
                            <a:schemeClr val="tx1"/>
                          </a:solidFill>
                        </a:rPr>
                        <a:t>löpande</a:t>
                      </a:r>
                      <a:endParaRPr lang="sv-SE" sz="900" kern="1200">
                        <a:solidFill>
                          <a:schemeClr val="tx1"/>
                        </a:solidFill>
                        <a:latin typeface="+mn-lt"/>
                        <a:ea typeface="+mn-ea"/>
                        <a:cs typeface="+mn-cs"/>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a:solidFill>
                            <a:schemeClr val="tx1"/>
                          </a:solidFill>
                          <a:latin typeface="+mn-lt"/>
                          <a:ea typeface="+mn-ea"/>
                          <a:cs typeface="+mn-cs"/>
                        </a:rPr>
                        <a:t>Sätta ihop text och skicka ut mail till kommunrepresentanterna. Tar ca 2-3 h för att sätta ihop och skicka ut ett vanligt mejl. Mer tid behövs om det ska vara ett lite finare digitalt nyhetsbrev. Estimat bygger på ett infomail per månad</a:t>
                      </a:r>
                    </a:p>
                  </a:txBody>
                  <a:tcPr>
                    <a:solidFill>
                      <a:schemeClr val="bg2"/>
                    </a:solidFill>
                  </a:tcPr>
                </a:tc>
                <a:tc>
                  <a:txBody>
                    <a:bodyPr/>
                    <a:lstStyle/>
                    <a:p>
                      <a:r>
                        <a:rPr lang="sv-SE" sz="1000"/>
                        <a:t>2-3 h</a:t>
                      </a:r>
                    </a:p>
                  </a:txBody>
                  <a:tcPr>
                    <a:solidFill>
                      <a:schemeClr val="bg2"/>
                    </a:solidFill>
                  </a:tcPr>
                </a:tc>
                <a:extLst>
                  <a:ext uri="{0D108BD9-81ED-4DB2-BD59-A6C34878D82A}">
                    <a16:rowId xmlns:a16="http://schemas.microsoft.com/office/drawing/2014/main" val="141078564"/>
                  </a:ext>
                </a:extLst>
              </a:tr>
              <a:tr h="341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rPr>
                        <a:t>Marknadsföring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rgbClr val="000000"/>
                          </a:solidFill>
                        </a:rPr>
                        <a:t>Tillgängliga datamängder &amp; dess användning </a:t>
                      </a:r>
                      <a:endParaRPr kumimoji="0" lang="sv-SE" sz="800" i="0" u="none" strike="noStrike" kern="1200" cap="none" spc="0" normalizeH="0" baseline="0" noProof="0">
                        <a:ln>
                          <a:noFill/>
                        </a:ln>
                        <a:solidFill>
                          <a:srgbClr val="000000"/>
                        </a:solidFill>
                        <a:effectLst/>
                        <a:uLnTx/>
                        <a:uFillTx/>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Marknadsför centraliserat</a:t>
                      </a:r>
                    </a:p>
                  </a:txBody>
                  <a:tcPr>
                    <a:solidFill>
                      <a:schemeClr val="bg1"/>
                    </a:solidFill>
                  </a:tcPr>
                </a:tc>
                <a:tc>
                  <a:txBody>
                    <a:bodyPr/>
                    <a:lstStyle/>
                    <a:p>
                      <a:r>
                        <a:rPr lang="sv-SE" sz="900">
                          <a:solidFill>
                            <a:schemeClr val="tx1"/>
                          </a:solidFill>
                        </a:rPr>
                        <a:t>Om många kommuner publicerat samma datamängd kan t.ex. regionala samordnaren blogga om det och kontakta behovsägare och meddela att datan finns tillgänglig. Storsthlm kan även skriva framgångsexempel på användningen och publicera på portalen. Tidsåtgång beror på kommunernas framfart med publiceringen</a:t>
                      </a:r>
                    </a:p>
                  </a:txBody>
                  <a:tcPr>
                    <a:solidFill>
                      <a:schemeClr val="bg1"/>
                    </a:solidFill>
                  </a:tcPr>
                </a:tc>
                <a:tc>
                  <a:txBody>
                    <a:bodyPr/>
                    <a:lstStyle/>
                    <a:p>
                      <a:r>
                        <a:rPr lang="sv-SE" sz="1000">
                          <a:solidFill>
                            <a:schemeClr val="tx1"/>
                          </a:solidFill>
                        </a:rPr>
                        <a:t>0-4 h</a:t>
                      </a:r>
                    </a:p>
                  </a:txBody>
                  <a:tcPr>
                    <a:solidFill>
                      <a:schemeClr val="bg1"/>
                    </a:solidFill>
                  </a:tcPr>
                </a:tc>
                <a:extLst>
                  <a:ext uri="{0D108BD9-81ED-4DB2-BD59-A6C34878D82A}">
                    <a16:rowId xmlns:a16="http://schemas.microsoft.com/office/drawing/2014/main" val="2900587185"/>
                  </a:ext>
                </a:extLst>
              </a:tr>
              <a:tr h="151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srgbClr val="000000"/>
                          </a:solidFill>
                          <a:effectLst/>
                          <a:uLnTx/>
                          <a:uFillTx/>
                        </a:rPr>
                        <a:t>Totalt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kern="1200">
                        <a:solidFill>
                          <a:srgbClr val="FF0000"/>
                        </a:solidFill>
                        <a:latin typeface="+mn-lt"/>
                        <a:ea typeface="+mn-ea"/>
                        <a:cs typeface="+mn-cs"/>
                      </a:endParaRPr>
                    </a:p>
                  </a:txBody>
                  <a:tcPr>
                    <a:solidFill>
                      <a:schemeClr val="bg1">
                        <a:lumMod val="8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srgbClr val="000000"/>
                          </a:solidFill>
                          <a:effectLst/>
                          <a:uLnTx/>
                          <a:uFillTx/>
                          <a:latin typeface="+mn-lt"/>
                          <a:ea typeface="+mn-ea"/>
                          <a:cs typeface="+mn-cs"/>
                        </a:rPr>
                        <a:t>Totalt antal timmar/månad</a:t>
                      </a:r>
                    </a:p>
                  </a:txBody>
                  <a:tcPr>
                    <a:solidFill>
                      <a:schemeClr val="bg1">
                        <a:lumMod val="85000"/>
                      </a:schemeClr>
                    </a:solidFill>
                  </a:tcPr>
                </a:tc>
                <a:tc>
                  <a:txBody>
                    <a:bodyPr/>
                    <a:lstStyle/>
                    <a:p>
                      <a:r>
                        <a:rPr lang="sv-SE" sz="1000" b="1" dirty="0">
                          <a:solidFill>
                            <a:schemeClr val="tx1"/>
                          </a:solidFill>
                        </a:rPr>
                        <a:t>80-162 h</a:t>
                      </a:r>
                    </a:p>
                  </a:txBody>
                  <a:tcPr>
                    <a:solidFill>
                      <a:schemeClr val="bg1">
                        <a:lumMod val="85000"/>
                      </a:schemeClr>
                    </a:solidFill>
                  </a:tcPr>
                </a:tc>
                <a:extLst>
                  <a:ext uri="{0D108BD9-81ED-4DB2-BD59-A6C34878D82A}">
                    <a16:rowId xmlns:a16="http://schemas.microsoft.com/office/drawing/2014/main" val="2951401516"/>
                  </a:ext>
                </a:extLst>
              </a:tr>
            </a:tbl>
          </a:graphicData>
        </a:graphic>
      </p:graphicFrame>
    </p:spTree>
    <p:extLst>
      <p:ext uri="{BB962C8B-B14F-4D97-AF65-F5344CB8AC3E}">
        <p14:creationId xmlns:p14="http://schemas.microsoft.com/office/powerpoint/2010/main" val="810910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8" name="think-cell Slide" r:id="rId5" imgW="395" imgH="394" progId="TCLayout.ActiveDocument.1">
                  <p:embed/>
                </p:oleObj>
              </mc:Choice>
              <mc:Fallback>
                <p:oleObj name="think-cell Slide" r:id="rId5" imgW="395" imgH="39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sv-SE" sz="2900" b="1">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609600" y="457200"/>
            <a:ext cx="10171723" cy="831600"/>
          </a:xfrm>
        </p:spPr>
        <p:txBody>
          <a:bodyPr/>
          <a:lstStyle/>
          <a:p>
            <a:r>
              <a:rPr lang="sv-SE" sz="2900">
                <a:latin typeface="+mj-lt"/>
              </a:rPr>
              <a:t>Inspirationsexempel: Kronofogdens organisation kring arbete med öppna data </a:t>
            </a:r>
            <a:br>
              <a:rPr lang="sv-SE" sz="2900">
                <a:latin typeface="+mj-lt"/>
              </a:rPr>
            </a:br>
            <a:r>
              <a:rPr lang="sv-SE" sz="2900">
                <a:latin typeface="+mj-lt"/>
              </a:rPr>
              <a:t> </a:t>
            </a:r>
          </a:p>
        </p:txBody>
      </p:sp>
      <p:sp>
        <p:nvSpPr>
          <p:cNvPr id="5" name="Rounded Rectangle 4"/>
          <p:cNvSpPr/>
          <p:nvPr/>
        </p:nvSpPr>
        <p:spPr>
          <a:xfrm>
            <a:off x="602524" y="1448780"/>
            <a:ext cx="2091216" cy="42484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Samordnare</a:t>
            </a:r>
          </a:p>
          <a:p>
            <a:endParaRPr lang="sv-SE" sz="1600" b="1">
              <a:solidFill>
                <a:schemeClr val="tx1"/>
              </a:solidFill>
              <a:latin typeface="+mj-lt"/>
            </a:endParaRPr>
          </a:p>
          <a:p>
            <a:r>
              <a:rPr lang="sv-SE" sz="1200">
                <a:solidFill>
                  <a:schemeClr val="tx1"/>
                </a:solidFill>
                <a:latin typeface="+mj-lt"/>
              </a:rPr>
              <a:t>Utvecklingsavdelningen har ansvaret att leda arbetet inom myndigheten och genomföra den framtagna handlingsplanen. </a:t>
            </a:r>
          </a:p>
          <a:p>
            <a:br>
              <a:rPr lang="sv-SE" sz="1200">
                <a:solidFill>
                  <a:schemeClr val="tx1"/>
                </a:solidFill>
                <a:latin typeface="+mj-lt"/>
              </a:rPr>
            </a:br>
            <a:r>
              <a:rPr lang="sv-SE" sz="1200" b="1">
                <a:solidFill>
                  <a:schemeClr val="tx1"/>
                </a:solidFill>
                <a:latin typeface="+mj-lt"/>
              </a:rPr>
              <a:t>Uppgift: </a:t>
            </a:r>
            <a:r>
              <a:rPr lang="sv-SE" sz="1200">
                <a:solidFill>
                  <a:schemeClr val="tx1"/>
                </a:solidFill>
                <a:latin typeface="+mj-lt"/>
              </a:rPr>
              <a:t>samordnande, extern övergripande kontaktperson för öppna data</a:t>
            </a:r>
          </a:p>
          <a:p>
            <a:endParaRPr lang="sv-SE" sz="1200">
              <a:solidFill>
                <a:schemeClr val="tx1"/>
              </a:solidFill>
              <a:latin typeface="+mj-lt"/>
            </a:endParaRPr>
          </a:p>
          <a:p>
            <a:r>
              <a:rPr lang="sv-SE" sz="1200" b="1">
                <a:solidFill>
                  <a:schemeClr val="tx1"/>
                </a:solidFill>
                <a:latin typeface="+mj-lt"/>
              </a:rPr>
              <a:t>Tid: </a:t>
            </a:r>
            <a:r>
              <a:rPr lang="sv-SE" sz="1200">
                <a:solidFill>
                  <a:schemeClr val="tx1"/>
                </a:solidFill>
                <a:latin typeface="+mj-lt"/>
              </a:rPr>
              <a:t>minst 1 dag per vecka </a:t>
            </a:r>
            <a:r>
              <a:rPr lang="sv-SE" sz="1600">
                <a:solidFill>
                  <a:schemeClr val="tx1"/>
                </a:solidFill>
                <a:latin typeface="+mj-lt"/>
              </a:rPr>
              <a:t> </a:t>
            </a:r>
          </a:p>
        </p:txBody>
      </p:sp>
      <p:sp>
        <p:nvSpPr>
          <p:cNvPr id="8" name="Rounded Rectangle 7"/>
          <p:cNvSpPr/>
          <p:nvPr/>
        </p:nvSpPr>
        <p:spPr>
          <a:xfrm>
            <a:off x="2843714" y="1448780"/>
            <a:ext cx="2091216" cy="42484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Central arbetsgrupp</a:t>
            </a:r>
          </a:p>
          <a:p>
            <a:endParaRPr lang="sv-SE" sz="1400">
              <a:solidFill>
                <a:schemeClr val="tx1"/>
              </a:solidFill>
              <a:latin typeface="+mj-lt"/>
            </a:endParaRPr>
          </a:p>
          <a:p>
            <a:r>
              <a:rPr lang="sv-SE" sz="1200">
                <a:solidFill>
                  <a:schemeClr val="tx1"/>
                </a:solidFill>
                <a:latin typeface="+mj-lt"/>
              </a:rPr>
              <a:t>Gruppen består av: </a:t>
            </a:r>
          </a:p>
          <a:p>
            <a:pPr marL="285750" indent="-285750">
              <a:buFontTx/>
              <a:buChar char="-"/>
            </a:pPr>
            <a:r>
              <a:rPr lang="sv-SE" sz="1200">
                <a:solidFill>
                  <a:schemeClr val="tx1"/>
                </a:solidFill>
                <a:latin typeface="+mj-lt"/>
              </a:rPr>
              <a:t>Förvaltningsledare med </a:t>
            </a:r>
            <a:r>
              <a:rPr lang="sv-SE" sz="1200" err="1">
                <a:solidFill>
                  <a:schemeClr val="tx1"/>
                </a:solidFill>
                <a:latin typeface="+mj-lt"/>
              </a:rPr>
              <a:t>it-kompetens</a:t>
            </a:r>
            <a:r>
              <a:rPr lang="sv-SE" sz="1200">
                <a:solidFill>
                  <a:schemeClr val="tx1"/>
                </a:solidFill>
                <a:latin typeface="+mj-lt"/>
              </a:rPr>
              <a:t> </a:t>
            </a:r>
          </a:p>
          <a:p>
            <a:pPr marL="285750" indent="-285750">
              <a:buFontTx/>
              <a:buChar char="-"/>
            </a:pPr>
            <a:r>
              <a:rPr lang="sv-SE" sz="1200">
                <a:solidFill>
                  <a:schemeClr val="tx1"/>
                </a:solidFill>
                <a:latin typeface="+mj-lt"/>
              </a:rPr>
              <a:t>Kundansvarig </a:t>
            </a:r>
          </a:p>
          <a:p>
            <a:pPr marL="285750" indent="-285750">
              <a:buFontTx/>
              <a:buChar char="-"/>
            </a:pPr>
            <a:r>
              <a:rPr lang="sv-SE" sz="1200">
                <a:solidFill>
                  <a:schemeClr val="tx1"/>
                </a:solidFill>
                <a:latin typeface="+mj-lt"/>
              </a:rPr>
              <a:t>Analytiker </a:t>
            </a:r>
          </a:p>
          <a:p>
            <a:pPr marL="285750" indent="-285750">
              <a:buFontTx/>
              <a:buChar char="-"/>
            </a:pPr>
            <a:r>
              <a:rPr lang="sv-SE" sz="1200">
                <a:solidFill>
                  <a:schemeClr val="tx1"/>
                </a:solidFill>
                <a:latin typeface="+mj-lt"/>
              </a:rPr>
              <a:t>Jurist </a:t>
            </a:r>
          </a:p>
          <a:p>
            <a:endParaRPr lang="sv-SE" sz="1200" b="1">
              <a:solidFill>
                <a:schemeClr val="tx1"/>
              </a:solidFill>
              <a:latin typeface="+mj-lt"/>
            </a:endParaRPr>
          </a:p>
          <a:p>
            <a:r>
              <a:rPr lang="sv-SE" sz="1200" b="1">
                <a:solidFill>
                  <a:schemeClr val="tx1"/>
                </a:solidFill>
                <a:latin typeface="+mj-lt"/>
              </a:rPr>
              <a:t>Uppgift</a:t>
            </a:r>
            <a:r>
              <a:rPr lang="sv-SE" sz="1200">
                <a:solidFill>
                  <a:schemeClr val="tx1"/>
                </a:solidFill>
                <a:latin typeface="+mj-lt"/>
              </a:rPr>
              <a:t>: planera, genomföra och följa upp arbete med öppna data</a:t>
            </a:r>
          </a:p>
          <a:p>
            <a:endParaRPr lang="sv-SE" sz="1200">
              <a:solidFill>
                <a:schemeClr val="tx1"/>
              </a:solidFill>
              <a:latin typeface="+mj-lt"/>
            </a:endParaRPr>
          </a:p>
          <a:p>
            <a:r>
              <a:rPr lang="sv-SE" sz="1200" b="1">
                <a:solidFill>
                  <a:schemeClr val="tx1"/>
                </a:solidFill>
                <a:latin typeface="+mj-lt"/>
              </a:rPr>
              <a:t>Tid</a:t>
            </a:r>
            <a:r>
              <a:rPr lang="sv-SE" sz="1200">
                <a:solidFill>
                  <a:schemeClr val="tx1"/>
                </a:solidFill>
                <a:latin typeface="+mj-lt"/>
              </a:rPr>
              <a:t>: minst en halvdag per vecka</a:t>
            </a:r>
          </a:p>
        </p:txBody>
      </p:sp>
      <p:sp>
        <p:nvSpPr>
          <p:cNvPr id="11" name="Rounded Rectangle 10"/>
          <p:cNvSpPr/>
          <p:nvPr/>
        </p:nvSpPr>
        <p:spPr>
          <a:xfrm>
            <a:off x="5084904" y="1448780"/>
            <a:ext cx="2091216" cy="42484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Kontaktpersoner</a:t>
            </a:r>
          </a:p>
          <a:p>
            <a:endParaRPr lang="sv-SE" sz="1600" b="1">
              <a:solidFill>
                <a:schemeClr val="tx1"/>
              </a:solidFill>
              <a:latin typeface="+mj-lt"/>
            </a:endParaRPr>
          </a:p>
          <a:p>
            <a:r>
              <a:rPr lang="sv-SE" sz="1200">
                <a:solidFill>
                  <a:schemeClr val="tx1"/>
                </a:solidFill>
                <a:latin typeface="+mj-lt"/>
              </a:rPr>
              <a:t>Samordnaren och arbetsgruppen behöver ha kontaktpersoner inom ett antal områden för att fullgöra uppdraget på ett bra sätt. </a:t>
            </a:r>
          </a:p>
          <a:p>
            <a:endParaRPr lang="sv-SE" sz="1200">
              <a:solidFill>
                <a:schemeClr val="tx1"/>
              </a:solidFill>
              <a:latin typeface="+mj-lt"/>
            </a:endParaRPr>
          </a:p>
          <a:p>
            <a:r>
              <a:rPr lang="sv-SE" sz="1200">
                <a:solidFill>
                  <a:schemeClr val="tx1"/>
                </a:solidFill>
                <a:latin typeface="+mj-lt"/>
              </a:rPr>
              <a:t>Områden som det berör är:</a:t>
            </a:r>
          </a:p>
          <a:p>
            <a:pPr marL="285750" indent="-285750">
              <a:buFontTx/>
              <a:buChar char="-"/>
            </a:pPr>
            <a:r>
              <a:rPr lang="sv-SE" sz="1200">
                <a:solidFill>
                  <a:schemeClr val="tx1"/>
                </a:solidFill>
                <a:latin typeface="+mj-lt"/>
              </a:rPr>
              <a:t>Kommunikation</a:t>
            </a:r>
          </a:p>
          <a:p>
            <a:pPr marL="285750" indent="-285750">
              <a:buFontTx/>
              <a:buChar char="-"/>
            </a:pPr>
            <a:r>
              <a:rPr lang="sv-SE" sz="1200">
                <a:solidFill>
                  <a:schemeClr val="tx1"/>
                </a:solidFill>
                <a:latin typeface="+mj-lt"/>
              </a:rPr>
              <a:t>Säkerhet</a:t>
            </a:r>
          </a:p>
          <a:p>
            <a:pPr marL="285750" indent="-285750">
              <a:buFontTx/>
              <a:buChar char="-"/>
            </a:pPr>
            <a:endParaRPr lang="sv-SE" sz="1200">
              <a:solidFill>
                <a:schemeClr val="tx1"/>
              </a:solidFill>
              <a:latin typeface="+mj-lt"/>
            </a:endParaRPr>
          </a:p>
          <a:p>
            <a:r>
              <a:rPr lang="sv-SE" sz="1200">
                <a:solidFill>
                  <a:schemeClr val="tx1"/>
                </a:solidFill>
                <a:latin typeface="+mj-lt"/>
              </a:rPr>
              <a:t>Inom myndigheten behövs ett nätverk med ansvariga för öppna data i verksamheterna </a:t>
            </a:r>
          </a:p>
          <a:p>
            <a:endParaRPr lang="sv-SE" sz="1200">
              <a:solidFill>
                <a:schemeClr val="tx1"/>
              </a:solidFill>
              <a:latin typeface="+mj-lt"/>
            </a:endParaRPr>
          </a:p>
        </p:txBody>
      </p:sp>
      <p:sp>
        <p:nvSpPr>
          <p:cNvPr id="12" name="Rounded Rectangle 11"/>
          <p:cNvSpPr/>
          <p:nvPr/>
        </p:nvSpPr>
        <p:spPr>
          <a:xfrm>
            <a:off x="7326094" y="1448780"/>
            <a:ext cx="2091216" cy="42484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Internt nätverk</a:t>
            </a:r>
          </a:p>
          <a:p>
            <a:endParaRPr lang="sv-SE" sz="1600" b="1">
              <a:solidFill>
                <a:schemeClr val="tx1"/>
              </a:solidFill>
              <a:latin typeface="+mj-lt"/>
            </a:endParaRPr>
          </a:p>
          <a:p>
            <a:r>
              <a:rPr lang="sv-SE" sz="1200">
                <a:solidFill>
                  <a:schemeClr val="tx1"/>
                </a:solidFill>
                <a:latin typeface="+mj-lt"/>
              </a:rPr>
              <a:t>Varje verksamhet ska ha en utpekad ansvarig för öppna data som den centrala samordnaren kan ha en dialog med och förse med kunskap och information samt vara kontaktpunkten för pådrivande aktiviteter.</a:t>
            </a:r>
          </a:p>
          <a:p>
            <a:endParaRPr lang="sv-SE" sz="1200">
              <a:solidFill>
                <a:schemeClr val="tx1"/>
              </a:solidFill>
              <a:latin typeface="+mj-lt"/>
            </a:endParaRPr>
          </a:p>
          <a:p>
            <a:r>
              <a:rPr lang="sv-SE" sz="1200">
                <a:solidFill>
                  <a:schemeClr val="tx1"/>
                </a:solidFill>
                <a:latin typeface="+mj-lt"/>
              </a:rPr>
              <a:t>Verksamhetsutvecklare är lämpliga personer som kan ha ansvaret för att skapa öppna data i en verksamhet och ingå i nätverket. </a:t>
            </a:r>
          </a:p>
          <a:p>
            <a:endParaRPr lang="sv-SE" sz="1200">
              <a:solidFill>
                <a:schemeClr val="tx1"/>
              </a:solidFill>
              <a:latin typeface="+mj-lt"/>
            </a:endParaRPr>
          </a:p>
        </p:txBody>
      </p:sp>
      <p:sp>
        <p:nvSpPr>
          <p:cNvPr id="6" name="TextBox 5"/>
          <p:cNvSpPr txBox="1"/>
          <p:nvPr/>
        </p:nvSpPr>
        <p:spPr>
          <a:xfrm>
            <a:off x="8776895" y="6381328"/>
            <a:ext cx="2952328" cy="276999"/>
          </a:xfrm>
          <a:prstGeom prst="rect">
            <a:avLst/>
          </a:prstGeom>
          <a:noFill/>
        </p:spPr>
        <p:txBody>
          <a:bodyPr wrap="square" rtlCol="0">
            <a:spAutoFit/>
          </a:bodyPr>
          <a:lstStyle/>
          <a:p>
            <a:r>
              <a:rPr lang="sv-SE" sz="1200">
                <a:latin typeface="+mj-lt"/>
              </a:rPr>
              <a:t>https://www.kronofogden.se/67361.html</a:t>
            </a:r>
          </a:p>
        </p:txBody>
      </p:sp>
      <p:sp>
        <p:nvSpPr>
          <p:cNvPr id="13" name="Rounded Rectangle 12"/>
          <p:cNvSpPr/>
          <p:nvPr/>
        </p:nvSpPr>
        <p:spPr>
          <a:xfrm>
            <a:off x="9567283" y="1448780"/>
            <a:ext cx="2091216" cy="42484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Vidare nätverk</a:t>
            </a:r>
          </a:p>
          <a:p>
            <a:endParaRPr lang="sv-SE" sz="1600" b="1">
              <a:solidFill>
                <a:schemeClr val="tx1"/>
              </a:solidFill>
              <a:latin typeface="+mj-lt"/>
            </a:endParaRPr>
          </a:p>
          <a:p>
            <a:r>
              <a:rPr lang="sv-SE" sz="1200">
                <a:solidFill>
                  <a:schemeClr val="tx1"/>
                </a:solidFill>
                <a:latin typeface="+mj-lt"/>
              </a:rPr>
              <a:t>En rekommendation är att den ansvarige i en verksamhet i sin tur bygger upp ett nätverk i sin verksamhet för att diskutera och bedriva arbetet med att skapa öppna data. </a:t>
            </a:r>
          </a:p>
          <a:p>
            <a:endParaRPr lang="sv-SE" sz="1200">
              <a:solidFill>
                <a:schemeClr val="tx1"/>
              </a:solidFill>
              <a:latin typeface="+mj-lt"/>
            </a:endParaRPr>
          </a:p>
          <a:p>
            <a:r>
              <a:rPr lang="sv-SE" sz="1200">
                <a:solidFill>
                  <a:schemeClr val="tx1"/>
                </a:solidFill>
                <a:latin typeface="+mj-lt"/>
              </a:rPr>
              <a:t>En nödvändighet på grund av att de som har kunskap om informationens innehåll ofta finns placerade flera led ned i organisationens hierarki. </a:t>
            </a:r>
          </a:p>
          <a:p>
            <a:endParaRPr lang="sv-SE" sz="1200">
              <a:solidFill>
                <a:schemeClr val="tx1"/>
              </a:solidFill>
              <a:latin typeface="+mj-lt"/>
            </a:endParaRPr>
          </a:p>
        </p:txBody>
      </p:sp>
      <p:pic>
        <p:nvPicPr>
          <p:cNvPr id="9" name="Bildobjekt 8">
            <a:extLst>
              <a:ext uri="{FF2B5EF4-FFF2-40B4-BE49-F238E27FC236}">
                <a16:creationId xmlns:a16="http://schemas.microsoft.com/office/drawing/2014/main" id="{307C104E-C57C-8A46-9628-33ADCEEA7CFE}"/>
              </a:ext>
            </a:extLst>
          </p:cNvPr>
          <p:cNvPicPr>
            <a:picLocks noChangeAspect="1"/>
          </p:cNvPicPr>
          <p:nvPr/>
        </p:nvPicPr>
        <p:blipFill>
          <a:blip r:embed="rId7"/>
          <a:stretch>
            <a:fillRect/>
          </a:stretch>
        </p:blipFill>
        <p:spPr>
          <a:xfrm>
            <a:off x="10781323" y="123312"/>
            <a:ext cx="1270000" cy="1270000"/>
          </a:xfrm>
          <a:prstGeom prst="rect">
            <a:avLst/>
          </a:prstGeom>
        </p:spPr>
      </p:pic>
      <p:sp>
        <p:nvSpPr>
          <p:cNvPr id="14" name="Rektangel med rundade hörn 13">
            <a:extLst>
              <a:ext uri="{FF2B5EF4-FFF2-40B4-BE49-F238E27FC236}">
                <a16:creationId xmlns:a16="http://schemas.microsoft.com/office/drawing/2014/main" id="{C55A2A39-068B-4446-84F0-E654FC0AE066}"/>
              </a:ext>
            </a:extLst>
          </p:cNvPr>
          <p:cNvSpPr/>
          <p:nvPr/>
        </p:nvSpPr>
        <p:spPr>
          <a:xfrm>
            <a:off x="475626" y="1338470"/>
            <a:ext cx="9033782" cy="4699919"/>
          </a:xfrm>
          <a:prstGeom prst="roundRect">
            <a:avLst>
              <a:gd name="adj" fmla="val 931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632AA328-EB8D-8E4E-A66D-4B6C8315A3D1}"/>
              </a:ext>
            </a:extLst>
          </p:cNvPr>
          <p:cNvSpPr txBox="1"/>
          <p:nvPr/>
        </p:nvSpPr>
        <p:spPr>
          <a:xfrm>
            <a:off x="3330356" y="5669057"/>
            <a:ext cx="2723823" cy="369332"/>
          </a:xfrm>
          <a:prstGeom prst="rect">
            <a:avLst/>
          </a:prstGeom>
          <a:noFill/>
        </p:spPr>
        <p:txBody>
          <a:bodyPr wrap="none" rtlCol="0">
            <a:spAutoFit/>
          </a:bodyPr>
          <a:lstStyle/>
          <a:p>
            <a:r>
              <a:rPr lang="sv-SE"/>
              <a:t>Öppna data-organisation</a:t>
            </a:r>
          </a:p>
        </p:txBody>
      </p:sp>
      <p:sp>
        <p:nvSpPr>
          <p:cNvPr id="7" name="Isosceles Triangle 6"/>
          <p:cNvSpPr/>
          <p:nvPr/>
        </p:nvSpPr>
        <p:spPr>
          <a:xfrm rot="5400000">
            <a:off x="8976320" y="3284984"/>
            <a:ext cx="1152128" cy="5760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Tree>
    <p:extLst>
      <p:ext uri="{BB962C8B-B14F-4D97-AF65-F5344CB8AC3E}">
        <p14:creationId xmlns:p14="http://schemas.microsoft.com/office/powerpoint/2010/main" val="194962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6" imgW="631" imgH="631" progId="TCLayout.ActiveDocument.1">
                  <p:embed/>
                </p:oleObj>
              </mc:Choice>
              <mc:Fallback>
                <p:oleObj name="think-cell Slide" r:id="rId6" imgW="631" imgH="631"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1"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30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 name="Rectangle 9"/>
          <p:cNvSpPr/>
          <p:nvPr/>
        </p:nvSpPr>
        <p:spPr>
          <a:xfrm>
            <a:off x="272076" y="2488504"/>
            <a:ext cx="11647848" cy="144627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9"/>
          <p:cNvSpPr/>
          <p:nvPr/>
        </p:nvSpPr>
        <p:spPr>
          <a:xfrm>
            <a:off x="565886" y="2714456"/>
            <a:ext cx="2402322" cy="9943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 r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Arial"/>
                <a:ea typeface="+mn-ea"/>
                <a:cs typeface="+mn-cs"/>
              </a:rPr>
              <a:t>1. Styrning och uppdrag</a:t>
            </a:r>
          </a:p>
        </p:txBody>
      </p:sp>
      <p:sp>
        <p:nvSpPr>
          <p:cNvPr id="8" name="Rectangle 10"/>
          <p:cNvSpPr/>
          <p:nvPr/>
        </p:nvSpPr>
        <p:spPr>
          <a:xfrm>
            <a:off x="3518203" y="2714456"/>
            <a:ext cx="2402322" cy="9943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 r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Arial"/>
                <a:ea typeface="+mn-ea"/>
                <a:cs typeface="+mn-cs"/>
              </a:rPr>
              <a:t>2.</a:t>
            </a:r>
            <a:r>
              <a:rPr lang="sv-SE" sz="2000" b="1">
                <a:solidFill>
                  <a:srgbClr val="000000"/>
                </a:solidFill>
                <a:latin typeface="Arial"/>
              </a:rPr>
              <a:t> </a:t>
            </a:r>
            <a:r>
              <a:rPr kumimoji="0" lang="sv-SE" sz="2000" b="1" i="0" u="none" strike="noStrike" kern="1200" cap="none" spc="0" normalizeH="0" baseline="0" noProof="0">
                <a:ln>
                  <a:noFill/>
                </a:ln>
                <a:solidFill>
                  <a:srgbClr val="000000"/>
                </a:solidFill>
                <a:effectLst/>
                <a:uLnTx/>
                <a:uFillTx/>
                <a:latin typeface="Arial"/>
                <a:ea typeface="+mn-ea"/>
                <a:cs typeface="+mn-cs"/>
              </a:rPr>
              <a:t>Organisations-struktur</a:t>
            </a:r>
          </a:p>
        </p:txBody>
      </p:sp>
      <p:sp>
        <p:nvSpPr>
          <p:cNvPr id="9" name="Rectangle 48"/>
          <p:cNvSpPr/>
          <p:nvPr/>
        </p:nvSpPr>
        <p:spPr>
          <a:xfrm>
            <a:off x="6470519" y="2714456"/>
            <a:ext cx="2402322" cy="9943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 r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Arial"/>
                <a:ea typeface="+mn-ea"/>
                <a:cs typeface="+mn-cs"/>
              </a:rPr>
              <a:t>3. Resurser och kompetenser</a:t>
            </a:r>
          </a:p>
        </p:txBody>
      </p:sp>
      <p:sp>
        <p:nvSpPr>
          <p:cNvPr id="10" name="Rectangle 49"/>
          <p:cNvSpPr/>
          <p:nvPr/>
        </p:nvSpPr>
        <p:spPr>
          <a:xfrm>
            <a:off x="9255318" y="2714456"/>
            <a:ext cx="2402322" cy="9943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 r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Arial"/>
                <a:ea typeface="+mn-ea"/>
                <a:cs typeface="+mn-cs"/>
              </a:rPr>
              <a:t>4. Arbetssätt och process</a:t>
            </a:r>
          </a:p>
        </p:txBody>
      </p:sp>
      <p:sp>
        <p:nvSpPr>
          <p:cNvPr id="14" name="Rectangle 9"/>
          <p:cNvSpPr/>
          <p:nvPr/>
        </p:nvSpPr>
        <p:spPr>
          <a:xfrm>
            <a:off x="344128" y="4077072"/>
            <a:ext cx="2814313"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342900" indent="-342900">
              <a:spcBef>
                <a:spcPts val="600"/>
              </a:spcBef>
              <a:buFont typeface="Courier New" panose="02070309020205020404" pitchFamily="49" charset="0"/>
              <a:buChar char="o"/>
              <a:defRPr/>
            </a:pPr>
            <a:r>
              <a:rPr kumimoji="0" lang="sv-SE" sz="1700" b="0" i="0" u="none" strike="noStrike" kern="1200" cap="none" spc="0" normalizeH="0" baseline="0" noProof="0">
                <a:ln>
                  <a:noFill/>
                </a:ln>
                <a:solidFill>
                  <a:srgbClr val="FFFFFF"/>
                </a:solidFill>
                <a:effectLst/>
                <a:uLnTx/>
                <a:uFillTx/>
                <a:latin typeface="Arial"/>
                <a:ea typeface="+mn-ea"/>
                <a:cs typeface="+mn-cs"/>
              </a:rPr>
              <a:t>Kommunledningen måste besluta om tydliga mål och internt kommunicera dem och att detta är bestämt att arbeta </a:t>
            </a:r>
            <a:r>
              <a:rPr lang="sv-SE" sz="1700">
                <a:solidFill>
                  <a:srgbClr val="FFFFFF"/>
                </a:solidFill>
              </a:rPr>
              <a:t>med</a:t>
            </a:r>
            <a:endParaRPr kumimoji="0" lang="sv-SE" sz="1700" b="0" i="0" u="none" strike="noStrike" kern="1200" cap="none" spc="0" normalizeH="0" baseline="0" noProof="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sv-SE" sz="1700" b="0" i="0" u="none" strike="noStrike" kern="1200" cap="none" spc="0" normalizeH="0" baseline="0" noProof="0">
                <a:ln>
                  <a:noFill/>
                </a:ln>
                <a:solidFill>
                  <a:srgbClr val="FFFFFF"/>
                </a:solidFill>
                <a:effectLst/>
                <a:uLnTx/>
                <a:uFillTx/>
                <a:latin typeface="Arial"/>
                <a:ea typeface="+mn-ea"/>
                <a:cs typeface="+mn-cs"/>
              </a:rPr>
              <a:t>En utsedd samordnare måste tillsättas med mandat att driva arbetet</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endParaRPr kumimoji="0" lang="sv-SE" sz="17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0"/>
          <p:cNvSpPr/>
          <p:nvPr/>
        </p:nvSpPr>
        <p:spPr>
          <a:xfrm>
            <a:off x="6137083" y="4077072"/>
            <a:ext cx="2814313"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sv-SE" sz="1700" b="0" i="0" u="none" strike="noStrike" kern="1200" cap="none" spc="0" normalizeH="0" baseline="0" noProof="0">
                <a:ln>
                  <a:noFill/>
                </a:ln>
                <a:solidFill>
                  <a:srgbClr val="FFFFFF"/>
                </a:solidFill>
                <a:effectLst/>
                <a:uLnTx/>
                <a:uFillTx/>
                <a:latin typeface="Arial"/>
                <a:ea typeface="+mn-ea"/>
                <a:cs typeface="+mn-cs"/>
              </a:rPr>
              <a:t>Dedikerade resurser</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sv-SE" sz="1700" b="0" i="0" u="none" strike="noStrike" kern="1200" cap="none" spc="0" normalizeH="0" baseline="0" noProof="0">
                <a:ln>
                  <a:noFill/>
                </a:ln>
                <a:solidFill>
                  <a:srgbClr val="FFFFFF"/>
                </a:solidFill>
                <a:effectLst/>
                <a:uLnTx/>
                <a:uFillTx/>
                <a:latin typeface="Arial"/>
                <a:ea typeface="+mn-ea"/>
                <a:cs typeface="+mn-cs"/>
              </a:rPr>
              <a:t>Utsedda Informationsägare och informationsförvaltare</a:t>
            </a:r>
          </a:p>
        </p:txBody>
      </p:sp>
      <p:sp>
        <p:nvSpPr>
          <p:cNvPr id="16" name="Rectangle 48"/>
          <p:cNvSpPr/>
          <p:nvPr/>
        </p:nvSpPr>
        <p:spPr>
          <a:xfrm>
            <a:off x="3240606" y="4077072"/>
            <a:ext cx="2814313"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sv-SE" sz="1700" b="0" i="0" u="none" strike="noStrike" kern="1200" cap="none" spc="0" normalizeH="0" baseline="0" noProof="0">
                <a:ln>
                  <a:noFill/>
                </a:ln>
                <a:solidFill>
                  <a:srgbClr val="FFFFFF"/>
                </a:solidFill>
                <a:effectLst/>
                <a:uLnTx/>
                <a:uFillTx/>
                <a:latin typeface="Arial"/>
                <a:ea typeface="+mn-ea"/>
                <a:cs typeface="+mn-cs"/>
              </a:rPr>
              <a:t>Definierade roller, ansvar och arbetsuppgifter</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sv-SE" sz="1700" b="0" i="0" u="none" strike="noStrike" kern="1200" cap="none" spc="0" normalizeH="0" baseline="0" noProof="0">
                <a:ln>
                  <a:noFill/>
                </a:ln>
                <a:solidFill>
                  <a:srgbClr val="FFFFFF"/>
                </a:solidFill>
                <a:effectLst/>
                <a:uLnTx/>
                <a:uFillTx/>
                <a:latin typeface="Arial"/>
                <a:ea typeface="+mn-ea"/>
                <a:cs typeface="+mn-cs"/>
              </a:rPr>
              <a:t>Engagemang både centralt och lokalt</a:t>
            </a:r>
          </a:p>
        </p:txBody>
      </p:sp>
      <p:sp>
        <p:nvSpPr>
          <p:cNvPr id="17" name="Rectangle 49"/>
          <p:cNvSpPr/>
          <p:nvPr/>
        </p:nvSpPr>
        <p:spPr>
          <a:xfrm>
            <a:off x="9033560" y="4077072"/>
            <a:ext cx="3046145"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sv-SE" sz="1700" b="0" i="0" u="none" strike="noStrike" kern="1200" cap="none" spc="0" normalizeH="0" baseline="0" noProof="0">
                <a:ln>
                  <a:noFill/>
                </a:ln>
                <a:solidFill>
                  <a:srgbClr val="FFFFFF"/>
                </a:solidFill>
                <a:effectLst/>
                <a:uLnTx/>
                <a:uFillTx/>
                <a:latin typeface="Arial"/>
                <a:ea typeface="+mn-ea"/>
                <a:cs typeface="+mn-cs"/>
              </a:rPr>
              <a:t>Definierade och implementerade arbetssätt och processer</a:t>
            </a:r>
          </a:p>
        </p:txBody>
      </p:sp>
      <p:grpSp>
        <p:nvGrpSpPr>
          <p:cNvPr id="18" name="Group 17"/>
          <p:cNvGrpSpPr/>
          <p:nvPr/>
        </p:nvGrpSpPr>
        <p:grpSpPr>
          <a:xfrm>
            <a:off x="1365534" y="1581533"/>
            <a:ext cx="771502" cy="709351"/>
            <a:chOff x="1340492" y="1725937"/>
            <a:chExt cx="571500" cy="525461"/>
          </a:xfrm>
          <a:solidFill>
            <a:schemeClr val="bg1"/>
          </a:solidFill>
        </p:grpSpPr>
        <p:sp>
          <p:nvSpPr>
            <p:cNvPr id="19" name="Freeform 86"/>
            <p:cNvSpPr>
              <a:spLocks noEditPoints="1"/>
            </p:cNvSpPr>
            <p:nvPr/>
          </p:nvSpPr>
          <p:spPr bwMode="auto">
            <a:xfrm>
              <a:off x="1340492" y="1751336"/>
              <a:ext cx="571500" cy="500062"/>
            </a:xfrm>
            <a:custGeom>
              <a:avLst/>
              <a:gdLst>
                <a:gd name="T0" fmla="*/ 83 w 114"/>
                <a:gd name="T1" fmla="*/ 8 h 100"/>
                <a:gd name="T2" fmla="*/ 81 w 114"/>
                <a:gd name="T3" fmla="*/ 0 h 100"/>
                <a:gd name="T4" fmla="*/ 78 w 114"/>
                <a:gd name="T5" fmla="*/ 8 h 100"/>
                <a:gd name="T6" fmla="*/ 47 w 114"/>
                <a:gd name="T7" fmla="*/ 14 h 100"/>
                <a:gd name="T8" fmla="*/ 44 w 114"/>
                <a:gd name="T9" fmla="*/ 21 h 100"/>
                <a:gd name="T10" fmla="*/ 27 w 114"/>
                <a:gd name="T11" fmla="*/ 20 h 100"/>
                <a:gd name="T12" fmla="*/ 30 w 114"/>
                <a:gd name="T13" fmla="*/ 41 h 100"/>
                <a:gd name="T14" fmla="*/ 23 w 114"/>
                <a:gd name="T15" fmla="*/ 41 h 100"/>
                <a:gd name="T16" fmla="*/ 26 w 114"/>
                <a:gd name="T17" fmla="*/ 20 h 100"/>
                <a:gd name="T18" fmla="*/ 9 w 114"/>
                <a:gd name="T19" fmla="*/ 21 h 100"/>
                <a:gd name="T20" fmla="*/ 8 w 114"/>
                <a:gd name="T21" fmla="*/ 22 h 100"/>
                <a:gd name="T22" fmla="*/ 7 w 114"/>
                <a:gd name="T23" fmla="*/ 23 h 100"/>
                <a:gd name="T24" fmla="*/ 7 w 114"/>
                <a:gd name="T25" fmla="*/ 24 h 100"/>
                <a:gd name="T26" fmla="*/ 3 w 114"/>
                <a:gd name="T27" fmla="*/ 58 h 100"/>
                <a:gd name="T28" fmla="*/ 8 w 114"/>
                <a:gd name="T29" fmla="*/ 55 h 100"/>
                <a:gd name="T30" fmla="*/ 15 w 114"/>
                <a:gd name="T31" fmla="*/ 28 h 100"/>
                <a:gd name="T32" fmla="*/ 12 w 114"/>
                <a:gd name="T33" fmla="*/ 95 h 100"/>
                <a:gd name="T34" fmla="*/ 17 w 114"/>
                <a:gd name="T35" fmla="*/ 100 h 100"/>
                <a:gd name="T36" fmla="*/ 24 w 114"/>
                <a:gd name="T37" fmla="*/ 60 h 100"/>
                <a:gd name="T38" fmla="*/ 28 w 114"/>
                <a:gd name="T39" fmla="*/ 60 h 100"/>
                <a:gd name="T40" fmla="*/ 36 w 114"/>
                <a:gd name="T41" fmla="*/ 100 h 100"/>
                <a:gd name="T42" fmla="*/ 41 w 114"/>
                <a:gd name="T43" fmla="*/ 95 h 100"/>
                <a:gd name="T44" fmla="*/ 38 w 114"/>
                <a:gd name="T45" fmla="*/ 28 h 100"/>
                <a:gd name="T46" fmla="*/ 41 w 114"/>
                <a:gd name="T47" fmla="*/ 29 h 100"/>
                <a:gd name="T48" fmla="*/ 47 w 114"/>
                <a:gd name="T49" fmla="*/ 31 h 100"/>
                <a:gd name="T50" fmla="*/ 53 w 114"/>
                <a:gd name="T51" fmla="*/ 59 h 100"/>
                <a:gd name="T52" fmla="*/ 55 w 114"/>
                <a:gd name="T53" fmla="*/ 97 h 100"/>
                <a:gd name="T54" fmla="*/ 57 w 114"/>
                <a:gd name="T55" fmla="*/ 100 h 100"/>
                <a:gd name="T56" fmla="*/ 70 w 114"/>
                <a:gd name="T57" fmla="*/ 59 h 100"/>
                <a:gd name="T58" fmla="*/ 78 w 114"/>
                <a:gd name="T59" fmla="*/ 87 h 100"/>
                <a:gd name="T60" fmla="*/ 83 w 114"/>
                <a:gd name="T61" fmla="*/ 87 h 100"/>
                <a:gd name="T62" fmla="*/ 91 w 114"/>
                <a:gd name="T63" fmla="*/ 59 h 100"/>
                <a:gd name="T64" fmla="*/ 104 w 114"/>
                <a:gd name="T65" fmla="*/ 100 h 100"/>
                <a:gd name="T66" fmla="*/ 106 w 114"/>
                <a:gd name="T67" fmla="*/ 97 h 100"/>
                <a:gd name="T68" fmla="*/ 108 w 114"/>
                <a:gd name="T69" fmla="*/ 59 h 100"/>
                <a:gd name="T70" fmla="*/ 114 w 114"/>
                <a:gd name="T71" fmla="*/ 14 h 100"/>
                <a:gd name="T72" fmla="*/ 111 w 114"/>
                <a:gd name="T73" fmla="*/ 52 h 100"/>
                <a:gd name="T74" fmla="*/ 53 w 114"/>
                <a:gd name="T75" fmla="*/ 56 h 100"/>
                <a:gd name="T76" fmla="*/ 50 w 114"/>
                <a:gd name="T77" fmla="*/ 32 h 100"/>
                <a:gd name="T78" fmla="*/ 62 w 114"/>
                <a:gd name="T79" fmla="*/ 36 h 100"/>
                <a:gd name="T80" fmla="*/ 65 w 114"/>
                <a:gd name="T81" fmla="*/ 32 h 100"/>
                <a:gd name="T82" fmla="*/ 90 w 114"/>
                <a:gd name="T83" fmla="*/ 20 h 100"/>
                <a:gd name="T84" fmla="*/ 65 w 114"/>
                <a:gd name="T85" fmla="*/ 30 h 100"/>
                <a:gd name="T86" fmla="*/ 50 w 114"/>
                <a:gd name="T87" fmla="*/ 24 h 100"/>
                <a:gd name="T88" fmla="*/ 53 w 114"/>
                <a:gd name="T89" fmla="*/ 11 h 100"/>
                <a:gd name="T90" fmla="*/ 111 w 114"/>
                <a:gd name="T91" fmla="*/ 14 h 100"/>
                <a:gd name="T92" fmla="*/ 111 w 114"/>
                <a:gd name="T93"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100">
                  <a:moveTo>
                    <a:pt x="108" y="8"/>
                  </a:moveTo>
                  <a:cubicBezTo>
                    <a:pt x="83" y="8"/>
                    <a:pt x="83" y="8"/>
                    <a:pt x="83" y="8"/>
                  </a:cubicBezTo>
                  <a:cubicBezTo>
                    <a:pt x="83" y="3"/>
                    <a:pt x="83" y="3"/>
                    <a:pt x="83" y="3"/>
                  </a:cubicBezTo>
                  <a:cubicBezTo>
                    <a:pt x="83" y="2"/>
                    <a:pt x="82" y="0"/>
                    <a:pt x="81" y="0"/>
                  </a:cubicBezTo>
                  <a:cubicBezTo>
                    <a:pt x="79" y="0"/>
                    <a:pt x="78" y="2"/>
                    <a:pt x="78" y="3"/>
                  </a:cubicBezTo>
                  <a:cubicBezTo>
                    <a:pt x="78" y="8"/>
                    <a:pt x="78" y="8"/>
                    <a:pt x="78" y="8"/>
                  </a:cubicBezTo>
                  <a:cubicBezTo>
                    <a:pt x="53" y="8"/>
                    <a:pt x="53" y="8"/>
                    <a:pt x="53" y="8"/>
                  </a:cubicBezTo>
                  <a:cubicBezTo>
                    <a:pt x="50" y="8"/>
                    <a:pt x="47" y="11"/>
                    <a:pt x="47" y="14"/>
                  </a:cubicBezTo>
                  <a:cubicBezTo>
                    <a:pt x="47" y="23"/>
                    <a:pt x="47" y="23"/>
                    <a:pt x="47" y="23"/>
                  </a:cubicBezTo>
                  <a:cubicBezTo>
                    <a:pt x="44" y="21"/>
                    <a:pt x="44" y="21"/>
                    <a:pt x="44" y="21"/>
                  </a:cubicBezTo>
                  <a:cubicBezTo>
                    <a:pt x="43" y="21"/>
                    <a:pt x="35" y="18"/>
                    <a:pt x="28" y="18"/>
                  </a:cubicBezTo>
                  <a:cubicBezTo>
                    <a:pt x="27" y="20"/>
                    <a:pt x="27" y="20"/>
                    <a:pt x="27" y="20"/>
                  </a:cubicBezTo>
                  <a:cubicBezTo>
                    <a:pt x="27" y="20"/>
                    <a:pt x="27" y="20"/>
                    <a:pt x="27" y="20"/>
                  </a:cubicBezTo>
                  <a:cubicBezTo>
                    <a:pt x="30" y="41"/>
                    <a:pt x="30" y="41"/>
                    <a:pt x="30" y="41"/>
                  </a:cubicBezTo>
                  <a:cubicBezTo>
                    <a:pt x="26" y="47"/>
                    <a:pt x="26" y="47"/>
                    <a:pt x="26" y="47"/>
                  </a:cubicBezTo>
                  <a:cubicBezTo>
                    <a:pt x="23" y="41"/>
                    <a:pt x="23" y="41"/>
                    <a:pt x="23" y="41"/>
                  </a:cubicBezTo>
                  <a:cubicBezTo>
                    <a:pt x="26" y="20"/>
                    <a:pt x="26" y="20"/>
                    <a:pt x="26" y="20"/>
                  </a:cubicBezTo>
                  <a:cubicBezTo>
                    <a:pt x="26" y="20"/>
                    <a:pt x="26" y="20"/>
                    <a:pt x="26" y="20"/>
                  </a:cubicBezTo>
                  <a:cubicBezTo>
                    <a:pt x="25" y="18"/>
                    <a:pt x="25" y="18"/>
                    <a:pt x="25" y="18"/>
                  </a:cubicBezTo>
                  <a:cubicBezTo>
                    <a:pt x="17" y="18"/>
                    <a:pt x="9" y="21"/>
                    <a:pt x="9" y="21"/>
                  </a:cubicBezTo>
                  <a:cubicBezTo>
                    <a:pt x="9" y="21"/>
                    <a:pt x="9" y="22"/>
                    <a:pt x="9" y="22"/>
                  </a:cubicBezTo>
                  <a:cubicBezTo>
                    <a:pt x="8" y="22"/>
                    <a:pt x="8" y="22"/>
                    <a:pt x="8" y="22"/>
                  </a:cubicBezTo>
                  <a:cubicBezTo>
                    <a:pt x="8" y="22"/>
                    <a:pt x="8" y="22"/>
                    <a:pt x="7" y="23"/>
                  </a:cubicBezTo>
                  <a:cubicBezTo>
                    <a:pt x="7" y="23"/>
                    <a:pt x="7" y="23"/>
                    <a:pt x="7" y="23"/>
                  </a:cubicBezTo>
                  <a:cubicBezTo>
                    <a:pt x="7" y="23"/>
                    <a:pt x="7" y="24"/>
                    <a:pt x="7" y="24"/>
                  </a:cubicBezTo>
                  <a:cubicBezTo>
                    <a:pt x="7" y="24"/>
                    <a:pt x="7" y="24"/>
                    <a:pt x="7" y="24"/>
                  </a:cubicBezTo>
                  <a:cubicBezTo>
                    <a:pt x="0" y="53"/>
                    <a:pt x="0" y="53"/>
                    <a:pt x="0" y="53"/>
                  </a:cubicBezTo>
                  <a:cubicBezTo>
                    <a:pt x="0" y="55"/>
                    <a:pt x="1" y="57"/>
                    <a:pt x="3" y="58"/>
                  </a:cubicBezTo>
                  <a:cubicBezTo>
                    <a:pt x="3" y="58"/>
                    <a:pt x="4" y="58"/>
                    <a:pt x="4" y="58"/>
                  </a:cubicBezTo>
                  <a:cubicBezTo>
                    <a:pt x="6" y="58"/>
                    <a:pt x="7" y="57"/>
                    <a:pt x="8" y="55"/>
                  </a:cubicBezTo>
                  <a:cubicBezTo>
                    <a:pt x="14" y="28"/>
                    <a:pt x="14" y="28"/>
                    <a:pt x="14" y="28"/>
                  </a:cubicBezTo>
                  <a:cubicBezTo>
                    <a:pt x="14" y="28"/>
                    <a:pt x="15" y="28"/>
                    <a:pt x="15" y="28"/>
                  </a:cubicBezTo>
                  <a:cubicBezTo>
                    <a:pt x="15" y="55"/>
                    <a:pt x="15" y="55"/>
                    <a:pt x="15" y="55"/>
                  </a:cubicBezTo>
                  <a:cubicBezTo>
                    <a:pt x="12" y="95"/>
                    <a:pt x="12" y="95"/>
                    <a:pt x="12" y="95"/>
                  </a:cubicBezTo>
                  <a:cubicBezTo>
                    <a:pt x="12" y="97"/>
                    <a:pt x="14" y="100"/>
                    <a:pt x="16" y="100"/>
                  </a:cubicBezTo>
                  <a:cubicBezTo>
                    <a:pt x="17" y="100"/>
                    <a:pt x="17" y="100"/>
                    <a:pt x="17" y="100"/>
                  </a:cubicBezTo>
                  <a:cubicBezTo>
                    <a:pt x="19" y="100"/>
                    <a:pt x="21" y="98"/>
                    <a:pt x="22" y="96"/>
                  </a:cubicBezTo>
                  <a:cubicBezTo>
                    <a:pt x="24" y="60"/>
                    <a:pt x="24" y="60"/>
                    <a:pt x="24" y="60"/>
                  </a:cubicBezTo>
                  <a:cubicBezTo>
                    <a:pt x="25" y="60"/>
                    <a:pt x="26" y="60"/>
                    <a:pt x="26" y="60"/>
                  </a:cubicBezTo>
                  <a:cubicBezTo>
                    <a:pt x="27" y="60"/>
                    <a:pt x="28" y="60"/>
                    <a:pt x="28" y="60"/>
                  </a:cubicBezTo>
                  <a:cubicBezTo>
                    <a:pt x="31" y="96"/>
                    <a:pt x="31" y="96"/>
                    <a:pt x="31" y="96"/>
                  </a:cubicBezTo>
                  <a:cubicBezTo>
                    <a:pt x="31" y="98"/>
                    <a:pt x="34" y="100"/>
                    <a:pt x="36" y="100"/>
                  </a:cubicBezTo>
                  <a:cubicBezTo>
                    <a:pt x="36" y="100"/>
                    <a:pt x="36" y="100"/>
                    <a:pt x="36" y="100"/>
                  </a:cubicBezTo>
                  <a:cubicBezTo>
                    <a:pt x="39" y="100"/>
                    <a:pt x="41" y="97"/>
                    <a:pt x="41" y="95"/>
                  </a:cubicBezTo>
                  <a:cubicBezTo>
                    <a:pt x="38" y="55"/>
                    <a:pt x="38" y="55"/>
                    <a:pt x="38" y="55"/>
                  </a:cubicBezTo>
                  <a:cubicBezTo>
                    <a:pt x="38" y="28"/>
                    <a:pt x="38" y="28"/>
                    <a:pt x="38" y="28"/>
                  </a:cubicBezTo>
                  <a:cubicBezTo>
                    <a:pt x="40" y="28"/>
                    <a:pt x="41" y="29"/>
                    <a:pt x="41" y="29"/>
                  </a:cubicBezTo>
                  <a:cubicBezTo>
                    <a:pt x="41" y="29"/>
                    <a:pt x="41" y="29"/>
                    <a:pt x="41" y="29"/>
                  </a:cubicBezTo>
                  <a:cubicBezTo>
                    <a:pt x="41" y="29"/>
                    <a:pt x="41" y="29"/>
                    <a:pt x="41" y="29"/>
                  </a:cubicBezTo>
                  <a:cubicBezTo>
                    <a:pt x="47" y="31"/>
                    <a:pt x="47" y="31"/>
                    <a:pt x="47" y="31"/>
                  </a:cubicBezTo>
                  <a:cubicBezTo>
                    <a:pt x="47" y="52"/>
                    <a:pt x="47" y="52"/>
                    <a:pt x="47" y="52"/>
                  </a:cubicBezTo>
                  <a:cubicBezTo>
                    <a:pt x="47" y="56"/>
                    <a:pt x="50" y="59"/>
                    <a:pt x="53" y="59"/>
                  </a:cubicBezTo>
                  <a:cubicBezTo>
                    <a:pt x="65" y="59"/>
                    <a:pt x="65" y="59"/>
                    <a:pt x="65" y="59"/>
                  </a:cubicBezTo>
                  <a:cubicBezTo>
                    <a:pt x="55" y="97"/>
                    <a:pt x="55" y="97"/>
                    <a:pt x="55" y="97"/>
                  </a:cubicBezTo>
                  <a:cubicBezTo>
                    <a:pt x="54" y="98"/>
                    <a:pt x="55" y="100"/>
                    <a:pt x="57" y="100"/>
                  </a:cubicBezTo>
                  <a:cubicBezTo>
                    <a:pt x="57" y="100"/>
                    <a:pt x="57" y="100"/>
                    <a:pt x="57" y="100"/>
                  </a:cubicBezTo>
                  <a:cubicBezTo>
                    <a:pt x="58" y="100"/>
                    <a:pt x="59" y="99"/>
                    <a:pt x="59" y="98"/>
                  </a:cubicBezTo>
                  <a:cubicBezTo>
                    <a:pt x="70" y="59"/>
                    <a:pt x="70" y="59"/>
                    <a:pt x="70" y="59"/>
                  </a:cubicBezTo>
                  <a:cubicBezTo>
                    <a:pt x="78" y="59"/>
                    <a:pt x="78" y="59"/>
                    <a:pt x="78" y="59"/>
                  </a:cubicBezTo>
                  <a:cubicBezTo>
                    <a:pt x="78" y="87"/>
                    <a:pt x="78" y="87"/>
                    <a:pt x="78" y="87"/>
                  </a:cubicBezTo>
                  <a:cubicBezTo>
                    <a:pt x="78" y="88"/>
                    <a:pt x="79" y="89"/>
                    <a:pt x="81" y="89"/>
                  </a:cubicBezTo>
                  <a:cubicBezTo>
                    <a:pt x="82" y="89"/>
                    <a:pt x="83" y="88"/>
                    <a:pt x="83" y="87"/>
                  </a:cubicBezTo>
                  <a:cubicBezTo>
                    <a:pt x="83" y="59"/>
                    <a:pt x="83" y="59"/>
                    <a:pt x="83" y="59"/>
                  </a:cubicBezTo>
                  <a:cubicBezTo>
                    <a:pt x="91" y="59"/>
                    <a:pt x="91" y="59"/>
                    <a:pt x="91" y="59"/>
                  </a:cubicBezTo>
                  <a:cubicBezTo>
                    <a:pt x="102" y="98"/>
                    <a:pt x="102" y="98"/>
                    <a:pt x="102" y="98"/>
                  </a:cubicBezTo>
                  <a:cubicBezTo>
                    <a:pt x="102" y="99"/>
                    <a:pt x="103" y="100"/>
                    <a:pt x="104" y="100"/>
                  </a:cubicBezTo>
                  <a:cubicBezTo>
                    <a:pt x="104" y="100"/>
                    <a:pt x="104" y="100"/>
                    <a:pt x="105" y="100"/>
                  </a:cubicBezTo>
                  <a:cubicBezTo>
                    <a:pt x="106" y="100"/>
                    <a:pt x="107" y="98"/>
                    <a:pt x="106" y="97"/>
                  </a:cubicBezTo>
                  <a:cubicBezTo>
                    <a:pt x="96" y="59"/>
                    <a:pt x="96" y="59"/>
                    <a:pt x="96" y="59"/>
                  </a:cubicBezTo>
                  <a:cubicBezTo>
                    <a:pt x="108" y="59"/>
                    <a:pt x="108" y="59"/>
                    <a:pt x="108" y="59"/>
                  </a:cubicBezTo>
                  <a:cubicBezTo>
                    <a:pt x="111" y="59"/>
                    <a:pt x="114" y="56"/>
                    <a:pt x="114" y="52"/>
                  </a:cubicBezTo>
                  <a:cubicBezTo>
                    <a:pt x="114" y="14"/>
                    <a:pt x="114" y="14"/>
                    <a:pt x="114" y="14"/>
                  </a:cubicBezTo>
                  <a:cubicBezTo>
                    <a:pt x="114" y="11"/>
                    <a:pt x="111" y="8"/>
                    <a:pt x="108" y="8"/>
                  </a:cubicBezTo>
                  <a:close/>
                  <a:moveTo>
                    <a:pt x="111" y="52"/>
                  </a:moveTo>
                  <a:cubicBezTo>
                    <a:pt x="111" y="54"/>
                    <a:pt x="110" y="56"/>
                    <a:pt x="108" y="56"/>
                  </a:cubicBezTo>
                  <a:cubicBezTo>
                    <a:pt x="53" y="56"/>
                    <a:pt x="53" y="56"/>
                    <a:pt x="53" y="56"/>
                  </a:cubicBezTo>
                  <a:cubicBezTo>
                    <a:pt x="52" y="56"/>
                    <a:pt x="50" y="54"/>
                    <a:pt x="50" y="52"/>
                  </a:cubicBezTo>
                  <a:cubicBezTo>
                    <a:pt x="50" y="32"/>
                    <a:pt x="50" y="32"/>
                    <a:pt x="50" y="32"/>
                  </a:cubicBezTo>
                  <a:cubicBezTo>
                    <a:pt x="60" y="35"/>
                    <a:pt x="60" y="35"/>
                    <a:pt x="60" y="35"/>
                  </a:cubicBezTo>
                  <a:cubicBezTo>
                    <a:pt x="61" y="36"/>
                    <a:pt x="61" y="36"/>
                    <a:pt x="62" y="36"/>
                  </a:cubicBezTo>
                  <a:cubicBezTo>
                    <a:pt x="63" y="36"/>
                    <a:pt x="65" y="35"/>
                    <a:pt x="65" y="33"/>
                  </a:cubicBezTo>
                  <a:cubicBezTo>
                    <a:pt x="65" y="33"/>
                    <a:pt x="65" y="32"/>
                    <a:pt x="65" y="32"/>
                  </a:cubicBezTo>
                  <a:cubicBezTo>
                    <a:pt x="90" y="21"/>
                    <a:pt x="90" y="21"/>
                    <a:pt x="90" y="21"/>
                  </a:cubicBezTo>
                  <a:cubicBezTo>
                    <a:pt x="90" y="21"/>
                    <a:pt x="90" y="20"/>
                    <a:pt x="90" y="20"/>
                  </a:cubicBezTo>
                  <a:cubicBezTo>
                    <a:pt x="90" y="19"/>
                    <a:pt x="89" y="19"/>
                    <a:pt x="89" y="19"/>
                  </a:cubicBezTo>
                  <a:cubicBezTo>
                    <a:pt x="65" y="30"/>
                    <a:pt x="65" y="30"/>
                    <a:pt x="65" y="30"/>
                  </a:cubicBezTo>
                  <a:cubicBezTo>
                    <a:pt x="65" y="29"/>
                    <a:pt x="64" y="28"/>
                    <a:pt x="63" y="28"/>
                  </a:cubicBezTo>
                  <a:cubicBezTo>
                    <a:pt x="50" y="24"/>
                    <a:pt x="50" y="24"/>
                    <a:pt x="50" y="24"/>
                  </a:cubicBezTo>
                  <a:cubicBezTo>
                    <a:pt x="50" y="14"/>
                    <a:pt x="50" y="14"/>
                    <a:pt x="50" y="14"/>
                  </a:cubicBezTo>
                  <a:cubicBezTo>
                    <a:pt x="50" y="12"/>
                    <a:pt x="52" y="11"/>
                    <a:pt x="53" y="11"/>
                  </a:cubicBezTo>
                  <a:cubicBezTo>
                    <a:pt x="108" y="11"/>
                    <a:pt x="108" y="11"/>
                    <a:pt x="108" y="11"/>
                  </a:cubicBezTo>
                  <a:cubicBezTo>
                    <a:pt x="110" y="11"/>
                    <a:pt x="111" y="12"/>
                    <a:pt x="111" y="14"/>
                  </a:cubicBezTo>
                  <a:cubicBezTo>
                    <a:pt x="111" y="52"/>
                    <a:pt x="111" y="52"/>
                    <a:pt x="111" y="52"/>
                  </a:cubicBezTo>
                  <a:close/>
                  <a:moveTo>
                    <a:pt x="111" y="52"/>
                  </a:moveTo>
                  <a:cubicBezTo>
                    <a:pt x="111" y="52"/>
                    <a:pt x="111" y="52"/>
                    <a:pt x="111"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87"/>
            <p:cNvSpPr>
              <a:spLocks noEditPoints="1"/>
            </p:cNvSpPr>
            <p:nvPr/>
          </p:nvSpPr>
          <p:spPr bwMode="auto">
            <a:xfrm>
              <a:off x="1421454" y="1725937"/>
              <a:ext cx="104775" cy="109537"/>
            </a:xfrm>
            <a:custGeom>
              <a:avLst/>
              <a:gdLst>
                <a:gd name="T0" fmla="*/ 10 w 21"/>
                <a:gd name="T1" fmla="*/ 22 h 22"/>
                <a:gd name="T2" fmla="*/ 21 w 21"/>
                <a:gd name="T3" fmla="*/ 10 h 22"/>
                <a:gd name="T4" fmla="*/ 10 w 21"/>
                <a:gd name="T5" fmla="*/ 0 h 22"/>
                <a:gd name="T6" fmla="*/ 0 w 21"/>
                <a:gd name="T7" fmla="*/ 10 h 22"/>
                <a:gd name="T8" fmla="*/ 10 w 21"/>
                <a:gd name="T9" fmla="*/ 22 h 22"/>
                <a:gd name="T10" fmla="*/ 10 w 21"/>
                <a:gd name="T11" fmla="*/ 22 h 22"/>
                <a:gd name="T12" fmla="*/ 10 w 21"/>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0" y="22"/>
                  </a:moveTo>
                  <a:cubicBezTo>
                    <a:pt x="16" y="22"/>
                    <a:pt x="21" y="16"/>
                    <a:pt x="21" y="10"/>
                  </a:cubicBezTo>
                  <a:cubicBezTo>
                    <a:pt x="21" y="5"/>
                    <a:pt x="16" y="0"/>
                    <a:pt x="10" y="0"/>
                  </a:cubicBezTo>
                  <a:cubicBezTo>
                    <a:pt x="5" y="0"/>
                    <a:pt x="0" y="5"/>
                    <a:pt x="0" y="10"/>
                  </a:cubicBezTo>
                  <a:cubicBezTo>
                    <a:pt x="0" y="16"/>
                    <a:pt x="5" y="22"/>
                    <a:pt x="10" y="22"/>
                  </a:cubicBezTo>
                  <a:close/>
                  <a:moveTo>
                    <a:pt x="10" y="22"/>
                  </a:moveTo>
                  <a:cubicBezTo>
                    <a:pt x="10" y="22"/>
                    <a:pt x="10" y="22"/>
                    <a:pt x="10"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88"/>
            <p:cNvSpPr>
              <a:spLocks noEditPoints="1"/>
            </p:cNvSpPr>
            <p:nvPr/>
          </p:nvSpPr>
          <p:spPr bwMode="auto">
            <a:xfrm>
              <a:off x="1661167" y="1870399"/>
              <a:ext cx="169863" cy="120650"/>
            </a:xfrm>
            <a:custGeom>
              <a:avLst/>
              <a:gdLst>
                <a:gd name="T0" fmla="*/ 30 w 34"/>
                <a:gd name="T1" fmla="*/ 3 h 24"/>
                <a:gd name="T2" fmla="*/ 24 w 34"/>
                <a:gd name="T3" fmla="*/ 8 h 24"/>
                <a:gd name="T4" fmla="*/ 24 w 34"/>
                <a:gd name="T5" fmla="*/ 8 h 24"/>
                <a:gd name="T6" fmla="*/ 24 w 34"/>
                <a:gd name="T7" fmla="*/ 15 h 24"/>
                <a:gd name="T8" fmla="*/ 13 w 34"/>
                <a:gd name="T9" fmla="*/ 15 h 24"/>
                <a:gd name="T10" fmla="*/ 12 w 34"/>
                <a:gd name="T11" fmla="*/ 16 h 24"/>
                <a:gd name="T12" fmla="*/ 12 w 34"/>
                <a:gd name="T13" fmla="*/ 22 h 24"/>
                <a:gd name="T14" fmla="*/ 1 w 34"/>
                <a:gd name="T15" fmla="*/ 22 h 24"/>
                <a:gd name="T16" fmla="*/ 0 w 34"/>
                <a:gd name="T17" fmla="*/ 23 h 24"/>
                <a:gd name="T18" fmla="*/ 1 w 34"/>
                <a:gd name="T19" fmla="*/ 24 h 24"/>
                <a:gd name="T20" fmla="*/ 13 w 34"/>
                <a:gd name="T21" fmla="*/ 24 h 24"/>
                <a:gd name="T22" fmla="*/ 14 w 34"/>
                <a:gd name="T23" fmla="*/ 23 h 24"/>
                <a:gd name="T24" fmla="*/ 14 w 34"/>
                <a:gd name="T25" fmla="*/ 16 h 24"/>
                <a:gd name="T26" fmla="*/ 24 w 34"/>
                <a:gd name="T27" fmla="*/ 16 h 24"/>
                <a:gd name="T28" fmla="*/ 25 w 34"/>
                <a:gd name="T29" fmla="*/ 16 h 24"/>
                <a:gd name="T30" fmla="*/ 25 w 34"/>
                <a:gd name="T31" fmla="*/ 9 h 24"/>
                <a:gd name="T32" fmla="*/ 31 w 34"/>
                <a:gd name="T33" fmla="*/ 4 h 24"/>
                <a:gd name="T34" fmla="*/ 32 w 34"/>
                <a:gd name="T35" fmla="*/ 6 h 24"/>
                <a:gd name="T36" fmla="*/ 34 w 34"/>
                <a:gd name="T37" fmla="*/ 0 h 24"/>
                <a:gd name="T38" fmla="*/ 29 w 34"/>
                <a:gd name="T39" fmla="*/ 2 h 24"/>
                <a:gd name="T40" fmla="*/ 30 w 34"/>
                <a:gd name="T41" fmla="*/ 3 h 24"/>
                <a:gd name="T42" fmla="*/ 30 w 34"/>
                <a:gd name="T43" fmla="*/ 3 h 24"/>
                <a:gd name="T44" fmla="*/ 30 w 34"/>
                <a:gd name="T4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24">
                  <a:moveTo>
                    <a:pt x="30" y="3"/>
                  </a:moveTo>
                  <a:cubicBezTo>
                    <a:pt x="24" y="8"/>
                    <a:pt x="24" y="8"/>
                    <a:pt x="24" y="8"/>
                  </a:cubicBezTo>
                  <a:cubicBezTo>
                    <a:pt x="24" y="8"/>
                    <a:pt x="24" y="8"/>
                    <a:pt x="24" y="8"/>
                  </a:cubicBezTo>
                  <a:cubicBezTo>
                    <a:pt x="24" y="15"/>
                    <a:pt x="24" y="15"/>
                    <a:pt x="24" y="15"/>
                  </a:cubicBezTo>
                  <a:cubicBezTo>
                    <a:pt x="13" y="15"/>
                    <a:pt x="13" y="15"/>
                    <a:pt x="13" y="15"/>
                  </a:cubicBezTo>
                  <a:cubicBezTo>
                    <a:pt x="12" y="15"/>
                    <a:pt x="12" y="15"/>
                    <a:pt x="12" y="16"/>
                  </a:cubicBezTo>
                  <a:cubicBezTo>
                    <a:pt x="12" y="22"/>
                    <a:pt x="12" y="22"/>
                    <a:pt x="12" y="22"/>
                  </a:cubicBezTo>
                  <a:cubicBezTo>
                    <a:pt x="1" y="22"/>
                    <a:pt x="1" y="22"/>
                    <a:pt x="1" y="22"/>
                  </a:cubicBezTo>
                  <a:cubicBezTo>
                    <a:pt x="1" y="22"/>
                    <a:pt x="0" y="22"/>
                    <a:pt x="0" y="23"/>
                  </a:cubicBezTo>
                  <a:cubicBezTo>
                    <a:pt x="0" y="23"/>
                    <a:pt x="1" y="24"/>
                    <a:pt x="1" y="24"/>
                  </a:cubicBezTo>
                  <a:cubicBezTo>
                    <a:pt x="13" y="24"/>
                    <a:pt x="13" y="24"/>
                    <a:pt x="13" y="24"/>
                  </a:cubicBezTo>
                  <a:cubicBezTo>
                    <a:pt x="13" y="24"/>
                    <a:pt x="14" y="23"/>
                    <a:pt x="14" y="23"/>
                  </a:cubicBezTo>
                  <a:cubicBezTo>
                    <a:pt x="14" y="16"/>
                    <a:pt x="14" y="16"/>
                    <a:pt x="14" y="16"/>
                  </a:cubicBezTo>
                  <a:cubicBezTo>
                    <a:pt x="24" y="16"/>
                    <a:pt x="24" y="16"/>
                    <a:pt x="24" y="16"/>
                  </a:cubicBezTo>
                  <a:cubicBezTo>
                    <a:pt x="25" y="16"/>
                    <a:pt x="25" y="16"/>
                    <a:pt x="25" y="16"/>
                  </a:cubicBezTo>
                  <a:cubicBezTo>
                    <a:pt x="25" y="9"/>
                    <a:pt x="25" y="9"/>
                    <a:pt x="25" y="9"/>
                  </a:cubicBezTo>
                  <a:cubicBezTo>
                    <a:pt x="31" y="4"/>
                    <a:pt x="31" y="4"/>
                    <a:pt x="31" y="4"/>
                  </a:cubicBezTo>
                  <a:cubicBezTo>
                    <a:pt x="32" y="6"/>
                    <a:pt x="32" y="6"/>
                    <a:pt x="32" y="6"/>
                  </a:cubicBezTo>
                  <a:cubicBezTo>
                    <a:pt x="34" y="0"/>
                    <a:pt x="34" y="0"/>
                    <a:pt x="34" y="0"/>
                  </a:cubicBezTo>
                  <a:cubicBezTo>
                    <a:pt x="29" y="2"/>
                    <a:pt x="29" y="2"/>
                    <a:pt x="29" y="2"/>
                  </a:cubicBezTo>
                  <a:lnTo>
                    <a:pt x="30" y="3"/>
                  </a:lnTo>
                  <a:close/>
                  <a:moveTo>
                    <a:pt x="30" y="3"/>
                  </a:moveTo>
                  <a:cubicBezTo>
                    <a:pt x="30" y="3"/>
                    <a:pt x="30" y="3"/>
                    <a:pt x="30"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Rectangle 89"/>
            <p:cNvSpPr>
              <a:spLocks noChangeArrowheads="1"/>
            </p:cNvSpPr>
            <p:nvPr/>
          </p:nvSpPr>
          <p:spPr bwMode="auto">
            <a:xfrm>
              <a:off x="1681804" y="1925961"/>
              <a:ext cx="23813"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Rectangle 90"/>
            <p:cNvSpPr>
              <a:spLocks noChangeArrowheads="1"/>
            </p:cNvSpPr>
            <p:nvPr/>
          </p:nvSpPr>
          <p:spPr bwMode="auto">
            <a:xfrm>
              <a:off x="1735779" y="1886274"/>
              <a:ext cx="30163"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 name="Group 23"/>
          <p:cNvGrpSpPr/>
          <p:nvPr/>
        </p:nvGrpSpPr>
        <p:grpSpPr>
          <a:xfrm>
            <a:off x="7374738" y="1575716"/>
            <a:ext cx="562360" cy="715487"/>
            <a:chOff x="2532063" y="2141538"/>
            <a:chExt cx="338138" cy="430212"/>
          </a:xfrm>
          <a:solidFill>
            <a:schemeClr val="bg1"/>
          </a:solidFill>
        </p:grpSpPr>
        <p:sp>
          <p:nvSpPr>
            <p:cNvPr id="25" name="Freeform 95"/>
            <p:cNvSpPr>
              <a:spLocks noEditPoints="1"/>
            </p:cNvSpPr>
            <p:nvPr/>
          </p:nvSpPr>
          <p:spPr bwMode="auto">
            <a:xfrm>
              <a:off x="2701926" y="2217738"/>
              <a:ext cx="82550" cy="82550"/>
            </a:xfrm>
            <a:custGeom>
              <a:avLst/>
              <a:gdLst>
                <a:gd name="T0" fmla="*/ 43 w 43"/>
                <a:gd name="T1" fmla="*/ 22 h 43"/>
                <a:gd name="T2" fmla="*/ 22 w 43"/>
                <a:gd name="T3" fmla="*/ 43 h 43"/>
                <a:gd name="T4" fmla="*/ 0 w 43"/>
                <a:gd name="T5" fmla="*/ 22 h 43"/>
                <a:gd name="T6" fmla="*/ 22 w 43"/>
                <a:gd name="T7" fmla="*/ 0 h 43"/>
                <a:gd name="T8" fmla="*/ 43 w 43"/>
                <a:gd name="T9" fmla="*/ 22 h 43"/>
                <a:gd name="T10" fmla="*/ 43 w 43"/>
                <a:gd name="T11" fmla="*/ 22 h 43"/>
                <a:gd name="T12" fmla="*/ 43 w 43"/>
                <a:gd name="T13" fmla="*/ 22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43" y="22"/>
                  </a:moveTo>
                  <a:cubicBezTo>
                    <a:pt x="43" y="33"/>
                    <a:pt x="34" y="43"/>
                    <a:pt x="22" y="43"/>
                  </a:cubicBezTo>
                  <a:cubicBezTo>
                    <a:pt x="10" y="43"/>
                    <a:pt x="0" y="33"/>
                    <a:pt x="0" y="22"/>
                  </a:cubicBezTo>
                  <a:cubicBezTo>
                    <a:pt x="0" y="10"/>
                    <a:pt x="10" y="0"/>
                    <a:pt x="22" y="0"/>
                  </a:cubicBezTo>
                  <a:cubicBezTo>
                    <a:pt x="34" y="0"/>
                    <a:pt x="43" y="10"/>
                    <a:pt x="43" y="22"/>
                  </a:cubicBezTo>
                  <a:close/>
                  <a:moveTo>
                    <a:pt x="43" y="22"/>
                  </a:moveTo>
                  <a:cubicBezTo>
                    <a:pt x="43" y="22"/>
                    <a:pt x="43" y="22"/>
                    <a:pt x="43"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96"/>
            <p:cNvSpPr>
              <a:spLocks noEditPoints="1"/>
            </p:cNvSpPr>
            <p:nvPr/>
          </p:nvSpPr>
          <p:spPr bwMode="auto">
            <a:xfrm>
              <a:off x="2738438" y="2346325"/>
              <a:ext cx="53975" cy="53975"/>
            </a:xfrm>
            <a:custGeom>
              <a:avLst/>
              <a:gdLst>
                <a:gd name="T0" fmla="*/ 28 w 28"/>
                <a:gd name="T1" fmla="*/ 14 h 28"/>
                <a:gd name="T2" fmla="*/ 14 w 28"/>
                <a:gd name="T3" fmla="*/ 28 h 28"/>
                <a:gd name="T4" fmla="*/ 0 w 28"/>
                <a:gd name="T5" fmla="*/ 14 h 28"/>
                <a:gd name="T6" fmla="*/ 14 w 28"/>
                <a:gd name="T7" fmla="*/ 0 h 28"/>
                <a:gd name="T8" fmla="*/ 28 w 28"/>
                <a:gd name="T9" fmla="*/ 14 h 28"/>
                <a:gd name="T10" fmla="*/ 28 w 28"/>
                <a:gd name="T11" fmla="*/ 14 h 28"/>
                <a:gd name="T12" fmla="*/ 28 w 28"/>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28" y="14"/>
                  </a:moveTo>
                  <a:cubicBezTo>
                    <a:pt x="28" y="22"/>
                    <a:pt x="22" y="28"/>
                    <a:pt x="14" y="28"/>
                  </a:cubicBezTo>
                  <a:cubicBezTo>
                    <a:pt x="6" y="28"/>
                    <a:pt x="0" y="22"/>
                    <a:pt x="0" y="14"/>
                  </a:cubicBezTo>
                  <a:cubicBezTo>
                    <a:pt x="0" y="7"/>
                    <a:pt x="6" y="0"/>
                    <a:pt x="14" y="0"/>
                  </a:cubicBezTo>
                  <a:cubicBezTo>
                    <a:pt x="22" y="0"/>
                    <a:pt x="28" y="7"/>
                    <a:pt x="28" y="14"/>
                  </a:cubicBezTo>
                  <a:close/>
                  <a:moveTo>
                    <a:pt x="28" y="14"/>
                  </a:moveTo>
                  <a:cubicBezTo>
                    <a:pt x="28" y="14"/>
                    <a:pt x="28" y="14"/>
                    <a:pt x="2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97"/>
            <p:cNvSpPr>
              <a:spLocks noEditPoints="1"/>
            </p:cNvSpPr>
            <p:nvPr/>
          </p:nvSpPr>
          <p:spPr bwMode="auto">
            <a:xfrm>
              <a:off x="2532063" y="2141538"/>
              <a:ext cx="338138" cy="430212"/>
            </a:xfrm>
            <a:custGeom>
              <a:avLst/>
              <a:gdLst>
                <a:gd name="T0" fmla="*/ 177 w 177"/>
                <a:gd name="T1" fmla="*/ 225 h 225"/>
                <a:gd name="T2" fmla="*/ 177 w 177"/>
                <a:gd name="T3" fmla="*/ 76 h 225"/>
                <a:gd name="T4" fmla="*/ 28 w 177"/>
                <a:gd name="T5" fmla="*/ 34 h 225"/>
                <a:gd name="T6" fmla="*/ 20 w 177"/>
                <a:gd name="T7" fmla="*/ 96 h 225"/>
                <a:gd name="T8" fmla="*/ 16 w 177"/>
                <a:gd name="T9" fmla="*/ 141 h 225"/>
                <a:gd name="T10" fmla="*/ 22 w 177"/>
                <a:gd name="T11" fmla="*/ 169 h 225"/>
                <a:gd name="T12" fmla="*/ 41 w 177"/>
                <a:gd name="T13" fmla="*/ 195 h 225"/>
                <a:gd name="T14" fmla="*/ 53 w 177"/>
                <a:gd name="T15" fmla="*/ 225 h 225"/>
                <a:gd name="T16" fmla="*/ 141 w 177"/>
                <a:gd name="T17" fmla="*/ 138 h 225"/>
                <a:gd name="T18" fmla="*/ 130 w 177"/>
                <a:gd name="T19" fmla="*/ 140 h 225"/>
                <a:gd name="T20" fmla="*/ 123 w 177"/>
                <a:gd name="T21" fmla="*/ 146 h 225"/>
                <a:gd name="T22" fmla="*/ 114 w 177"/>
                <a:gd name="T23" fmla="*/ 140 h 225"/>
                <a:gd name="T24" fmla="*/ 105 w 177"/>
                <a:gd name="T25" fmla="*/ 140 h 225"/>
                <a:gd name="T26" fmla="*/ 103 w 177"/>
                <a:gd name="T27" fmla="*/ 129 h 225"/>
                <a:gd name="T28" fmla="*/ 97 w 177"/>
                <a:gd name="T29" fmla="*/ 122 h 225"/>
                <a:gd name="T30" fmla="*/ 103 w 177"/>
                <a:gd name="T31" fmla="*/ 114 h 225"/>
                <a:gd name="T32" fmla="*/ 103 w 177"/>
                <a:gd name="T33" fmla="*/ 104 h 225"/>
                <a:gd name="T34" fmla="*/ 114 w 177"/>
                <a:gd name="T35" fmla="*/ 103 h 225"/>
                <a:gd name="T36" fmla="*/ 121 w 177"/>
                <a:gd name="T37" fmla="*/ 96 h 225"/>
                <a:gd name="T38" fmla="*/ 130 w 177"/>
                <a:gd name="T39" fmla="*/ 102 h 225"/>
                <a:gd name="T40" fmla="*/ 139 w 177"/>
                <a:gd name="T41" fmla="*/ 103 h 225"/>
                <a:gd name="T42" fmla="*/ 141 w 177"/>
                <a:gd name="T43" fmla="*/ 113 h 225"/>
                <a:gd name="T44" fmla="*/ 147 w 177"/>
                <a:gd name="T45" fmla="*/ 120 h 225"/>
                <a:gd name="T46" fmla="*/ 141 w 177"/>
                <a:gd name="T47" fmla="*/ 129 h 225"/>
                <a:gd name="T48" fmla="*/ 75 w 177"/>
                <a:gd name="T49" fmla="*/ 47 h 225"/>
                <a:gd name="T50" fmla="*/ 89 w 177"/>
                <a:gd name="T51" fmla="*/ 38 h 225"/>
                <a:gd name="T52" fmla="*/ 95 w 177"/>
                <a:gd name="T53" fmla="*/ 26 h 225"/>
                <a:gd name="T54" fmla="*/ 112 w 177"/>
                <a:gd name="T55" fmla="*/ 30 h 225"/>
                <a:gd name="T56" fmla="*/ 125 w 177"/>
                <a:gd name="T57" fmla="*/ 25 h 225"/>
                <a:gd name="T58" fmla="*/ 134 w 177"/>
                <a:gd name="T59" fmla="*/ 40 h 225"/>
                <a:gd name="T60" fmla="*/ 147 w 177"/>
                <a:gd name="T61" fmla="*/ 46 h 225"/>
                <a:gd name="T62" fmla="*/ 142 w 177"/>
                <a:gd name="T63" fmla="*/ 63 h 225"/>
                <a:gd name="T64" fmla="*/ 147 w 177"/>
                <a:gd name="T65" fmla="*/ 76 h 225"/>
                <a:gd name="T66" fmla="*/ 132 w 177"/>
                <a:gd name="T67" fmla="*/ 85 h 225"/>
                <a:gd name="T68" fmla="*/ 126 w 177"/>
                <a:gd name="T69" fmla="*/ 97 h 225"/>
                <a:gd name="T70" fmla="*/ 110 w 177"/>
                <a:gd name="T71" fmla="*/ 93 h 225"/>
                <a:gd name="T72" fmla="*/ 96 w 177"/>
                <a:gd name="T73" fmla="*/ 98 h 225"/>
                <a:gd name="T74" fmla="*/ 88 w 177"/>
                <a:gd name="T75" fmla="*/ 83 h 225"/>
                <a:gd name="T76" fmla="*/ 75 w 177"/>
                <a:gd name="T77" fmla="*/ 77 h 225"/>
                <a:gd name="T78" fmla="*/ 79 w 177"/>
                <a:gd name="T79" fmla="*/ 60 h 225"/>
                <a:gd name="T80" fmla="*/ 75 w 177"/>
                <a:gd name="T81" fmla="*/ 47 h 225"/>
                <a:gd name="T82" fmla="*/ 75 w 177"/>
                <a:gd name="T83" fmla="*/ 4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25">
                  <a:moveTo>
                    <a:pt x="53" y="225"/>
                  </a:moveTo>
                  <a:cubicBezTo>
                    <a:pt x="177" y="225"/>
                    <a:pt x="177" y="225"/>
                    <a:pt x="177" y="225"/>
                  </a:cubicBezTo>
                  <a:cubicBezTo>
                    <a:pt x="177" y="225"/>
                    <a:pt x="141" y="196"/>
                    <a:pt x="142" y="164"/>
                  </a:cubicBezTo>
                  <a:cubicBezTo>
                    <a:pt x="142" y="147"/>
                    <a:pt x="177" y="124"/>
                    <a:pt x="177" y="76"/>
                  </a:cubicBezTo>
                  <a:cubicBezTo>
                    <a:pt x="177" y="51"/>
                    <a:pt x="153" y="10"/>
                    <a:pt x="112" y="5"/>
                  </a:cubicBezTo>
                  <a:cubicBezTo>
                    <a:pt x="72" y="0"/>
                    <a:pt x="41" y="9"/>
                    <a:pt x="28" y="34"/>
                  </a:cubicBezTo>
                  <a:cubicBezTo>
                    <a:pt x="15" y="59"/>
                    <a:pt x="14" y="81"/>
                    <a:pt x="15" y="85"/>
                  </a:cubicBezTo>
                  <a:cubicBezTo>
                    <a:pt x="16" y="89"/>
                    <a:pt x="20" y="96"/>
                    <a:pt x="20" y="96"/>
                  </a:cubicBezTo>
                  <a:cubicBezTo>
                    <a:pt x="20" y="96"/>
                    <a:pt x="0" y="128"/>
                    <a:pt x="1" y="133"/>
                  </a:cubicBezTo>
                  <a:cubicBezTo>
                    <a:pt x="2" y="138"/>
                    <a:pt x="16" y="141"/>
                    <a:pt x="16" y="141"/>
                  </a:cubicBezTo>
                  <a:cubicBezTo>
                    <a:pt x="16" y="141"/>
                    <a:pt x="18" y="144"/>
                    <a:pt x="15" y="151"/>
                  </a:cubicBezTo>
                  <a:cubicBezTo>
                    <a:pt x="12" y="158"/>
                    <a:pt x="20" y="166"/>
                    <a:pt x="22" y="169"/>
                  </a:cubicBezTo>
                  <a:cubicBezTo>
                    <a:pt x="24" y="172"/>
                    <a:pt x="19" y="180"/>
                    <a:pt x="21" y="185"/>
                  </a:cubicBezTo>
                  <a:cubicBezTo>
                    <a:pt x="22" y="190"/>
                    <a:pt x="31" y="196"/>
                    <a:pt x="41" y="195"/>
                  </a:cubicBezTo>
                  <a:cubicBezTo>
                    <a:pt x="50" y="193"/>
                    <a:pt x="63" y="191"/>
                    <a:pt x="67" y="190"/>
                  </a:cubicBezTo>
                  <a:cubicBezTo>
                    <a:pt x="77" y="213"/>
                    <a:pt x="53" y="225"/>
                    <a:pt x="53" y="225"/>
                  </a:cubicBezTo>
                  <a:close/>
                  <a:moveTo>
                    <a:pt x="145" y="131"/>
                  </a:moveTo>
                  <a:cubicBezTo>
                    <a:pt x="141" y="138"/>
                    <a:pt x="141" y="138"/>
                    <a:pt x="141" y="138"/>
                  </a:cubicBezTo>
                  <a:cubicBezTo>
                    <a:pt x="136" y="135"/>
                    <a:pt x="136" y="135"/>
                    <a:pt x="136" y="135"/>
                  </a:cubicBezTo>
                  <a:cubicBezTo>
                    <a:pt x="135" y="137"/>
                    <a:pt x="132" y="139"/>
                    <a:pt x="130" y="140"/>
                  </a:cubicBezTo>
                  <a:cubicBezTo>
                    <a:pt x="131" y="145"/>
                    <a:pt x="131" y="145"/>
                    <a:pt x="131" y="145"/>
                  </a:cubicBezTo>
                  <a:cubicBezTo>
                    <a:pt x="123" y="146"/>
                    <a:pt x="123" y="146"/>
                    <a:pt x="123" y="146"/>
                  </a:cubicBezTo>
                  <a:cubicBezTo>
                    <a:pt x="122" y="141"/>
                    <a:pt x="122" y="141"/>
                    <a:pt x="122" y="141"/>
                  </a:cubicBezTo>
                  <a:cubicBezTo>
                    <a:pt x="119" y="141"/>
                    <a:pt x="117" y="141"/>
                    <a:pt x="114" y="140"/>
                  </a:cubicBezTo>
                  <a:cubicBezTo>
                    <a:pt x="112" y="144"/>
                    <a:pt x="112" y="144"/>
                    <a:pt x="112" y="144"/>
                  </a:cubicBezTo>
                  <a:cubicBezTo>
                    <a:pt x="105" y="140"/>
                    <a:pt x="105" y="140"/>
                    <a:pt x="105" y="140"/>
                  </a:cubicBezTo>
                  <a:cubicBezTo>
                    <a:pt x="108" y="136"/>
                    <a:pt x="108" y="136"/>
                    <a:pt x="108" y="136"/>
                  </a:cubicBezTo>
                  <a:cubicBezTo>
                    <a:pt x="106" y="134"/>
                    <a:pt x="104" y="132"/>
                    <a:pt x="103" y="129"/>
                  </a:cubicBezTo>
                  <a:cubicBezTo>
                    <a:pt x="99" y="130"/>
                    <a:pt x="99" y="130"/>
                    <a:pt x="99" y="130"/>
                  </a:cubicBezTo>
                  <a:cubicBezTo>
                    <a:pt x="97" y="122"/>
                    <a:pt x="97" y="122"/>
                    <a:pt x="97" y="122"/>
                  </a:cubicBezTo>
                  <a:cubicBezTo>
                    <a:pt x="102" y="121"/>
                    <a:pt x="102" y="121"/>
                    <a:pt x="102" y="121"/>
                  </a:cubicBezTo>
                  <a:cubicBezTo>
                    <a:pt x="102" y="119"/>
                    <a:pt x="102" y="116"/>
                    <a:pt x="103" y="114"/>
                  </a:cubicBezTo>
                  <a:cubicBezTo>
                    <a:pt x="99" y="111"/>
                    <a:pt x="99" y="111"/>
                    <a:pt x="99" y="111"/>
                  </a:cubicBezTo>
                  <a:cubicBezTo>
                    <a:pt x="103" y="104"/>
                    <a:pt x="103" y="104"/>
                    <a:pt x="103" y="104"/>
                  </a:cubicBezTo>
                  <a:cubicBezTo>
                    <a:pt x="107" y="107"/>
                    <a:pt x="107" y="107"/>
                    <a:pt x="107" y="107"/>
                  </a:cubicBezTo>
                  <a:cubicBezTo>
                    <a:pt x="109" y="105"/>
                    <a:pt x="112" y="104"/>
                    <a:pt x="114" y="103"/>
                  </a:cubicBezTo>
                  <a:cubicBezTo>
                    <a:pt x="113" y="98"/>
                    <a:pt x="113" y="98"/>
                    <a:pt x="113" y="98"/>
                  </a:cubicBezTo>
                  <a:cubicBezTo>
                    <a:pt x="121" y="96"/>
                    <a:pt x="121" y="96"/>
                    <a:pt x="121" y="96"/>
                  </a:cubicBezTo>
                  <a:cubicBezTo>
                    <a:pt x="122" y="101"/>
                    <a:pt x="122" y="101"/>
                    <a:pt x="122" y="101"/>
                  </a:cubicBezTo>
                  <a:cubicBezTo>
                    <a:pt x="124" y="101"/>
                    <a:pt x="127" y="101"/>
                    <a:pt x="130" y="102"/>
                  </a:cubicBezTo>
                  <a:cubicBezTo>
                    <a:pt x="132" y="98"/>
                    <a:pt x="132" y="98"/>
                    <a:pt x="132" y="98"/>
                  </a:cubicBezTo>
                  <a:cubicBezTo>
                    <a:pt x="139" y="103"/>
                    <a:pt x="139" y="103"/>
                    <a:pt x="139" y="103"/>
                  </a:cubicBezTo>
                  <a:cubicBezTo>
                    <a:pt x="136" y="107"/>
                    <a:pt x="136" y="107"/>
                    <a:pt x="136" y="107"/>
                  </a:cubicBezTo>
                  <a:cubicBezTo>
                    <a:pt x="138" y="108"/>
                    <a:pt x="140" y="111"/>
                    <a:pt x="141" y="113"/>
                  </a:cubicBezTo>
                  <a:cubicBezTo>
                    <a:pt x="145" y="112"/>
                    <a:pt x="145" y="112"/>
                    <a:pt x="145" y="112"/>
                  </a:cubicBezTo>
                  <a:cubicBezTo>
                    <a:pt x="147" y="120"/>
                    <a:pt x="147" y="120"/>
                    <a:pt x="147" y="120"/>
                  </a:cubicBezTo>
                  <a:cubicBezTo>
                    <a:pt x="142" y="121"/>
                    <a:pt x="142" y="121"/>
                    <a:pt x="142" y="121"/>
                  </a:cubicBezTo>
                  <a:cubicBezTo>
                    <a:pt x="142" y="124"/>
                    <a:pt x="142" y="126"/>
                    <a:pt x="141" y="129"/>
                  </a:cubicBezTo>
                  <a:lnTo>
                    <a:pt x="145" y="131"/>
                  </a:lnTo>
                  <a:close/>
                  <a:moveTo>
                    <a:pt x="75" y="47"/>
                  </a:moveTo>
                  <a:cubicBezTo>
                    <a:pt x="82" y="49"/>
                    <a:pt x="82" y="49"/>
                    <a:pt x="82" y="49"/>
                  </a:cubicBezTo>
                  <a:cubicBezTo>
                    <a:pt x="84" y="45"/>
                    <a:pt x="86" y="41"/>
                    <a:pt x="89" y="38"/>
                  </a:cubicBezTo>
                  <a:cubicBezTo>
                    <a:pt x="85" y="32"/>
                    <a:pt x="85" y="32"/>
                    <a:pt x="85" y="32"/>
                  </a:cubicBezTo>
                  <a:cubicBezTo>
                    <a:pt x="95" y="26"/>
                    <a:pt x="95" y="26"/>
                    <a:pt x="95" y="26"/>
                  </a:cubicBezTo>
                  <a:cubicBezTo>
                    <a:pt x="99" y="32"/>
                    <a:pt x="99" y="32"/>
                    <a:pt x="99" y="32"/>
                  </a:cubicBezTo>
                  <a:cubicBezTo>
                    <a:pt x="103" y="31"/>
                    <a:pt x="108" y="30"/>
                    <a:pt x="112" y="30"/>
                  </a:cubicBezTo>
                  <a:cubicBezTo>
                    <a:pt x="114" y="23"/>
                    <a:pt x="114" y="23"/>
                    <a:pt x="114" y="23"/>
                  </a:cubicBezTo>
                  <a:cubicBezTo>
                    <a:pt x="125" y="25"/>
                    <a:pt x="125" y="25"/>
                    <a:pt x="125" y="25"/>
                  </a:cubicBezTo>
                  <a:cubicBezTo>
                    <a:pt x="124" y="33"/>
                    <a:pt x="124" y="33"/>
                    <a:pt x="124" y="33"/>
                  </a:cubicBezTo>
                  <a:cubicBezTo>
                    <a:pt x="127" y="34"/>
                    <a:pt x="131" y="37"/>
                    <a:pt x="134" y="40"/>
                  </a:cubicBezTo>
                  <a:cubicBezTo>
                    <a:pt x="140" y="36"/>
                    <a:pt x="140" y="36"/>
                    <a:pt x="140" y="36"/>
                  </a:cubicBezTo>
                  <a:cubicBezTo>
                    <a:pt x="147" y="46"/>
                    <a:pt x="147" y="46"/>
                    <a:pt x="147" y="46"/>
                  </a:cubicBezTo>
                  <a:cubicBezTo>
                    <a:pt x="140" y="50"/>
                    <a:pt x="140" y="50"/>
                    <a:pt x="140" y="50"/>
                  </a:cubicBezTo>
                  <a:cubicBezTo>
                    <a:pt x="142" y="54"/>
                    <a:pt x="142" y="58"/>
                    <a:pt x="142" y="63"/>
                  </a:cubicBezTo>
                  <a:cubicBezTo>
                    <a:pt x="150" y="64"/>
                    <a:pt x="150" y="64"/>
                    <a:pt x="150" y="64"/>
                  </a:cubicBezTo>
                  <a:cubicBezTo>
                    <a:pt x="147" y="76"/>
                    <a:pt x="147" y="76"/>
                    <a:pt x="147" y="76"/>
                  </a:cubicBezTo>
                  <a:cubicBezTo>
                    <a:pt x="139" y="74"/>
                    <a:pt x="139" y="74"/>
                    <a:pt x="139" y="74"/>
                  </a:cubicBezTo>
                  <a:cubicBezTo>
                    <a:pt x="138" y="78"/>
                    <a:pt x="135" y="82"/>
                    <a:pt x="132" y="85"/>
                  </a:cubicBezTo>
                  <a:cubicBezTo>
                    <a:pt x="136" y="91"/>
                    <a:pt x="136" y="91"/>
                    <a:pt x="136" y="91"/>
                  </a:cubicBezTo>
                  <a:cubicBezTo>
                    <a:pt x="126" y="97"/>
                    <a:pt x="126" y="97"/>
                    <a:pt x="126" y="97"/>
                  </a:cubicBezTo>
                  <a:cubicBezTo>
                    <a:pt x="122" y="91"/>
                    <a:pt x="122" y="91"/>
                    <a:pt x="122" y="91"/>
                  </a:cubicBezTo>
                  <a:cubicBezTo>
                    <a:pt x="118" y="92"/>
                    <a:pt x="114" y="93"/>
                    <a:pt x="110" y="93"/>
                  </a:cubicBezTo>
                  <a:cubicBezTo>
                    <a:pt x="108" y="100"/>
                    <a:pt x="108" y="100"/>
                    <a:pt x="108" y="100"/>
                  </a:cubicBezTo>
                  <a:cubicBezTo>
                    <a:pt x="96" y="98"/>
                    <a:pt x="96" y="98"/>
                    <a:pt x="96" y="98"/>
                  </a:cubicBezTo>
                  <a:cubicBezTo>
                    <a:pt x="98" y="90"/>
                    <a:pt x="98" y="90"/>
                    <a:pt x="98" y="90"/>
                  </a:cubicBezTo>
                  <a:cubicBezTo>
                    <a:pt x="94" y="89"/>
                    <a:pt x="91" y="86"/>
                    <a:pt x="88" y="83"/>
                  </a:cubicBezTo>
                  <a:cubicBezTo>
                    <a:pt x="81" y="87"/>
                    <a:pt x="81" y="87"/>
                    <a:pt x="81" y="87"/>
                  </a:cubicBezTo>
                  <a:cubicBezTo>
                    <a:pt x="75" y="77"/>
                    <a:pt x="75" y="77"/>
                    <a:pt x="75" y="77"/>
                  </a:cubicBezTo>
                  <a:cubicBezTo>
                    <a:pt x="81" y="73"/>
                    <a:pt x="81" y="73"/>
                    <a:pt x="81" y="73"/>
                  </a:cubicBezTo>
                  <a:cubicBezTo>
                    <a:pt x="80" y="69"/>
                    <a:pt x="79" y="65"/>
                    <a:pt x="79" y="60"/>
                  </a:cubicBezTo>
                  <a:cubicBezTo>
                    <a:pt x="72" y="59"/>
                    <a:pt x="72" y="59"/>
                    <a:pt x="72" y="59"/>
                  </a:cubicBezTo>
                  <a:lnTo>
                    <a:pt x="75" y="47"/>
                  </a:lnTo>
                  <a:close/>
                  <a:moveTo>
                    <a:pt x="75" y="47"/>
                  </a:moveTo>
                  <a:cubicBezTo>
                    <a:pt x="75" y="47"/>
                    <a:pt x="75" y="47"/>
                    <a:pt x="75"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8" name="Freeform 63"/>
          <p:cNvSpPr>
            <a:spLocks/>
          </p:cNvSpPr>
          <p:nvPr/>
        </p:nvSpPr>
        <p:spPr bwMode="auto">
          <a:xfrm>
            <a:off x="4410392" y="1620507"/>
            <a:ext cx="586420" cy="668246"/>
          </a:xfrm>
          <a:custGeom>
            <a:avLst/>
            <a:gdLst>
              <a:gd name="T0" fmla="*/ 196 w 250"/>
              <a:gd name="T1" fmla="*/ 60 h 286"/>
              <a:gd name="T2" fmla="*/ 244 w 250"/>
              <a:gd name="T3" fmla="*/ 60 h 286"/>
              <a:gd name="T4" fmla="*/ 250 w 250"/>
              <a:gd name="T5" fmla="*/ 54 h 286"/>
              <a:gd name="T6" fmla="*/ 250 w 250"/>
              <a:gd name="T7" fmla="*/ 6 h 286"/>
              <a:gd name="T8" fmla="*/ 244 w 250"/>
              <a:gd name="T9" fmla="*/ 0 h 286"/>
              <a:gd name="T10" fmla="*/ 196 w 250"/>
              <a:gd name="T11" fmla="*/ 0 h 286"/>
              <a:gd name="T12" fmla="*/ 190 w 250"/>
              <a:gd name="T13" fmla="*/ 6 h 286"/>
              <a:gd name="T14" fmla="*/ 190 w 250"/>
              <a:gd name="T15" fmla="*/ 20 h 286"/>
              <a:gd name="T16" fmla="*/ 124 w 250"/>
              <a:gd name="T17" fmla="*/ 20 h 286"/>
              <a:gd name="T18" fmla="*/ 115 w 250"/>
              <a:gd name="T19" fmla="*/ 30 h 286"/>
              <a:gd name="T20" fmla="*/ 115 w 250"/>
              <a:gd name="T21" fmla="*/ 134 h 286"/>
              <a:gd name="T22" fmla="*/ 81 w 250"/>
              <a:gd name="T23" fmla="*/ 134 h 286"/>
              <a:gd name="T24" fmla="*/ 81 w 250"/>
              <a:gd name="T25" fmla="*/ 111 h 286"/>
              <a:gd name="T26" fmla="*/ 73 w 250"/>
              <a:gd name="T27" fmla="*/ 103 h 286"/>
              <a:gd name="T28" fmla="*/ 8 w 250"/>
              <a:gd name="T29" fmla="*/ 103 h 286"/>
              <a:gd name="T30" fmla="*/ 0 w 250"/>
              <a:gd name="T31" fmla="*/ 111 h 286"/>
              <a:gd name="T32" fmla="*/ 0 w 250"/>
              <a:gd name="T33" fmla="*/ 175 h 286"/>
              <a:gd name="T34" fmla="*/ 8 w 250"/>
              <a:gd name="T35" fmla="*/ 183 h 286"/>
              <a:gd name="T36" fmla="*/ 73 w 250"/>
              <a:gd name="T37" fmla="*/ 183 h 286"/>
              <a:gd name="T38" fmla="*/ 81 w 250"/>
              <a:gd name="T39" fmla="*/ 175 h 286"/>
              <a:gd name="T40" fmla="*/ 81 w 250"/>
              <a:gd name="T41" fmla="*/ 153 h 286"/>
              <a:gd name="T42" fmla="*/ 115 w 250"/>
              <a:gd name="T43" fmla="*/ 153 h 286"/>
              <a:gd name="T44" fmla="*/ 115 w 250"/>
              <a:gd name="T45" fmla="*/ 256 h 286"/>
              <a:gd name="T46" fmla="*/ 124 w 250"/>
              <a:gd name="T47" fmla="*/ 266 h 286"/>
              <a:gd name="T48" fmla="*/ 190 w 250"/>
              <a:gd name="T49" fmla="*/ 266 h 286"/>
              <a:gd name="T50" fmla="*/ 190 w 250"/>
              <a:gd name="T51" fmla="*/ 280 h 286"/>
              <a:gd name="T52" fmla="*/ 196 w 250"/>
              <a:gd name="T53" fmla="*/ 286 h 286"/>
              <a:gd name="T54" fmla="*/ 244 w 250"/>
              <a:gd name="T55" fmla="*/ 286 h 286"/>
              <a:gd name="T56" fmla="*/ 250 w 250"/>
              <a:gd name="T57" fmla="*/ 280 h 286"/>
              <a:gd name="T58" fmla="*/ 250 w 250"/>
              <a:gd name="T59" fmla="*/ 232 h 286"/>
              <a:gd name="T60" fmla="*/ 244 w 250"/>
              <a:gd name="T61" fmla="*/ 226 h 286"/>
              <a:gd name="T62" fmla="*/ 196 w 250"/>
              <a:gd name="T63" fmla="*/ 226 h 286"/>
              <a:gd name="T64" fmla="*/ 190 w 250"/>
              <a:gd name="T65" fmla="*/ 232 h 286"/>
              <a:gd name="T66" fmla="*/ 190 w 250"/>
              <a:gd name="T67" fmla="*/ 247 h 286"/>
              <a:gd name="T68" fmla="*/ 134 w 250"/>
              <a:gd name="T69" fmla="*/ 247 h 286"/>
              <a:gd name="T70" fmla="*/ 134 w 250"/>
              <a:gd name="T71" fmla="*/ 153 h 286"/>
              <a:gd name="T72" fmla="*/ 190 w 250"/>
              <a:gd name="T73" fmla="*/ 153 h 286"/>
              <a:gd name="T74" fmla="*/ 190 w 250"/>
              <a:gd name="T75" fmla="*/ 167 h 286"/>
              <a:gd name="T76" fmla="*/ 196 w 250"/>
              <a:gd name="T77" fmla="*/ 173 h 286"/>
              <a:gd name="T78" fmla="*/ 244 w 250"/>
              <a:gd name="T79" fmla="*/ 173 h 286"/>
              <a:gd name="T80" fmla="*/ 250 w 250"/>
              <a:gd name="T81" fmla="*/ 167 h 286"/>
              <a:gd name="T82" fmla="*/ 250 w 250"/>
              <a:gd name="T83" fmla="*/ 119 h 286"/>
              <a:gd name="T84" fmla="*/ 244 w 250"/>
              <a:gd name="T85" fmla="*/ 113 h 286"/>
              <a:gd name="T86" fmla="*/ 196 w 250"/>
              <a:gd name="T87" fmla="*/ 113 h 286"/>
              <a:gd name="T88" fmla="*/ 190 w 250"/>
              <a:gd name="T89" fmla="*/ 119 h 286"/>
              <a:gd name="T90" fmla="*/ 190 w 250"/>
              <a:gd name="T91" fmla="*/ 134 h 286"/>
              <a:gd name="T92" fmla="*/ 134 w 250"/>
              <a:gd name="T93" fmla="*/ 134 h 286"/>
              <a:gd name="T94" fmla="*/ 134 w 250"/>
              <a:gd name="T95" fmla="*/ 40 h 286"/>
              <a:gd name="T96" fmla="*/ 190 w 250"/>
              <a:gd name="T97" fmla="*/ 40 h 286"/>
              <a:gd name="T98" fmla="*/ 190 w 250"/>
              <a:gd name="T99" fmla="*/ 54 h 286"/>
              <a:gd name="T100" fmla="*/ 196 w 250"/>
              <a:gd name="T101" fmla="*/ 6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86">
                <a:moveTo>
                  <a:pt x="196" y="60"/>
                </a:moveTo>
                <a:cubicBezTo>
                  <a:pt x="244" y="60"/>
                  <a:pt x="244" y="60"/>
                  <a:pt x="244" y="60"/>
                </a:cubicBezTo>
                <a:cubicBezTo>
                  <a:pt x="247" y="60"/>
                  <a:pt x="250" y="57"/>
                  <a:pt x="250" y="54"/>
                </a:cubicBezTo>
                <a:cubicBezTo>
                  <a:pt x="250" y="6"/>
                  <a:pt x="250" y="6"/>
                  <a:pt x="250" y="6"/>
                </a:cubicBezTo>
                <a:cubicBezTo>
                  <a:pt x="250" y="3"/>
                  <a:pt x="247" y="0"/>
                  <a:pt x="244" y="0"/>
                </a:cubicBezTo>
                <a:cubicBezTo>
                  <a:pt x="196" y="0"/>
                  <a:pt x="196" y="0"/>
                  <a:pt x="196" y="0"/>
                </a:cubicBezTo>
                <a:cubicBezTo>
                  <a:pt x="193" y="0"/>
                  <a:pt x="190" y="3"/>
                  <a:pt x="190" y="6"/>
                </a:cubicBezTo>
                <a:cubicBezTo>
                  <a:pt x="190" y="20"/>
                  <a:pt x="190" y="20"/>
                  <a:pt x="190" y="20"/>
                </a:cubicBezTo>
                <a:cubicBezTo>
                  <a:pt x="124" y="20"/>
                  <a:pt x="124" y="20"/>
                  <a:pt x="124" y="20"/>
                </a:cubicBezTo>
                <a:cubicBezTo>
                  <a:pt x="119" y="20"/>
                  <a:pt x="115" y="25"/>
                  <a:pt x="115" y="30"/>
                </a:cubicBezTo>
                <a:cubicBezTo>
                  <a:pt x="115" y="134"/>
                  <a:pt x="115" y="134"/>
                  <a:pt x="115" y="134"/>
                </a:cubicBezTo>
                <a:cubicBezTo>
                  <a:pt x="81" y="134"/>
                  <a:pt x="81" y="134"/>
                  <a:pt x="81" y="134"/>
                </a:cubicBezTo>
                <a:cubicBezTo>
                  <a:pt x="81" y="111"/>
                  <a:pt x="81" y="111"/>
                  <a:pt x="81" y="111"/>
                </a:cubicBezTo>
                <a:cubicBezTo>
                  <a:pt x="81" y="106"/>
                  <a:pt x="77" y="103"/>
                  <a:pt x="73" y="103"/>
                </a:cubicBezTo>
                <a:cubicBezTo>
                  <a:pt x="8" y="103"/>
                  <a:pt x="8" y="103"/>
                  <a:pt x="8" y="103"/>
                </a:cubicBezTo>
                <a:cubicBezTo>
                  <a:pt x="4" y="103"/>
                  <a:pt x="0" y="106"/>
                  <a:pt x="0" y="111"/>
                </a:cubicBezTo>
                <a:cubicBezTo>
                  <a:pt x="0" y="175"/>
                  <a:pt x="0" y="175"/>
                  <a:pt x="0" y="175"/>
                </a:cubicBezTo>
                <a:cubicBezTo>
                  <a:pt x="0" y="180"/>
                  <a:pt x="4" y="183"/>
                  <a:pt x="8" y="183"/>
                </a:cubicBezTo>
                <a:cubicBezTo>
                  <a:pt x="73" y="183"/>
                  <a:pt x="73" y="183"/>
                  <a:pt x="73" y="183"/>
                </a:cubicBezTo>
                <a:cubicBezTo>
                  <a:pt x="77" y="183"/>
                  <a:pt x="81" y="180"/>
                  <a:pt x="81" y="175"/>
                </a:cubicBezTo>
                <a:cubicBezTo>
                  <a:pt x="81" y="153"/>
                  <a:pt x="81" y="153"/>
                  <a:pt x="81" y="153"/>
                </a:cubicBezTo>
                <a:cubicBezTo>
                  <a:pt x="115" y="153"/>
                  <a:pt x="115" y="153"/>
                  <a:pt x="115" y="153"/>
                </a:cubicBezTo>
                <a:cubicBezTo>
                  <a:pt x="115" y="256"/>
                  <a:pt x="115" y="256"/>
                  <a:pt x="115" y="256"/>
                </a:cubicBezTo>
                <a:cubicBezTo>
                  <a:pt x="115" y="262"/>
                  <a:pt x="119" y="266"/>
                  <a:pt x="124" y="266"/>
                </a:cubicBezTo>
                <a:cubicBezTo>
                  <a:pt x="190" y="266"/>
                  <a:pt x="190" y="266"/>
                  <a:pt x="190" y="266"/>
                </a:cubicBezTo>
                <a:cubicBezTo>
                  <a:pt x="190" y="280"/>
                  <a:pt x="190" y="280"/>
                  <a:pt x="190" y="280"/>
                </a:cubicBezTo>
                <a:cubicBezTo>
                  <a:pt x="190" y="284"/>
                  <a:pt x="193" y="286"/>
                  <a:pt x="196" y="286"/>
                </a:cubicBezTo>
                <a:cubicBezTo>
                  <a:pt x="244" y="286"/>
                  <a:pt x="244" y="286"/>
                  <a:pt x="244" y="286"/>
                </a:cubicBezTo>
                <a:cubicBezTo>
                  <a:pt x="247" y="286"/>
                  <a:pt x="250" y="284"/>
                  <a:pt x="250" y="280"/>
                </a:cubicBezTo>
                <a:cubicBezTo>
                  <a:pt x="250" y="232"/>
                  <a:pt x="250" y="232"/>
                  <a:pt x="250" y="232"/>
                </a:cubicBezTo>
                <a:cubicBezTo>
                  <a:pt x="250" y="229"/>
                  <a:pt x="247" y="226"/>
                  <a:pt x="244" y="226"/>
                </a:cubicBezTo>
                <a:cubicBezTo>
                  <a:pt x="196" y="226"/>
                  <a:pt x="196" y="226"/>
                  <a:pt x="196" y="226"/>
                </a:cubicBezTo>
                <a:cubicBezTo>
                  <a:pt x="193" y="226"/>
                  <a:pt x="190" y="229"/>
                  <a:pt x="190" y="232"/>
                </a:cubicBezTo>
                <a:cubicBezTo>
                  <a:pt x="190" y="247"/>
                  <a:pt x="190" y="247"/>
                  <a:pt x="190" y="247"/>
                </a:cubicBezTo>
                <a:cubicBezTo>
                  <a:pt x="134" y="247"/>
                  <a:pt x="134" y="247"/>
                  <a:pt x="134" y="247"/>
                </a:cubicBezTo>
                <a:cubicBezTo>
                  <a:pt x="134" y="153"/>
                  <a:pt x="134" y="153"/>
                  <a:pt x="134" y="153"/>
                </a:cubicBezTo>
                <a:cubicBezTo>
                  <a:pt x="190" y="153"/>
                  <a:pt x="190" y="153"/>
                  <a:pt x="190" y="153"/>
                </a:cubicBezTo>
                <a:cubicBezTo>
                  <a:pt x="190" y="167"/>
                  <a:pt x="190" y="167"/>
                  <a:pt x="190" y="167"/>
                </a:cubicBezTo>
                <a:cubicBezTo>
                  <a:pt x="190" y="170"/>
                  <a:pt x="193" y="173"/>
                  <a:pt x="196" y="173"/>
                </a:cubicBezTo>
                <a:cubicBezTo>
                  <a:pt x="244" y="173"/>
                  <a:pt x="244" y="173"/>
                  <a:pt x="244" y="173"/>
                </a:cubicBezTo>
                <a:cubicBezTo>
                  <a:pt x="247" y="173"/>
                  <a:pt x="250" y="170"/>
                  <a:pt x="250" y="167"/>
                </a:cubicBezTo>
                <a:cubicBezTo>
                  <a:pt x="250" y="119"/>
                  <a:pt x="250" y="119"/>
                  <a:pt x="250" y="119"/>
                </a:cubicBezTo>
                <a:cubicBezTo>
                  <a:pt x="250" y="116"/>
                  <a:pt x="247" y="113"/>
                  <a:pt x="244" y="113"/>
                </a:cubicBezTo>
                <a:cubicBezTo>
                  <a:pt x="196" y="113"/>
                  <a:pt x="196" y="113"/>
                  <a:pt x="196" y="113"/>
                </a:cubicBezTo>
                <a:cubicBezTo>
                  <a:pt x="193" y="113"/>
                  <a:pt x="190" y="116"/>
                  <a:pt x="190" y="119"/>
                </a:cubicBezTo>
                <a:cubicBezTo>
                  <a:pt x="190" y="134"/>
                  <a:pt x="190" y="134"/>
                  <a:pt x="190" y="134"/>
                </a:cubicBezTo>
                <a:cubicBezTo>
                  <a:pt x="134" y="134"/>
                  <a:pt x="134" y="134"/>
                  <a:pt x="134" y="134"/>
                </a:cubicBezTo>
                <a:cubicBezTo>
                  <a:pt x="134" y="40"/>
                  <a:pt x="134" y="40"/>
                  <a:pt x="134" y="40"/>
                </a:cubicBezTo>
                <a:cubicBezTo>
                  <a:pt x="190" y="40"/>
                  <a:pt x="190" y="40"/>
                  <a:pt x="190" y="40"/>
                </a:cubicBezTo>
                <a:cubicBezTo>
                  <a:pt x="190" y="54"/>
                  <a:pt x="190" y="54"/>
                  <a:pt x="190" y="54"/>
                </a:cubicBezTo>
                <a:cubicBezTo>
                  <a:pt x="190" y="57"/>
                  <a:pt x="193" y="60"/>
                  <a:pt x="196"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9" name="Group 28"/>
          <p:cNvGrpSpPr/>
          <p:nvPr/>
        </p:nvGrpSpPr>
        <p:grpSpPr>
          <a:xfrm>
            <a:off x="10129521" y="1669857"/>
            <a:ext cx="622393" cy="630664"/>
            <a:chOff x="1789113" y="2116138"/>
            <a:chExt cx="487362" cy="488950"/>
          </a:xfrm>
          <a:solidFill>
            <a:schemeClr val="bg1"/>
          </a:solidFill>
        </p:grpSpPr>
        <p:sp>
          <p:nvSpPr>
            <p:cNvPr id="30" name="Freeform 90"/>
            <p:cNvSpPr>
              <a:spLocks noEditPoints="1"/>
            </p:cNvSpPr>
            <p:nvPr/>
          </p:nvSpPr>
          <p:spPr bwMode="auto">
            <a:xfrm>
              <a:off x="1789113" y="2268538"/>
              <a:ext cx="338137" cy="336550"/>
            </a:xfrm>
            <a:custGeom>
              <a:avLst/>
              <a:gdLst>
                <a:gd name="T0" fmla="*/ 26 w 177"/>
                <a:gd name="T1" fmla="*/ 131 h 176"/>
                <a:gd name="T2" fmla="*/ 16 w 177"/>
                <a:gd name="T3" fmla="*/ 140 h 176"/>
                <a:gd name="T4" fmla="*/ 36 w 177"/>
                <a:gd name="T5" fmla="*/ 160 h 176"/>
                <a:gd name="T6" fmla="*/ 45 w 177"/>
                <a:gd name="T7" fmla="*/ 151 h 176"/>
                <a:gd name="T8" fmla="*/ 75 w 177"/>
                <a:gd name="T9" fmla="*/ 163 h 176"/>
                <a:gd name="T10" fmla="*/ 75 w 177"/>
                <a:gd name="T11" fmla="*/ 176 h 176"/>
                <a:gd name="T12" fmla="*/ 102 w 177"/>
                <a:gd name="T13" fmla="*/ 176 h 176"/>
                <a:gd name="T14" fmla="*/ 102 w 177"/>
                <a:gd name="T15" fmla="*/ 163 h 176"/>
                <a:gd name="T16" fmla="*/ 132 w 177"/>
                <a:gd name="T17" fmla="*/ 151 h 176"/>
                <a:gd name="T18" fmla="*/ 141 w 177"/>
                <a:gd name="T19" fmla="*/ 160 h 176"/>
                <a:gd name="T20" fmla="*/ 161 w 177"/>
                <a:gd name="T21" fmla="*/ 140 h 176"/>
                <a:gd name="T22" fmla="*/ 151 w 177"/>
                <a:gd name="T23" fmla="*/ 131 h 176"/>
                <a:gd name="T24" fmla="*/ 163 w 177"/>
                <a:gd name="T25" fmla="*/ 102 h 176"/>
                <a:gd name="T26" fmla="*/ 177 w 177"/>
                <a:gd name="T27" fmla="*/ 102 h 176"/>
                <a:gd name="T28" fmla="*/ 177 w 177"/>
                <a:gd name="T29" fmla="*/ 74 h 176"/>
                <a:gd name="T30" fmla="*/ 163 w 177"/>
                <a:gd name="T31" fmla="*/ 74 h 176"/>
                <a:gd name="T32" fmla="*/ 151 w 177"/>
                <a:gd name="T33" fmla="*/ 45 h 176"/>
                <a:gd name="T34" fmla="*/ 161 w 177"/>
                <a:gd name="T35" fmla="*/ 35 h 176"/>
                <a:gd name="T36" fmla="*/ 141 w 177"/>
                <a:gd name="T37" fmla="*/ 16 h 176"/>
                <a:gd name="T38" fmla="*/ 132 w 177"/>
                <a:gd name="T39" fmla="*/ 25 h 176"/>
                <a:gd name="T40" fmla="*/ 102 w 177"/>
                <a:gd name="T41" fmla="*/ 13 h 176"/>
                <a:gd name="T42" fmla="*/ 102 w 177"/>
                <a:gd name="T43" fmla="*/ 0 h 176"/>
                <a:gd name="T44" fmla="*/ 75 w 177"/>
                <a:gd name="T45" fmla="*/ 0 h 176"/>
                <a:gd name="T46" fmla="*/ 75 w 177"/>
                <a:gd name="T47" fmla="*/ 13 h 176"/>
                <a:gd name="T48" fmla="*/ 45 w 177"/>
                <a:gd name="T49" fmla="*/ 25 h 176"/>
                <a:gd name="T50" fmla="*/ 36 w 177"/>
                <a:gd name="T51" fmla="*/ 16 h 176"/>
                <a:gd name="T52" fmla="*/ 16 w 177"/>
                <a:gd name="T53" fmla="*/ 35 h 176"/>
                <a:gd name="T54" fmla="*/ 26 w 177"/>
                <a:gd name="T55" fmla="*/ 45 h 176"/>
                <a:gd name="T56" fmla="*/ 14 w 177"/>
                <a:gd name="T57" fmla="*/ 74 h 176"/>
                <a:gd name="T58" fmla="*/ 0 w 177"/>
                <a:gd name="T59" fmla="*/ 74 h 176"/>
                <a:gd name="T60" fmla="*/ 0 w 177"/>
                <a:gd name="T61" fmla="*/ 102 h 176"/>
                <a:gd name="T62" fmla="*/ 14 w 177"/>
                <a:gd name="T63" fmla="*/ 102 h 176"/>
                <a:gd name="T64" fmla="*/ 26 w 177"/>
                <a:gd name="T65" fmla="*/ 131 h 176"/>
                <a:gd name="T66" fmla="*/ 89 w 177"/>
                <a:gd name="T67" fmla="*/ 32 h 176"/>
                <a:gd name="T68" fmla="*/ 145 w 177"/>
                <a:gd name="T69" fmla="*/ 88 h 176"/>
                <a:gd name="T70" fmla="*/ 89 w 177"/>
                <a:gd name="T71" fmla="*/ 144 h 176"/>
                <a:gd name="T72" fmla="*/ 32 w 177"/>
                <a:gd name="T73" fmla="*/ 88 h 176"/>
                <a:gd name="T74" fmla="*/ 89 w 177"/>
                <a:gd name="T75"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76">
                  <a:moveTo>
                    <a:pt x="26" y="131"/>
                  </a:moveTo>
                  <a:cubicBezTo>
                    <a:pt x="16" y="140"/>
                    <a:pt x="16" y="140"/>
                    <a:pt x="16" y="140"/>
                  </a:cubicBezTo>
                  <a:cubicBezTo>
                    <a:pt x="36" y="160"/>
                    <a:pt x="36" y="160"/>
                    <a:pt x="36" y="160"/>
                  </a:cubicBezTo>
                  <a:cubicBezTo>
                    <a:pt x="45" y="151"/>
                    <a:pt x="45" y="151"/>
                    <a:pt x="45" y="151"/>
                  </a:cubicBezTo>
                  <a:cubicBezTo>
                    <a:pt x="54" y="157"/>
                    <a:pt x="64" y="161"/>
                    <a:pt x="75" y="163"/>
                  </a:cubicBezTo>
                  <a:cubicBezTo>
                    <a:pt x="75" y="176"/>
                    <a:pt x="75" y="176"/>
                    <a:pt x="75" y="176"/>
                  </a:cubicBezTo>
                  <a:cubicBezTo>
                    <a:pt x="102" y="176"/>
                    <a:pt x="102" y="176"/>
                    <a:pt x="102" y="176"/>
                  </a:cubicBezTo>
                  <a:cubicBezTo>
                    <a:pt x="102" y="163"/>
                    <a:pt x="102" y="163"/>
                    <a:pt x="102" y="163"/>
                  </a:cubicBezTo>
                  <a:cubicBezTo>
                    <a:pt x="113" y="161"/>
                    <a:pt x="123" y="157"/>
                    <a:pt x="132" y="151"/>
                  </a:cubicBezTo>
                  <a:cubicBezTo>
                    <a:pt x="141" y="160"/>
                    <a:pt x="141" y="160"/>
                    <a:pt x="141" y="160"/>
                  </a:cubicBezTo>
                  <a:cubicBezTo>
                    <a:pt x="161" y="140"/>
                    <a:pt x="161" y="140"/>
                    <a:pt x="161" y="140"/>
                  </a:cubicBezTo>
                  <a:cubicBezTo>
                    <a:pt x="151" y="131"/>
                    <a:pt x="151" y="131"/>
                    <a:pt x="151" y="131"/>
                  </a:cubicBezTo>
                  <a:cubicBezTo>
                    <a:pt x="157" y="123"/>
                    <a:pt x="162" y="113"/>
                    <a:pt x="163" y="102"/>
                  </a:cubicBezTo>
                  <a:cubicBezTo>
                    <a:pt x="177" y="102"/>
                    <a:pt x="177" y="102"/>
                    <a:pt x="177" y="102"/>
                  </a:cubicBezTo>
                  <a:cubicBezTo>
                    <a:pt x="177" y="74"/>
                    <a:pt x="177" y="74"/>
                    <a:pt x="177" y="74"/>
                  </a:cubicBezTo>
                  <a:cubicBezTo>
                    <a:pt x="163" y="74"/>
                    <a:pt x="163" y="74"/>
                    <a:pt x="163" y="74"/>
                  </a:cubicBezTo>
                  <a:cubicBezTo>
                    <a:pt x="162" y="63"/>
                    <a:pt x="157" y="53"/>
                    <a:pt x="151" y="45"/>
                  </a:cubicBezTo>
                  <a:cubicBezTo>
                    <a:pt x="161" y="35"/>
                    <a:pt x="161" y="35"/>
                    <a:pt x="161" y="35"/>
                  </a:cubicBezTo>
                  <a:cubicBezTo>
                    <a:pt x="141" y="16"/>
                    <a:pt x="141" y="16"/>
                    <a:pt x="141" y="16"/>
                  </a:cubicBezTo>
                  <a:cubicBezTo>
                    <a:pt x="132" y="25"/>
                    <a:pt x="132" y="25"/>
                    <a:pt x="132" y="25"/>
                  </a:cubicBezTo>
                  <a:cubicBezTo>
                    <a:pt x="123" y="19"/>
                    <a:pt x="113" y="15"/>
                    <a:pt x="102" y="13"/>
                  </a:cubicBezTo>
                  <a:cubicBezTo>
                    <a:pt x="102" y="0"/>
                    <a:pt x="102" y="0"/>
                    <a:pt x="102" y="0"/>
                  </a:cubicBezTo>
                  <a:cubicBezTo>
                    <a:pt x="75" y="0"/>
                    <a:pt x="75" y="0"/>
                    <a:pt x="75" y="0"/>
                  </a:cubicBezTo>
                  <a:cubicBezTo>
                    <a:pt x="75" y="13"/>
                    <a:pt x="75" y="13"/>
                    <a:pt x="75" y="13"/>
                  </a:cubicBezTo>
                  <a:cubicBezTo>
                    <a:pt x="64" y="15"/>
                    <a:pt x="54" y="19"/>
                    <a:pt x="45" y="25"/>
                  </a:cubicBezTo>
                  <a:cubicBezTo>
                    <a:pt x="36" y="16"/>
                    <a:pt x="36" y="16"/>
                    <a:pt x="36" y="16"/>
                  </a:cubicBezTo>
                  <a:cubicBezTo>
                    <a:pt x="16" y="35"/>
                    <a:pt x="16" y="35"/>
                    <a:pt x="16" y="35"/>
                  </a:cubicBezTo>
                  <a:cubicBezTo>
                    <a:pt x="26" y="45"/>
                    <a:pt x="26" y="45"/>
                    <a:pt x="26" y="45"/>
                  </a:cubicBezTo>
                  <a:cubicBezTo>
                    <a:pt x="20" y="53"/>
                    <a:pt x="16" y="63"/>
                    <a:pt x="14" y="74"/>
                  </a:cubicBezTo>
                  <a:cubicBezTo>
                    <a:pt x="0" y="74"/>
                    <a:pt x="0" y="74"/>
                    <a:pt x="0" y="74"/>
                  </a:cubicBezTo>
                  <a:cubicBezTo>
                    <a:pt x="0" y="102"/>
                    <a:pt x="0" y="102"/>
                    <a:pt x="0" y="102"/>
                  </a:cubicBezTo>
                  <a:cubicBezTo>
                    <a:pt x="14" y="102"/>
                    <a:pt x="14" y="102"/>
                    <a:pt x="14" y="102"/>
                  </a:cubicBezTo>
                  <a:cubicBezTo>
                    <a:pt x="16" y="113"/>
                    <a:pt x="20" y="123"/>
                    <a:pt x="26" y="131"/>
                  </a:cubicBezTo>
                  <a:close/>
                  <a:moveTo>
                    <a:pt x="89" y="32"/>
                  </a:moveTo>
                  <a:cubicBezTo>
                    <a:pt x="120" y="32"/>
                    <a:pt x="145" y="57"/>
                    <a:pt x="145" y="88"/>
                  </a:cubicBezTo>
                  <a:cubicBezTo>
                    <a:pt x="145" y="119"/>
                    <a:pt x="120" y="144"/>
                    <a:pt x="89" y="144"/>
                  </a:cubicBezTo>
                  <a:cubicBezTo>
                    <a:pt x="57" y="144"/>
                    <a:pt x="32" y="119"/>
                    <a:pt x="32" y="88"/>
                  </a:cubicBezTo>
                  <a:cubicBezTo>
                    <a:pt x="32" y="57"/>
                    <a:pt x="57" y="32"/>
                    <a:pt x="8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91"/>
            <p:cNvSpPr>
              <a:spLocks noEditPoints="1"/>
            </p:cNvSpPr>
            <p:nvPr/>
          </p:nvSpPr>
          <p:spPr bwMode="auto">
            <a:xfrm>
              <a:off x="2049463" y="2116138"/>
              <a:ext cx="227012" cy="227012"/>
            </a:xfrm>
            <a:custGeom>
              <a:avLst/>
              <a:gdLst>
                <a:gd name="T0" fmla="*/ 111 w 119"/>
                <a:gd name="T1" fmla="*/ 50 h 119"/>
                <a:gd name="T2" fmla="*/ 119 w 119"/>
                <a:gd name="T3" fmla="*/ 46 h 119"/>
                <a:gd name="T4" fmla="*/ 110 w 119"/>
                <a:gd name="T5" fmla="*/ 26 h 119"/>
                <a:gd name="T6" fmla="*/ 102 w 119"/>
                <a:gd name="T7" fmla="*/ 29 h 119"/>
                <a:gd name="T8" fmla="*/ 89 w 119"/>
                <a:gd name="T9" fmla="*/ 17 h 119"/>
                <a:gd name="T10" fmla="*/ 92 w 119"/>
                <a:gd name="T11" fmla="*/ 8 h 119"/>
                <a:gd name="T12" fmla="*/ 71 w 119"/>
                <a:gd name="T13" fmla="*/ 0 h 119"/>
                <a:gd name="T14" fmla="*/ 68 w 119"/>
                <a:gd name="T15" fmla="*/ 8 h 119"/>
                <a:gd name="T16" fmla="*/ 50 w 119"/>
                <a:gd name="T17" fmla="*/ 9 h 119"/>
                <a:gd name="T18" fmla="*/ 46 w 119"/>
                <a:gd name="T19" fmla="*/ 0 h 119"/>
                <a:gd name="T20" fmla="*/ 26 w 119"/>
                <a:gd name="T21" fmla="*/ 9 h 119"/>
                <a:gd name="T22" fmla="*/ 29 w 119"/>
                <a:gd name="T23" fmla="*/ 17 h 119"/>
                <a:gd name="T24" fmla="*/ 17 w 119"/>
                <a:gd name="T25" fmla="*/ 30 h 119"/>
                <a:gd name="T26" fmla="*/ 8 w 119"/>
                <a:gd name="T27" fmla="*/ 27 h 119"/>
                <a:gd name="T28" fmla="*/ 0 w 119"/>
                <a:gd name="T29" fmla="*/ 48 h 119"/>
                <a:gd name="T30" fmla="*/ 8 w 119"/>
                <a:gd name="T31" fmla="*/ 51 h 119"/>
                <a:gd name="T32" fmla="*/ 8 w 119"/>
                <a:gd name="T33" fmla="*/ 69 h 119"/>
                <a:gd name="T34" fmla="*/ 0 w 119"/>
                <a:gd name="T35" fmla="*/ 73 h 119"/>
                <a:gd name="T36" fmla="*/ 9 w 119"/>
                <a:gd name="T37" fmla="*/ 93 h 119"/>
                <a:gd name="T38" fmla="*/ 17 w 119"/>
                <a:gd name="T39" fmla="*/ 90 h 119"/>
                <a:gd name="T40" fmla="*/ 30 w 119"/>
                <a:gd name="T41" fmla="*/ 103 h 119"/>
                <a:gd name="T42" fmla="*/ 27 w 119"/>
                <a:gd name="T43" fmla="*/ 111 h 119"/>
                <a:gd name="T44" fmla="*/ 48 w 119"/>
                <a:gd name="T45" fmla="*/ 119 h 119"/>
                <a:gd name="T46" fmla="*/ 51 w 119"/>
                <a:gd name="T47" fmla="*/ 111 h 119"/>
                <a:gd name="T48" fmla="*/ 69 w 119"/>
                <a:gd name="T49" fmla="*/ 111 h 119"/>
                <a:gd name="T50" fmla="*/ 73 w 119"/>
                <a:gd name="T51" fmla="*/ 119 h 119"/>
                <a:gd name="T52" fmla="*/ 93 w 119"/>
                <a:gd name="T53" fmla="*/ 110 h 119"/>
                <a:gd name="T54" fmla="*/ 90 w 119"/>
                <a:gd name="T55" fmla="*/ 102 h 119"/>
                <a:gd name="T56" fmla="*/ 102 w 119"/>
                <a:gd name="T57" fmla="*/ 89 h 119"/>
                <a:gd name="T58" fmla="*/ 111 w 119"/>
                <a:gd name="T59" fmla="*/ 92 h 119"/>
                <a:gd name="T60" fmla="*/ 119 w 119"/>
                <a:gd name="T61" fmla="*/ 72 h 119"/>
                <a:gd name="T62" fmla="*/ 111 w 119"/>
                <a:gd name="T63" fmla="*/ 68 h 119"/>
                <a:gd name="T64" fmla="*/ 111 w 119"/>
                <a:gd name="T65" fmla="*/ 50 h 119"/>
                <a:gd name="T66" fmla="*/ 73 w 119"/>
                <a:gd name="T67" fmla="*/ 92 h 119"/>
                <a:gd name="T68" fmla="*/ 60 w 119"/>
                <a:gd name="T69" fmla="*/ 95 h 119"/>
                <a:gd name="T70" fmla="*/ 27 w 119"/>
                <a:gd name="T71" fmla="*/ 73 h 119"/>
                <a:gd name="T72" fmla="*/ 46 w 119"/>
                <a:gd name="T73" fmla="*/ 28 h 119"/>
                <a:gd name="T74" fmla="*/ 59 w 119"/>
                <a:gd name="T75" fmla="*/ 25 h 119"/>
                <a:gd name="T76" fmla="*/ 92 w 119"/>
                <a:gd name="T77" fmla="*/ 46 h 119"/>
                <a:gd name="T78" fmla="*/ 73 w 119"/>
                <a:gd name="T79"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119">
                  <a:moveTo>
                    <a:pt x="111" y="50"/>
                  </a:moveTo>
                  <a:cubicBezTo>
                    <a:pt x="119" y="46"/>
                    <a:pt x="119" y="46"/>
                    <a:pt x="119" y="46"/>
                  </a:cubicBezTo>
                  <a:cubicBezTo>
                    <a:pt x="110" y="26"/>
                    <a:pt x="110" y="26"/>
                    <a:pt x="110" y="26"/>
                  </a:cubicBezTo>
                  <a:cubicBezTo>
                    <a:pt x="102" y="29"/>
                    <a:pt x="102" y="29"/>
                    <a:pt x="102" y="29"/>
                  </a:cubicBezTo>
                  <a:cubicBezTo>
                    <a:pt x="98" y="24"/>
                    <a:pt x="94" y="20"/>
                    <a:pt x="89" y="17"/>
                  </a:cubicBezTo>
                  <a:cubicBezTo>
                    <a:pt x="92" y="8"/>
                    <a:pt x="92" y="8"/>
                    <a:pt x="92" y="8"/>
                  </a:cubicBezTo>
                  <a:cubicBezTo>
                    <a:pt x="71" y="0"/>
                    <a:pt x="71" y="0"/>
                    <a:pt x="71" y="0"/>
                  </a:cubicBezTo>
                  <a:cubicBezTo>
                    <a:pt x="68" y="8"/>
                    <a:pt x="68" y="8"/>
                    <a:pt x="68" y="8"/>
                  </a:cubicBezTo>
                  <a:cubicBezTo>
                    <a:pt x="62" y="7"/>
                    <a:pt x="56" y="7"/>
                    <a:pt x="50" y="9"/>
                  </a:cubicBezTo>
                  <a:cubicBezTo>
                    <a:pt x="46" y="0"/>
                    <a:pt x="46" y="0"/>
                    <a:pt x="46" y="0"/>
                  </a:cubicBezTo>
                  <a:cubicBezTo>
                    <a:pt x="26" y="9"/>
                    <a:pt x="26" y="9"/>
                    <a:pt x="26" y="9"/>
                  </a:cubicBezTo>
                  <a:cubicBezTo>
                    <a:pt x="29" y="17"/>
                    <a:pt x="29" y="17"/>
                    <a:pt x="29" y="17"/>
                  </a:cubicBezTo>
                  <a:cubicBezTo>
                    <a:pt x="24" y="21"/>
                    <a:pt x="20" y="25"/>
                    <a:pt x="17" y="30"/>
                  </a:cubicBezTo>
                  <a:cubicBezTo>
                    <a:pt x="8" y="27"/>
                    <a:pt x="8" y="27"/>
                    <a:pt x="8" y="27"/>
                  </a:cubicBezTo>
                  <a:cubicBezTo>
                    <a:pt x="0" y="48"/>
                    <a:pt x="0" y="48"/>
                    <a:pt x="0" y="48"/>
                  </a:cubicBezTo>
                  <a:cubicBezTo>
                    <a:pt x="8" y="51"/>
                    <a:pt x="8" y="51"/>
                    <a:pt x="8" y="51"/>
                  </a:cubicBezTo>
                  <a:cubicBezTo>
                    <a:pt x="7" y="57"/>
                    <a:pt x="7" y="63"/>
                    <a:pt x="8" y="69"/>
                  </a:cubicBezTo>
                  <a:cubicBezTo>
                    <a:pt x="0" y="73"/>
                    <a:pt x="0" y="73"/>
                    <a:pt x="0" y="73"/>
                  </a:cubicBezTo>
                  <a:cubicBezTo>
                    <a:pt x="9" y="93"/>
                    <a:pt x="9" y="93"/>
                    <a:pt x="9" y="93"/>
                  </a:cubicBezTo>
                  <a:cubicBezTo>
                    <a:pt x="17" y="90"/>
                    <a:pt x="17" y="90"/>
                    <a:pt x="17" y="90"/>
                  </a:cubicBezTo>
                  <a:cubicBezTo>
                    <a:pt x="21" y="95"/>
                    <a:pt x="25" y="99"/>
                    <a:pt x="30" y="103"/>
                  </a:cubicBezTo>
                  <a:cubicBezTo>
                    <a:pt x="27" y="111"/>
                    <a:pt x="27" y="111"/>
                    <a:pt x="27" y="111"/>
                  </a:cubicBezTo>
                  <a:cubicBezTo>
                    <a:pt x="48" y="119"/>
                    <a:pt x="48" y="119"/>
                    <a:pt x="48" y="119"/>
                  </a:cubicBezTo>
                  <a:cubicBezTo>
                    <a:pt x="51" y="111"/>
                    <a:pt x="51" y="111"/>
                    <a:pt x="51" y="111"/>
                  </a:cubicBezTo>
                  <a:cubicBezTo>
                    <a:pt x="57" y="112"/>
                    <a:pt x="63" y="112"/>
                    <a:pt x="69" y="111"/>
                  </a:cubicBezTo>
                  <a:cubicBezTo>
                    <a:pt x="73" y="119"/>
                    <a:pt x="73" y="119"/>
                    <a:pt x="73" y="119"/>
                  </a:cubicBezTo>
                  <a:cubicBezTo>
                    <a:pt x="93" y="110"/>
                    <a:pt x="93" y="110"/>
                    <a:pt x="93" y="110"/>
                  </a:cubicBezTo>
                  <a:cubicBezTo>
                    <a:pt x="90" y="102"/>
                    <a:pt x="90" y="102"/>
                    <a:pt x="90" y="102"/>
                  </a:cubicBezTo>
                  <a:cubicBezTo>
                    <a:pt x="95" y="98"/>
                    <a:pt x="99" y="94"/>
                    <a:pt x="102" y="89"/>
                  </a:cubicBezTo>
                  <a:cubicBezTo>
                    <a:pt x="111" y="92"/>
                    <a:pt x="111" y="92"/>
                    <a:pt x="111" y="92"/>
                  </a:cubicBezTo>
                  <a:cubicBezTo>
                    <a:pt x="119" y="72"/>
                    <a:pt x="119" y="72"/>
                    <a:pt x="119" y="72"/>
                  </a:cubicBezTo>
                  <a:cubicBezTo>
                    <a:pt x="111" y="68"/>
                    <a:pt x="111" y="68"/>
                    <a:pt x="111" y="68"/>
                  </a:cubicBezTo>
                  <a:cubicBezTo>
                    <a:pt x="112" y="62"/>
                    <a:pt x="112" y="56"/>
                    <a:pt x="111" y="50"/>
                  </a:cubicBezTo>
                  <a:close/>
                  <a:moveTo>
                    <a:pt x="73" y="92"/>
                  </a:moveTo>
                  <a:cubicBezTo>
                    <a:pt x="69" y="94"/>
                    <a:pt x="64" y="95"/>
                    <a:pt x="60" y="95"/>
                  </a:cubicBezTo>
                  <a:cubicBezTo>
                    <a:pt x="46" y="95"/>
                    <a:pt x="33" y="86"/>
                    <a:pt x="27" y="73"/>
                  </a:cubicBezTo>
                  <a:cubicBezTo>
                    <a:pt x="20" y="56"/>
                    <a:pt x="28" y="35"/>
                    <a:pt x="46" y="28"/>
                  </a:cubicBezTo>
                  <a:cubicBezTo>
                    <a:pt x="50" y="26"/>
                    <a:pt x="55" y="25"/>
                    <a:pt x="59" y="25"/>
                  </a:cubicBezTo>
                  <a:cubicBezTo>
                    <a:pt x="73" y="25"/>
                    <a:pt x="86" y="33"/>
                    <a:pt x="92" y="46"/>
                  </a:cubicBezTo>
                  <a:cubicBezTo>
                    <a:pt x="99" y="64"/>
                    <a:pt x="91" y="84"/>
                    <a:pt x="7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2" name="Isosceles Triangle 31">
            <a:extLst>
              <a:ext uri="{FF2B5EF4-FFF2-40B4-BE49-F238E27FC236}">
                <a16:creationId xmlns:a16="http://schemas.microsoft.com/office/drawing/2014/main" id="{E0D8B160-49FE-4250-B640-E5F1838961E2}"/>
              </a:ext>
            </a:extLst>
          </p:cNvPr>
          <p:cNvSpPr/>
          <p:nvPr/>
        </p:nvSpPr>
        <p:spPr>
          <a:xfrm>
            <a:off x="-1" y="5570621"/>
            <a:ext cx="12269027" cy="1287379"/>
          </a:xfrm>
          <a:prstGeom prst="triangle">
            <a:avLst/>
          </a:prstGeom>
          <a:solidFill>
            <a:srgbClr val="FFC0E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0000" tIns="0" rIns="90000" bIns="90000" numCol="1" spcCol="127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3553C32C-A290-49B7-85C5-B5BB7FB5394A}"/>
              </a:ext>
            </a:extLst>
          </p:cNvPr>
          <p:cNvSpPr>
            <a:spLocks noGrp="1"/>
          </p:cNvSpPr>
          <p:nvPr>
            <p:ph type="title"/>
          </p:nvPr>
        </p:nvSpPr>
        <p:spPr>
          <a:xfrm>
            <a:off x="609600" y="457200"/>
            <a:ext cx="11310324" cy="831600"/>
          </a:xfrm>
        </p:spPr>
        <p:txBody>
          <a:bodyPr/>
          <a:lstStyle/>
          <a:p>
            <a:r>
              <a:rPr lang="sv-SE" sz="2800">
                <a:solidFill>
                  <a:schemeClr val="bg1"/>
                </a:solidFill>
                <a:latin typeface="+mn-lt"/>
              </a:rPr>
              <a:t>Vi ser 5 nyckelområden för en effektiv organisationsetablering för öppna data</a:t>
            </a:r>
          </a:p>
        </p:txBody>
      </p:sp>
      <p:sp>
        <p:nvSpPr>
          <p:cNvPr id="40" name="Rectangle 48">
            <a:extLst>
              <a:ext uri="{FF2B5EF4-FFF2-40B4-BE49-F238E27FC236}">
                <a16:creationId xmlns:a16="http://schemas.microsoft.com/office/drawing/2014/main" id="{8144E0F1-0A28-3046-B25D-81E48DC9D16D}"/>
              </a:ext>
            </a:extLst>
          </p:cNvPr>
          <p:cNvSpPr/>
          <p:nvPr/>
        </p:nvSpPr>
        <p:spPr>
          <a:xfrm>
            <a:off x="3868883" y="5927154"/>
            <a:ext cx="4205584" cy="5382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Arial"/>
                <a:ea typeface="+mn-ea"/>
                <a:cs typeface="+mn-cs"/>
              </a:rPr>
              <a:t>5. Stödjande centrala roller</a:t>
            </a:r>
          </a:p>
        </p:txBody>
      </p:sp>
      <p:sp>
        <p:nvSpPr>
          <p:cNvPr id="41" name="Rectangle 49">
            <a:extLst>
              <a:ext uri="{FF2B5EF4-FFF2-40B4-BE49-F238E27FC236}">
                <a16:creationId xmlns:a16="http://schemas.microsoft.com/office/drawing/2014/main" id="{F86939FC-F863-E94C-AA07-8DFD27B92004}"/>
              </a:ext>
            </a:extLst>
          </p:cNvPr>
          <p:cNvSpPr/>
          <p:nvPr/>
        </p:nvSpPr>
        <p:spPr>
          <a:xfrm>
            <a:off x="4228560" y="6405266"/>
            <a:ext cx="3233461" cy="340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sv-SE" sz="1700" b="0" i="0" u="none" strike="noStrike" kern="1200" cap="none" spc="0" normalizeH="0" baseline="0" noProof="0">
                <a:ln>
                  <a:noFill/>
                </a:ln>
                <a:solidFill>
                  <a:srgbClr val="000000"/>
                </a:solidFill>
                <a:effectLst/>
                <a:uLnTx/>
                <a:uFillTx/>
                <a:latin typeface="Arial"/>
                <a:ea typeface="+mn-ea"/>
                <a:cs typeface="+mn-cs"/>
              </a:rPr>
              <a:t>Med kunskap om öppna data</a:t>
            </a:r>
          </a:p>
        </p:txBody>
      </p:sp>
      <p:pic>
        <p:nvPicPr>
          <p:cNvPr id="42" name="Bildobjekt 41">
            <a:extLst>
              <a:ext uri="{FF2B5EF4-FFF2-40B4-BE49-F238E27FC236}">
                <a16:creationId xmlns:a16="http://schemas.microsoft.com/office/drawing/2014/main" id="{1DEA922B-B961-7B44-9DF0-1D1B413FB4F1}"/>
              </a:ext>
            </a:extLst>
          </p:cNvPr>
          <p:cNvPicPr>
            <a:picLocks noChangeAspect="1"/>
          </p:cNvPicPr>
          <p:nvPr/>
        </p:nvPicPr>
        <p:blipFill rotWithShape="1">
          <a:blip r:embed="rId8">
            <a:duotone>
              <a:prstClr val="black"/>
              <a:srgbClr val="D9C3A5">
                <a:tint val="50000"/>
                <a:satMod val="180000"/>
              </a:srgbClr>
            </a:duotone>
          </a:blip>
          <a:srcRect b="16790"/>
          <a:stretch/>
        </p:blipFill>
        <p:spPr>
          <a:xfrm>
            <a:off x="7932672" y="6081818"/>
            <a:ext cx="932801" cy="776182"/>
          </a:xfrm>
          <a:prstGeom prst="rect">
            <a:avLst/>
          </a:prstGeom>
        </p:spPr>
      </p:pic>
    </p:spTree>
    <p:extLst>
      <p:ext uri="{BB962C8B-B14F-4D97-AF65-F5344CB8AC3E}">
        <p14:creationId xmlns:p14="http://schemas.microsoft.com/office/powerpoint/2010/main" val="1993149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2" name="think-cell Slide" r:id="rId5" imgW="395" imgH="394" progId="TCLayout.ActiveDocument.1">
                  <p:embed/>
                </p:oleObj>
              </mc:Choice>
              <mc:Fallback>
                <p:oleObj name="think-cell Slide" r:id="rId5" imgW="395" imgH="39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sv-SE" sz="2900" b="1">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609600" y="457200"/>
            <a:ext cx="10224052" cy="831600"/>
          </a:xfrm>
        </p:spPr>
        <p:txBody>
          <a:bodyPr/>
          <a:lstStyle/>
          <a:p>
            <a:r>
              <a:rPr lang="sv-SE" sz="2900">
                <a:latin typeface="+mj-lt"/>
              </a:rPr>
              <a:t>Inspirationsexempel: Vallentunas organisation kring arbete med digitalisering</a:t>
            </a:r>
            <a:br>
              <a:rPr lang="sv-SE" sz="2900">
                <a:latin typeface="+mj-lt"/>
              </a:rPr>
            </a:br>
            <a:r>
              <a:rPr lang="sv-SE" sz="2900">
                <a:latin typeface="+mj-lt"/>
              </a:rPr>
              <a:t> </a:t>
            </a:r>
          </a:p>
        </p:txBody>
      </p:sp>
      <p:sp>
        <p:nvSpPr>
          <p:cNvPr id="5" name="Rounded Rectangle 4"/>
          <p:cNvSpPr/>
          <p:nvPr/>
        </p:nvSpPr>
        <p:spPr>
          <a:xfrm>
            <a:off x="492369" y="1448780"/>
            <a:ext cx="2687701" cy="4248472"/>
          </a:xfrm>
          <a:prstGeom prst="roundRect">
            <a:avLst/>
          </a:prstGeom>
          <a:solidFill>
            <a:srgbClr val="FEE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Uppdragsgivare</a:t>
            </a:r>
          </a:p>
          <a:p>
            <a:endParaRPr lang="sv-SE" sz="1600" b="1">
              <a:solidFill>
                <a:schemeClr val="tx1"/>
              </a:solidFill>
              <a:latin typeface="+mj-lt"/>
            </a:endParaRPr>
          </a:p>
          <a:p>
            <a:r>
              <a:rPr lang="sv-SE" sz="1200" b="1">
                <a:solidFill>
                  <a:schemeClr val="tx1"/>
                </a:solidFill>
                <a:latin typeface="+mj-lt"/>
              </a:rPr>
              <a:t>Kommunfullmäktige</a:t>
            </a:r>
            <a:r>
              <a:rPr lang="sv-SE" sz="1200">
                <a:solidFill>
                  <a:schemeClr val="tx1"/>
                </a:solidFill>
                <a:latin typeface="+mj-lt"/>
              </a:rPr>
              <a:t> har antagit en digitaliseringsstrategi. Denna arbetar sedan verksamheten i Vallentunas kommun efter. </a:t>
            </a:r>
            <a:br>
              <a:rPr lang="sv-SE" sz="1200">
                <a:solidFill>
                  <a:schemeClr val="tx1"/>
                </a:solidFill>
                <a:latin typeface="+mj-lt"/>
              </a:rPr>
            </a:br>
            <a:br>
              <a:rPr lang="sv-SE" sz="1200">
                <a:solidFill>
                  <a:schemeClr val="tx1"/>
                </a:solidFill>
                <a:latin typeface="+mj-lt"/>
              </a:rPr>
            </a:br>
            <a:r>
              <a:rPr lang="sv-SE" sz="1200">
                <a:solidFill>
                  <a:schemeClr val="tx1"/>
                </a:solidFill>
                <a:latin typeface="+mj-lt"/>
              </a:rPr>
              <a:t>Digitaliseringsstrategin ska stödja Vallentuna kommuns vision och mål i kommunplaner och verksamhetsplaner. </a:t>
            </a:r>
            <a:br>
              <a:rPr lang="sv-SE" sz="1200">
                <a:solidFill>
                  <a:schemeClr val="tx1"/>
                </a:solidFill>
                <a:latin typeface="+mj-lt"/>
              </a:rPr>
            </a:br>
            <a:br>
              <a:rPr lang="sv-SE" sz="1200">
                <a:solidFill>
                  <a:schemeClr val="tx1"/>
                </a:solidFill>
                <a:latin typeface="+mj-lt"/>
              </a:rPr>
            </a:br>
            <a:r>
              <a:rPr lang="sv-SE" sz="1200">
                <a:solidFill>
                  <a:schemeClr val="tx1"/>
                </a:solidFill>
                <a:latin typeface="+mj-lt"/>
              </a:rPr>
              <a:t>Återkoppling av arbetet med digitalisering redovisas till respektive nämnd årligen. </a:t>
            </a:r>
          </a:p>
          <a:p>
            <a:endParaRPr lang="sv-SE" sz="1200">
              <a:solidFill>
                <a:schemeClr val="tx1"/>
              </a:solidFill>
              <a:latin typeface="+mj-lt"/>
            </a:endParaRPr>
          </a:p>
          <a:p>
            <a:br>
              <a:rPr lang="sv-SE" sz="1200">
                <a:solidFill>
                  <a:schemeClr val="tx1"/>
                </a:solidFill>
                <a:latin typeface="+mj-lt"/>
              </a:rPr>
            </a:br>
            <a:endParaRPr lang="sv-SE" sz="1200">
              <a:solidFill>
                <a:schemeClr val="tx1"/>
              </a:solidFill>
              <a:latin typeface="+mj-lt"/>
            </a:endParaRPr>
          </a:p>
        </p:txBody>
      </p:sp>
      <p:sp>
        <p:nvSpPr>
          <p:cNvPr id="8" name="Rounded Rectangle 7"/>
          <p:cNvSpPr/>
          <p:nvPr/>
        </p:nvSpPr>
        <p:spPr>
          <a:xfrm>
            <a:off x="3293888" y="1448780"/>
            <a:ext cx="2577547" cy="4248472"/>
          </a:xfrm>
          <a:prstGeom prst="roundRect">
            <a:avLst/>
          </a:prstGeom>
          <a:solidFill>
            <a:srgbClr val="FEE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Samordnare</a:t>
            </a:r>
          </a:p>
          <a:p>
            <a:endParaRPr lang="sv-SE" sz="1400">
              <a:solidFill>
                <a:schemeClr val="tx1"/>
              </a:solidFill>
              <a:latin typeface="+mj-lt"/>
            </a:endParaRPr>
          </a:p>
          <a:p>
            <a:r>
              <a:rPr lang="sv-SE" sz="1200" b="1">
                <a:solidFill>
                  <a:schemeClr val="tx1"/>
                </a:solidFill>
                <a:latin typeface="+mj-lt"/>
              </a:rPr>
              <a:t>Kvalitetschef </a:t>
            </a:r>
            <a:r>
              <a:rPr lang="sv-SE" sz="1200">
                <a:solidFill>
                  <a:schemeClr val="tx1"/>
                </a:solidFill>
                <a:latin typeface="+mj-lt"/>
              </a:rPr>
              <a:t>är sammanhållande för arbetet att följa digitaliseringsstrategin. </a:t>
            </a:r>
            <a:br>
              <a:rPr lang="sv-SE" sz="1200">
                <a:solidFill>
                  <a:schemeClr val="tx1"/>
                </a:solidFill>
                <a:latin typeface="+mj-lt"/>
              </a:rPr>
            </a:br>
            <a:endParaRPr lang="sv-SE" sz="1200">
              <a:solidFill>
                <a:schemeClr val="tx1"/>
              </a:solidFill>
              <a:latin typeface="+mj-lt"/>
            </a:endParaRPr>
          </a:p>
          <a:p>
            <a:r>
              <a:rPr lang="sv-SE" sz="1200">
                <a:solidFill>
                  <a:schemeClr val="tx1"/>
                </a:solidFill>
                <a:latin typeface="+mj-lt"/>
              </a:rPr>
              <a:t>Vid behov (t ex vid budgetfrågor) involveras kommunledningen för beslut i frågor. I övrigt leds arbetet av kvalitetsansvarig och dess arbetsgrupp (digitaliseringsnätverk).</a:t>
            </a:r>
          </a:p>
        </p:txBody>
      </p:sp>
      <p:sp>
        <p:nvSpPr>
          <p:cNvPr id="11" name="Rounded Rectangle 10"/>
          <p:cNvSpPr/>
          <p:nvPr/>
        </p:nvSpPr>
        <p:spPr>
          <a:xfrm>
            <a:off x="6013383" y="1448780"/>
            <a:ext cx="2577547" cy="4248472"/>
          </a:xfrm>
          <a:prstGeom prst="roundRect">
            <a:avLst/>
          </a:prstGeom>
          <a:solidFill>
            <a:srgbClr val="FEE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Arbetsgrupp</a:t>
            </a:r>
          </a:p>
          <a:p>
            <a:endParaRPr lang="sv-SE" sz="1600" b="1">
              <a:solidFill>
                <a:schemeClr val="tx1"/>
              </a:solidFill>
              <a:latin typeface="+mj-lt"/>
            </a:endParaRPr>
          </a:p>
          <a:p>
            <a:r>
              <a:rPr lang="sv-SE" sz="1200">
                <a:solidFill>
                  <a:schemeClr val="tx1"/>
                </a:solidFill>
                <a:latin typeface="+mj-lt"/>
              </a:rPr>
              <a:t>Arbetsgruppen består av kvalitetschef (samordnaren) och utvecklingsledare från varje förvaltning. </a:t>
            </a:r>
          </a:p>
          <a:p>
            <a:r>
              <a:rPr lang="sv-SE" sz="1200">
                <a:solidFill>
                  <a:schemeClr val="tx1"/>
                </a:solidFill>
                <a:latin typeface="+mj-lt"/>
              </a:rPr>
              <a:t>Arbetsgruppen följer upp varje förvaltnings arbete mot respektive handlingsplan.</a:t>
            </a:r>
          </a:p>
          <a:p>
            <a:endParaRPr lang="sv-SE" sz="1200">
              <a:solidFill>
                <a:schemeClr val="tx1"/>
              </a:solidFill>
              <a:latin typeface="+mj-lt"/>
            </a:endParaRPr>
          </a:p>
          <a:p>
            <a:r>
              <a:rPr lang="sv-SE" sz="1200">
                <a:solidFill>
                  <a:schemeClr val="tx1"/>
                </a:solidFill>
                <a:latin typeface="+mj-lt"/>
              </a:rPr>
              <a:t>Arbetsgruppen är nätverksbaserad och ses var 3:e vecka. </a:t>
            </a:r>
          </a:p>
        </p:txBody>
      </p:sp>
      <p:sp>
        <p:nvSpPr>
          <p:cNvPr id="12" name="Rounded Rectangle 11"/>
          <p:cNvSpPr/>
          <p:nvPr/>
        </p:nvSpPr>
        <p:spPr>
          <a:xfrm>
            <a:off x="8718810" y="1448780"/>
            <a:ext cx="2577547" cy="4248472"/>
          </a:xfrm>
          <a:prstGeom prst="roundRect">
            <a:avLst/>
          </a:prstGeom>
          <a:solidFill>
            <a:srgbClr val="FEE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Internt nätverk</a:t>
            </a:r>
          </a:p>
          <a:p>
            <a:endParaRPr lang="sv-SE" sz="1600" b="1">
              <a:solidFill>
                <a:schemeClr val="tx1"/>
              </a:solidFill>
              <a:latin typeface="+mj-lt"/>
            </a:endParaRPr>
          </a:p>
          <a:p>
            <a:r>
              <a:rPr lang="sv-SE" sz="1200">
                <a:solidFill>
                  <a:schemeClr val="tx1"/>
                </a:solidFill>
                <a:latin typeface="+mj-lt"/>
              </a:rPr>
              <a:t>Varje förvaltning har en utvecklingsledare samt en egen handlingsplan. Handlingsplanen är framtagen ur kommunens digitaliseringsstrategi och sedan anpassad specifikt för dess förvaltnings ansvarsområde.</a:t>
            </a:r>
          </a:p>
          <a:p>
            <a:endParaRPr lang="sv-SE" sz="1200">
              <a:solidFill>
                <a:schemeClr val="tx1"/>
              </a:solidFill>
              <a:latin typeface="+mj-lt"/>
            </a:endParaRPr>
          </a:p>
          <a:p>
            <a:r>
              <a:rPr lang="sv-SE" sz="1200">
                <a:solidFill>
                  <a:schemeClr val="tx1"/>
                </a:solidFill>
                <a:latin typeface="+mj-lt"/>
              </a:rPr>
              <a:t>Utvecklingsledaren driver arbetet framåt inom förvaltningen.</a:t>
            </a:r>
          </a:p>
          <a:p>
            <a:endParaRPr lang="sv-SE" sz="1200">
              <a:solidFill>
                <a:schemeClr val="tx1"/>
              </a:solidFill>
              <a:latin typeface="+mj-lt"/>
            </a:endParaRPr>
          </a:p>
        </p:txBody>
      </p:sp>
      <p:pic>
        <p:nvPicPr>
          <p:cNvPr id="14" name="Bildobjekt 13">
            <a:extLst>
              <a:ext uri="{FF2B5EF4-FFF2-40B4-BE49-F238E27FC236}">
                <a16:creationId xmlns:a16="http://schemas.microsoft.com/office/drawing/2014/main" id="{8F89024B-629F-354B-A6BB-098F43A01CBE}"/>
              </a:ext>
            </a:extLst>
          </p:cNvPr>
          <p:cNvPicPr>
            <a:picLocks noChangeAspect="1"/>
          </p:cNvPicPr>
          <p:nvPr/>
        </p:nvPicPr>
        <p:blipFill>
          <a:blip r:embed="rId7"/>
          <a:stretch>
            <a:fillRect/>
          </a:stretch>
        </p:blipFill>
        <p:spPr>
          <a:xfrm>
            <a:off x="10972800" y="288726"/>
            <a:ext cx="994520" cy="909880"/>
          </a:xfrm>
          <a:prstGeom prst="rect">
            <a:avLst/>
          </a:prstGeom>
        </p:spPr>
      </p:pic>
      <p:sp>
        <p:nvSpPr>
          <p:cNvPr id="6" name="Rektangel med rundade hörn 5">
            <a:extLst>
              <a:ext uri="{FF2B5EF4-FFF2-40B4-BE49-F238E27FC236}">
                <a16:creationId xmlns:a16="http://schemas.microsoft.com/office/drawing/2014/main" id="{6584B60D-C7E1-7D43-A381-9BDBDBD10A77}"/>
              </a:ext>
            </a:extLst>
          </p:cNvPr>
          <p:cNvSpPr/>
          <p:nvPr/>
        </p:nvSpPr>
        <p:spPr>
          <a:xfrm>
            <a:off x="3180070" y="1338471"/>
            <a:ext cx="5538740" cy="4698170"/>
          </a:xfrm>
          <a:prstGeom prst="roundRect">
            <a:avLst>
              <a:gd name="adj" fmla="val 9314"/>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69634E32-475D-4945-A4C5-DD229819A369}"/>
              </a:ext>
            </a:extLst>
          </p:cNvPr>
          <p:cNvSpPr txBox="1"/>
          <p:nvPr/>
        </p:nvSpPr>
        <p:spPr>
          <a:xfrm>
            <a:off x="3928549" y="5667308"/>
            <a:ext cx="4557658" cy="369332"/>
          </a:xfrm>
          <a:prstGeom prst="rect">
            <a:avLst/>
          </a:prstGeom>
          <a:noFill/>
        </p:spPr>
        <p:txBody>
          <a:bodyPr wrap="none" rtlCol="0">
            <a:spAutoFit/>
          </a:bodyPr>
          <a:lstStyle/>
          <a:p>
            <a:r>
              <a:rPr lang="sv-SE"/>
              <a:t>Öppna data-organisation, nätverksbaserad</a:t>
            </a:r>
          </a:p>
        </p:txBody>
      </p:sp>
    </p:spTree>
    <p:extLst>
      <p:ext uri="{BB962C8B-B14F-4D97-AF65-F5344CB8AC3E}">
        <p14:creationId xmlns:p14="http://schemas.microsoft.com/office/powerpoint/2010/main" val="1209728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6" name="think-cell Slide" r:id="rId5" imgW="395" imgH="394" progId="TCLayout.ActiveDocument.1">
                  <p:embed/>
                </p:oleObj>
              </mc:Choice>
              <mc:Fallback>
                <p:oleObj name="think-cell Slide" r:id="rId5" imgW="395" imgH="39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sv-SE" sz="2900" b="1">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609600" y="457200"/>
            <a:ext cx="9737035" cy="831600"/>
          </a:xfrm>
        </p:spPr>
        <p:txBody>
          <a:bodyPr/>
          <a:lstStyle/>
          <a:p>
            <a:r>
              <a:rPr lang="sv-SE" sz="2900">
                <a:latin typeface="+mj-lt"/>
              </a:rPr>
              <a:t>Inspirationsexempel: Umeås organisation kring arbete med öppna data </a:t>
            </a:r>
            <a:br>
              <a:rPr lang="sv-SE" sz="2900">
                <a:latin typeface="+mj-lt"/>
              </a:rPr>
            </a:br>
            <a:r>
              <a:rPr lang="sv-SE" sz="2900">
                <a:latin typeface="+mj-lt"/>
              </a:rPr>
              <a:t> </a:t>
            </a:r>
          </a:p>
        </p:txBody>
      </p:sp>
      <p:sp>
        <p:nvSpPr>
          <p:cNvPr id="5" name="Rounded Rectangle 4"/>
          <p:cNvSpPr/>
          <p:nvPr/>
        </p:nvSpPr>
        <p:spPr>
          <a:xfrm>
            <a:off x="602523" y="1448780"/>
            <a:ext cx="2577547" cy="3404574"/>
          </a:xfrm>
          <a:prstGeom prst="roundRect">
            <a:avLst/>
          </a:prstGeom>
          <a:solidFill>
            <a:srgbClr val="CFF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Uppdragsgivare</a:t>
            </a:r>
          </a:p>
          <a:p>
            <a:endParaRPr lang="sv-SE" sz="1600" b="1">
              <a:solidFill>
                <a:schemeClr val="tx1"/>
              </a:solidFill>
              <a:latin typeface="+mj-lt"/>
            </a:endParaRPr>
          </a:p>
          <a:p>
            <a:r>
              <a:rPr lang="sv-SE" sz="1200">
                <a:solidFill>
                  <a:schemeClr val="tx1"/>
                </a:solidFill>
                <a:latin typeface="+mj-lt"/>
              </a:rPr>
              <a:t>Idag bedrivs arbetet via RUGGISED* där öppna data är en delmängd av leveransen. </a:t>
            </a:r>
          </a:p>
          <a:p>
            <a:endParaRPr lang="sv-SE" sz="1200">
              <a:solidFill>
                <a:schemeClr val="tx1"/>
              </a:solidFill>
              <a:latin typeface="+mj-lt"/>
            </a:endParaRPr>
          </a:p>
          <a:p>
            <a:r>
              <a:rPr lang="sv-SE" sz="1200">
                <a:solidFill>
                  <a:schemeClr val="tx1"/>
                </a:solidFill>
                <a:latin typeface="+mj-lt"/>
              </a:rPr>
              <a:t>Projektledare för den delleveransen är Umeås digitaliseringsstrateg.</a:t>
            </a:r>
          </a:p>
          <a:p>
            <a:endParaRPr lang="sv-SE" sz="1200">
              <a:solidFill>
                <a:schemeClr val="tx1"/>
              </a:solidFill>
              <a:latin typeface="+mj-lt"/>
            </a:endParaRPr>
          </a:p>
          <a:p>
            <a:r>
              <a:rPr lang="sv-SE" sz="1200">
                <a:solidFill>
                  <a:schemeClr val="tx1"/>
                </a:solidFill>
                <a:latin typeface="+mj-lt"/>
              </a:rPr>
              <a:t>Umeå Kommuns CDO har också ålagt samordnaren att undersöka förutsättningarna för att bygga en organisation för öppna data. Arbetet sker parallellt</a:t>
            </a:r>
          </a:p>
          <a:p>
            <a:endParaRPr lang="sv-SE" sz="1200">
              <a:solidFill>
                <a:schemeClr val="tx1"/>
              </a:solidFill>
              <a:latin typeface="+mj-lt"/>
            </a:endParaRPr>
          </a:p>
          <a:p>
            <a:endParaRPr lang="sv-SE" sz="1200">
              <a:solidFill>
                <a:schemeClr val="tx1"/>
              </a:solidFill>
              <a:latin typeface="+mj-lt"/>
            </a:endParaRPr>
          </a:p>
        </p:txBody>
      </p:sp>
      <p:sp>
        <p:nvSpPr>
          <p:cNvPr id="8" name="Rounded Rectangle 7"/>
          <p:cNvSpPr/>
          <p:nvPr/>
        </p:nvSpPr>
        <p:spPr>
          <a:xfrm>
            <a:off x="3293888" y="1448780"/>
            <a:ext cx="2577547" cy="3404574"/>
          </a:xfrm>
          <a:prstGeom prst="roundRect">
            <a:avLst/>
          </a:prstGeom>
          <a:solidFill>
            <a:srgbClr val="CFF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Samordnare</a:t>
            </a:r>
          </a:p>
          <a:p>
            <a:endParaRPr lang="sv-SE" sz="1400">
              <a:solidFill>
                <a:schemeClr val="tx1"/>
              </a:solidFill>
              <a:latin typeface="+mj-lt"/>
            </a:endParaRPr>
          </a:p>
          <a:p>
            <a:r>
              <a:rPr lang="sv-SE" sz="1200">
                <a:solidFill>
                  <a:schemeClr val="tx1"/>
                </a:solidFill>
                <a:latin typeface="+mj-lt"/>
              </a:rPr>
              <a:t>I Umeå kommun är det </a:t>
            </a:r>
            <a:r>
              <a:rPr lang="sv-SE" sz="1200" b="1">
                <a:solidFill>
                  <a:schemeClr val="tx1"/>
                </a:solidFill>
                <a:latin typeface="+mj-lt"/>
              </a:rPr>
              <a:t>digitaliseringsstrategen</a:t>
            </a:r>
            <a:r>
              <a:rPr lang="sv-SE" sz="1200">
                <a:solidFill>
                  <a:schemeClr val="tx1"/>
                </a:solidFill>
                <a:latin typeface="+mj-lt"/>
              </a:rPr>
              <a:t> som är samordnare för arbetet med öppna data och ansvarar för arbetet. </a:t>
            </a:r>
          </a:p>
          <a:p>
            <a:endParaRPr lang="sv-SE" sz="1200">
              <a:solidFill>
                <a:schemeClr val="tx1"/>
              </a:solidFill>
              <a:latin typeface="+mj-lt"/>
            </a:endParaRPr>
          </a:p>
          <a:p>
            <a:r>
              <a:rPr lang="sv-SE" sz="1200">
                <a:solidFill>
                  <a:schemeClr val="tx1"/>
                </a:solidFill>
                <a:latin typeface="+mj-lt"/>
              </a:rPr>
              <a:t>Samordnad</a:t>
            </a:r>
          </a:p>
          <a:p>
            <a:r>
              <a:rPr lang="sv-SE" sz="1200">
                <a:solidFill>
                  <a:schemeClr val="tx1"/>
                </a:solidFill>
                <a:latin typeface="+mj-lt"/>
              </a:rPr>
              <a:t> </a:t>
            </a:r>
          </a:p>
          <a:p>
            <a:r>
              <a:rPr lang="sv-SE" sz="1200" b="1">
                <a:solidFill>
                  <a:schemeClr val="tx1"/>
                </a:solidFill>
                <a:latin typeface="+mj-lt"/>
              </a:rPr>
              <a:t>Tid</a:t>
            </a:r>
            <a:r>
              <a:rPr lang="sv-SE" sz="1200">
                <a:solidFill>
                  <a:schemeClr val="tx1"/>
                </a:solidFill>
                <a:latin typeface="+mj-lt"/>
              </a:rPr>
              <a:t>: FTE 100%, varav öppna data är  </a:t>
            </a:r>
            <a:r>
              <a:rPr lang="sv-SE" sz="1200">
                <a:solidFill>
                  <a:schemeClr val="tx1"/>
                </a:solidFill>
                <a:highlight>
                  <a:srgbClr val="FFFF00"/>
                </a:highlight>
                <a:latin typeface="+mj-lt"/>
              </a:rPr>
              <a:t>xx</a:t>
            </a:r>
            <a:r>
              <a:rPr lang="sv-SE" sz="1200">
                <a:solidFill>
                  <a:schemeClr val="tx1"/>
                </a:solidFill>
                <a:latin typeface="+mj-lt"/>
              </a:rPr>
              <a:t>%</a:t>
            </a:r>
          </a:p>
        </p:txBody>
      </p:sp>
      <p:sp>
        <p:nvSpPr>
          <p:cNvPr id="11" name="Rounded Rectangle 10"/>
          <p:cNvSpPr/>
          <p:nvPr/>
        </p:nvSpPr>
        <p:spPr>
          <a:xfrm>
            <a:off x="6013383" y="1448780"/>
            <a:ext cx="2577547" cy="3404574"/>
          </a:xfrm>
          <a:prstGeom prst="roundRect">
            <a:avLst/>
          </a:prstGeom>
          <a:solidFill>
            <a:srgbClr val="CFF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Arbetsgrupp</a:t>
            </a:r>
          </a:p>
          <a:p>
            <a:endParaRPr lang="sv-SE" sz="1600" b="1">
              <a:solidFill>
                <a:schemeClr val="tx1"/>
              </a:solidFill>
              <a:latin typeface="+mj-lt"/>
            </a:endParaRPr>
          </a:p>
          <a:p>
            <a:r>
              <a:rPr lang="sv-SE" sz="1200">
                <a:solidFill>
                  <a:schemeClr val="tx1"/>
                </a:solidFill>
                <a:latin typeface="+mj-lt"/>
              </a:rPr>
              <a:t>Arbetsgruppen består av representanter från varje förvaltning som jobbar med öppna data. Denna del håller fortfarande på att byggas upp. Det är också den här gruppen som ska ansvara för portalen Gruppen ska också driva, stötta och peppa förvaltningarna att arbeta med öppna data.</a:t>
            </a:r>
          </a:p>
          <a:p>
            <a:endParaRPr lang="sv-SE" sz="1200">
              <a:solidFill>
                <a:schemeClr val="tx1"/>
              </a:solidFill>
              <a:latin typeface="+mj-lt"/>
            </a:endParaRPr>
          </a:p>
        </p:txBody>
      </p:sp>
      <p:sp>
        <p:nvSpPr>
          <p:cNvPr id="12" name="Rounded Rectangle 11"/>
          <p:cNvSpPr/>
          <p:nvPr/>
        </p:nvSpPr>
        <p:spPr>
          <a:xfrm>
            <a:off x="8718810" y="1448780"/>
            <a:ext cx="2577547" cy="3404574"/>
          </a:xfrm>
          <a:prstGeom prst="roundRect">
            <a:avLst/>
          </a:prstGeom>
          <a:solidFill>
            <a:srgbClr val="CFF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Internt nätverk</a:t>
            </a:r>
          </a:p>
          <a:p>
            <a:endParaRPr lang="sv-SE" sz="1600" b="1">
              <a:solidFill>
                <a:schemeClr val="tx1"/>
              </a:solidFill>
              <a:latin typeface="+mj-lt"/>
            </a:endParaRPr>
          </a:p>
          <a:p>
            <a:r>
              <a:rPr lang="sv-SE" sz="1200">
                <a:solidFill>
                  <a:schemeClr val="tx1"/>
                </a:solidFill>
                <a:latin typeface="+mj-lt"/>
              </a:rPr>
              <a:t>Inom varje förvaltning finns flera informationsägare och objektägaren (informationsförvaltare) Arbetet drivs av förvaltningens representant i arbetsgruppen. </a:t>
            </a:r>
          </a:p>
          <a:p>
            <a:endParaRPr lang="sv-SE" sz="1200">
              <a:solidFill>
                <a:schemeClr val="tx1"/>
              </a:solidFill>
              <a:latin typeface="+mj-lt"/>
            </a:endParaRPr>
          </a:p>
          <a:p>
            <a:endParaRPr lang="sv-SE" sz="1200">
              <a:solidFill>
                <a:schemeClr val="tx1"/>
              </a:solidFill>
              <a:latin typeface="+mj-lt"/>
            </a:endParaRPr>
          </a:p>
        </p:txBody>
      </p:sp>
      <p:pic>
        <p:nvPicPr>
          <p:cNvPr id="10" name="Bildobjekt 9">
            <a:extLst>
              <a:ext uri="{FF2B5EF4-FFF2-40B4-BE49-F238E27FC236}">
                <a16:creationId xmlns:a16="http://schemas.microsoft.com/office/drawing/2014/main" id="{E32A4397-9F1A-4043-9C46-B097FD08C728}"/>
              </a:ext>
            </a:extLst>
          </p:cNvPr>
          <p:cNvPicPr>
            <a:picLocks noChangeAspect="1"/>
          </p:cNvPicPr>
          <p:nvPr/>
        </p:nvPicPr>
        <p:blipFill>
          <a:blip r:embed="rId7"/>
          <a:stretch>
            <a:fillRect/>
          </a:stretch>
        </p:blipFill>
        <p:spPr>
          <a:xfrm>
            <a:off x="10455676" y="300103"/>
            <a:ext cx="1428145" cy="592815"/>
          </a:xfrm>
          <a:prstGeom prst="rect">
            <a:avLst/>
          </a:prstGeom>
        </p:spPr>
      </p:pic>
      <p:sp>
        <p:nvSpPr>
          <p:cNvPr id="6" name="textruta 5">
            <a:extLst>
              <a:ext uri="{FF2B5EF4-FFF2-40B4-BE49-F238E27FC236}">
                <a16:creationId xmlns:a16="http://schemas.microsoft.com/office/drawing/2014/main" id="{1F1A8315-8091-634E-9D3E-6AD947C7F765}"/>
              </a:ext>
            </a:extLst>
          </p:cNvPr>
          <p:cNvSpPr txBox="1"/>
          <p:nvPr/>
        </p:nvSpPr>
        <p:spPr>
          <a:xfrm>
            <a:off x="602523" y="5474471"/>
            <a:ext cx="10848579" cy="523220"/>
          </a:xfrm>
          <a:prstGeom prst="rect">
            <a:avLst/>
          </a:prstGeom>
          <a:noFill/>
          <a:ln w="15875">
            <a:solidFill>
              <a:schemeClr val="bg1">
                <a:lumMod val="65000"/>
              </a:schemeClr>
            </a:solidFill>
            <a:prstDash val="dash"/>
          </a:ln>
        </p:spPr>
        <p:txBody>
          <a:bodyPr wrap="square" rtlCol="0">
            <a:spAutoFit/>
          </a:bodyPr>
          <a:lstStyle/>
          <a:p>
            <a:r>
              <a:rPr lang="sv-SE" sz="1400" b="1"/>
              <a:t>*RUGGEDISED </a:t>
            </a:r>
            <a:r>
              <a:rPr lang="sv-SE" sz="1400"/>
              <a:t>är ett EU-projekt som löper under åren 2017-2021, där Umeå tillsammans med Rotterdam och Glasgow har utsetts till så kallade ”</a:t>
            </a:r>
            <a:r>
              <a:rPr lang="sv-SE" sz="1400" err="1"/>
              <a:t>Lighthouse</a:t>
            </a:r>
            <a:r>
              <a:rPr lang="sv-SE" sz="1400"/>
              <a:t> </a:t>
            </a:r>
            <a:r>
              <a:rPr lang="sv-SE" sz="1400" err="1"/>
              <a:t>Cities</a:t>
            </a:r>
            <a:r>
              <a:rPr lang="sv-SE" sz="1400"/>
              <a:t>” - som ska leda utvecklingen av smarta och hållbara lösningar för europeiska städer</a:t>
            </a:r>
          </a:p>
        </p:txBody>
      </p:sp>
      <p:sp>
        <p:nvSpPr>
          <p:cNvPr id="13" name="Rektangel med rundade hörn 12">
            <a:extLst>
              <a:ext uri="{FF2B5EF4-FFF2-40B4-BE49-F238E27FC236}">
                <a16:creationId xmlns:a16="http://schemas.microsoft.com/office/drawing/2014/main" id="{9F50BB3A-0510-DB41-91C3-A24F61A4A28A}"/>
              </a:ext>
            </a:extLst>
          </p:cNvPr>
          <p:cNvSpPr/>
          <p:nvPr/>
        </p:nvSpPr>
        <p:spPr>
          <a:xfrm>
            <a:off x="3180070" y="1338469"/>
            <a:ext cx="5538740" cy="3962735"/>
          </a:xfrm>
          <a:prstGeom prst="roundRect">
            <a:avLst>
              <a:gd name="adj" fmla="val 931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DC8D9704-2FD9-A243-8AE3-1F683AE60256}"/>
              </a:ext>
            </a:extLst>
          </p:cNvPr>
          <p:cNvSpPr txBox="1"/>
          <p:nvPr/>
        </p:nvSpPr>
        <p:spPr>
          <a:xfrm>
            <a:off x="4651471" y="4914598"/>
            <a:ext cx="2723823" cy="369332"/>
          </a:xfrm>
          <a:prstGeom prst="rect">
            <a:avLst/>
          </a:prstGeom>
          <a:noFill/>
        </p:spPr>
        <p:txBody>
          <a:bodyPr wrap="none" rtlCol="0">
            <a:spAutoFit/>
          </a:bodyPr>
          <a:lstStyle/>
          <a:p>
            <a:r>
              <a:rPr lang="sv-SE"/>
              <a:t>Öppna data-organisation</a:t>
            </a:r>
          </a:p>
        </p:txBody>
      </p:sp>
    </p:spTree>
    <p:extLst>
      <p:ext uri="{BB962C8B-B14F-4D97-AF65-F5344CB8AC3E}">
        <p14:creationId xmlns:p14="http://schemas.microsoft.com/office/powerpoint/2010/main" val="762675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5" imgW="395" imgH="394" progId="TCLayout.ActiveDocument.1">
                  <p:embed/>
                </p:oleObj>
              </mc:Choice>
              <mc:Fallback>
                <p:oleObj name="think-cell Slide" r:id="rId5" imgW="395" imgH="39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sv-SE" sz="3000" b="1">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609600" y="457200"/>
            <a:ext cx="9886122" cy="831600"/>
          </a:xfrm>
        </p:spPr>
        <p:txBody>
          <a:bodyPr/>
          <a:lstStyle/>
          <a:p>
            <a:r>
              <a:rPr lang="sv-SE">
                <a:latin typeface="+mj-lt"/>
              </a:rPr>
              <a:t>Inspirationsexempel: Linköping organisation kring arbete med öppna data </a:t>
            </a:r>
            <a:br>
              <a:rPr lang="sv-SE">
                <a:latin typeface="+mj-lt"/>
              </a:rPr>
            </a:br>
            <a:r>
              <a:rPr lang="sv-SE">
                <a:latin typeface="+mj-lt"/>
              </a:rPr>
              <a:t> </a:t>
            </a:r>
          </a:p>
        </p:txBody>
      </p:sp>
      <p:sp>
        <p:nvSpPr>
          <p:cNvPr id="5" name="Rounded Rectangle 4"/>
          <p:cNvSpPr/>
          <p:nvPr/>
        </p:nvSpPr>
        <p:spPr>
          <a:xfrm>
            <a:off x="602524" y="1448780"/>
            <a:ext cx="2091216" cy="3418642"/>
          </a:xfrm>
          <a:prstGeom prst="roundRect">
            <a:avLst/>
          </a:prstGeom>
          <a:solidFill>
            <a:srgbClr val="D6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Samordnare</a:t>
            </a:r>
          </a:p>
          <a:p>
            <a:endParaRPr lang="sv-SE" sz="1600" b="1">
              <a:solidFill>
                <a:schemeClr val="tx1"/>
              </a:solidFill>
              <a:latin typeface="+mj-lt"/>
            </a:endParaRPr>
          </a:p>
          <a:p>
            <a:r>
              <a:rPr lang="sv-SE" sz="1200">
                <a:solidFill>
                  <a:schemeClr val="tx1"/>
                </a:solidFill>
                <a:latin typeface="+mj-lt"/>
              </a:rPr>
              <a:t>Digitaliseringsenheten har ansvaret för öppna data inom kommunen samt budget för den</a:t>
            </a:r>
          </a:p>
          <a:p>
            <a:br>
              <a:rPr lang="sv-SE" sz="1200">
                <a:solidFill>
                  <a:schemeClr val="tx1"/>
                </a:solidFill>
                <a:latin typeface="+mj-lt"/>
              </a:rPr>
            </a:br>
            <a:r>
              <a:rPr lang="sv-SE" sz="1200" b="1">
                <a:solidFill>
                  <a:schemeClr val="tx1"/>
                </a:solidFill>
                <a:latin typeface="+mj-lt"/>
              </a:rPr>
              <a:t>Uppgift: </a:t>
            </a:r>
            <a:r>
              <a:rPr lang="sv-SE" sz="1200">
                <a:solidFill>
                  <a:schemeClr val="tx1"/>
                </a:solidFill>
                <a:latin typeface="+mj-lt"/>
              </a:rPr>
              <a:t>Strategisk uppdragsgivare och kontaktperson externt</a:t>
            </a:r>
          </a:p>
          <a:p>
            <a:endParaRPr lang="sv-SE" sz="1200">
              <a:solidFill>
                <a:schemeClr val="tx1"/>
              </a:solidFill>
              <a:latin typeface="+mj-lt"/>
            </a:endParaRPr>
          </a:p>
          <a:p>
            <a:r>
              <a:rPr lang="sv-SE" sz="1200" b="1">
                <a:solidFill>
                  <a:schemeClr val="tx1"/>
                </a:solidFill>
                <a:latin typeface="+mj-lt"/>
              </a:rPr>
              <a:t>Tid: </a:t>
            </a:r>
            <a:r>
              <a:rPr lang="sv-SE" sz="1200">
                <a:solidFill>
                  <a:schemeClr val="tx1"/>
                </a:solidFill>
                <a:latin typeface="+mj-lt"/>
              </a:rPr>
              <a:t>minst 1 dag i månaden </a:t>
            </a:r>
            <a:r>
              <a:rPr lang="sv-SE" sz="1600">
                <a:solidFill>
                  <a:schemeClr val="tx1"/>
                </a:solidFill>
                <a:latin typeface="+mj-lt"/>
              </a:rPr>
              <a:t> </a:t>
            </a:r>
          </a:p>
        </p:txBody>
      </p:sp>
      <p:sp>
        <p:nvSpPr>
          <p:cNvPr id="8" name="Rounded Rectangle 7"/>
          <p:cNvSpPr/>
          <p:nvPr/>
        </p:nvSpPr>
        <p:spPr>
          <a:xfrm>
            <a:off x="2843714" y="1448780"/>
            <a:ext cx="2091216" cy="3418642"/>
          </a:xfrm>
          <a:prstGeom prst="roundRect">
            <a:avLst/>
          </a:prstGeom>
          <a:solidFill>
            <a:srgbClr val="D6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Central arbetsgrupp</a:t>
            </a:r>
          </a:p>
          <a:p>
            <a:endParaRPr lang="sv-SE" sz="1400">
              <a:solidFill>
                <a:schemeClr val="tx1"/>
              </a:solidFill>
              <a:latin typeface="+mj-lt"/>
            </a:endParaRPr>
          </a:p>
          <a:p>
            <a:r>
              <a:rPr lang="sv-SE" sz="1200">
                <a:solidFill>
                  <a:schemeClr val="tx1"/>
                </a:solidFill>
                <a:latin typeface="+mj-lt"/>
              </a:rPr>
              <a:t>Gruppen består av: </a:t>
            </a:r>
          </a:p>
          <a:p>
            <a:pPr marL="285750" indent="-285750">
              <a:buFontTx/>
              <a:buChar char="-"/>
            </a:pPr>
            <a:r>
              <a:rPr lang="sv-SE" sz="1200">
                <a:solidFill>
                  <a:schemeClr val="tx1"/>
                </a:solidFill>
                <a:latin typeface="+mj-lt"/>
              </a:rPr>
              <a:t>Förvaltningsledare IT och verksamhet</a:t>
            </a:r>
          </a:p>
          <a:p>
            <a:pPr marL="285750" indent="-285750">
              <a:buFontTx/>
              <a:buChar char="-"/>
            </a:pPr>
            <a:r>
              <a:rPr lang="sv-SE" sz="1200">
                <a:solidFill>
                  <a:schemeClr val="tx1"/>
                </a:solidFill>
                <a:latin typeface="+mj-lt"/>
              </a:rPr>
              <a:t>Utvecklare</a:t>
            </a:r>
          </a:p>
          <a:p>
            <a:endParaRPr lang="sv-SE" sz="1200" b="1">
              <a:solidFill>
                <a:schemeClr val="tx1"/>
              </a:solidFill>
              <a:latin typeface="+mj-lt"/>
            </a:endParaRPr>
          </a:p>
          <a:p>
            <a:r>
              <a:rPr lang="sv-SE" sz="1200" b="1">
                <a:solidFill>
                  <a:schemeClr val="tx1"/>
                </a:solidFill>
                <a:latin typeface="+mj-lt"/>
              </a:rPr>
              <a:t>Uppgift</a:t>
            </a:r>
            <a:r>
              <a:rPr lang="sv-SE" sz="1200">
                <a:solidFill>
                  <a:schemeClr val="tx1"/>
                </a:solidFill>
                <a:latin typeface="+mj-lt"/>
              </a:rPr>
              <a:t>: planera, genomföra och följa upp arbete med öppna data</a:t>
            </a:r>
          </a:p>
          <a:p>
            <a:endParaRPr lang="sv-SE" sz="1200">
              <a:solidFill>
                <a:schemeClr val="tx1"/>
              </a:solidFill>
              <a:latin typeface="+mj-lt"/>
            </a:endParaRPr>
          </a:p>
          <a:p>
            <a:r>
              <a:rPr lang="sv-SE" sz="1200" b="1">
                <a:solidFill>
                  <a:schemeClr val="tx1"/>
                </a:solidFill>
                <a:latin typeface="+mj-lt"/>
              </a:rPr>
              <a:t>Tid</a:t>
            </a:r>
            <a:r>
              <a:rPr lang="sv-SE" sz="1200">
                <a:solidFill>
                  <a:schemeClr val="tx1"/>
                </a:solidFill>
                <a:latin typeface="+mj-lt"/>
              </a:rPr>
              <a:t>: minst en dag per vecka</a:t>
            </a:r>
          </a:p>
        </p:txBody>
      </p:sp>
      <p:sp>
        <p:nvSpPr>
          <p:cNvPr id="11" name="Rounded Rectangle 10"/>
          <p:cNvSpPr/>
          <p:nvPr/>
        </p:nvSpPr>
        <p:spPr>
          <a:xfrm>
            <a:off x="5084904" y="1448780"/>
            <a:ext cx="2091216" cy="3418642"/>
          </a:xfrm>
          <a:prstGeom prst="roundRect">
            <a:avLst/>
          </a:prstGeom>
          <a:solidFill>
            <a:srgbClr val="D6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Kontaktpersoner</a:t>
            </a:r>
          </a:p>
          <a:p>
            <a:endParaRPr lang="sv-SE" sz="1600" b="1">
              <a:solidFill>
                <a:schemeClr val="tx1"/>
              </a:solidFill>
              <a:latin typeface="+mj-lt"/>
            </a:endParaRPr>
          </a:p>
          <a:p>
            <a:r>
              <a:rPr lang="sv-SE" sz="1200">
                <a:solidFill>
                  <a:schemeClr val="tx1"/>
                </a:solidFill>
                <a:latin typeface="+mj-lt"/>
              </a:rPr>
              <a:t>Samordnaren och arbetsgruppen behöver ha kontaktpersoner inom ett antal områden för att fullgöra uppdraget på ett bra sätt. </a:t>
            </a:r>
          </a:p>
          <a:p>
            <a:endParaRPr lang="sv-SE" sz="1200">
              <a:solidFill>
                <a:schemeClr val="tx1"/>
              </a:solidFill>
              <a:latin typeface="+mj-lt"/>
            </a:endParaRPr>
          </a:p>
          <a:p>
            <a:r>
              <a:rPr lang="sv-SE" sz="1200">
                <a:solidFill>
                  <a:schemeClr val="tx1"/>
                </a:solidFill>
                <a:latin typeface="+mj-lt"/>
              </a:rPr>
              <a:t>Områden som det berör är:</a:t>
            </a:r>
          </a:p>
          <a:p>
            <a:pPr marL="285750" indent="-285750">
              <a:buFontTx/>
              <a:buChar char="-"/>
            </a:pPr>
            <a:r>
              <a:rPr lang="sv-SE" sz="1200">
                <a:solidFill>
                  <a:schemeClr val="tx1"/>
                </a:solidFill>
                <a:latin typeface="+mj-lt"/>
              </a:rPr>
              <a:t>Styrgrupp</a:t>
            </a:r>
          </a:p>
          <a:p>
            <a:pPr marL="285750" indent="-285750">
              <a:buFontTx/>
              <a:buChar char="-"/>
            </a:pPr>
            <a:r>
              <a:rPr lang="sv-SE" sz="1200">
                <a:solidFill>
                  <a:schemeClr val="tx1"/>
                </a:solidFill>
                <a:latin typeface="+mj-lt"/>
              </a:rPr>
              <a:t>Kommunikation</a:t>
            </a:r>
          </a:p>
          <a:p>
            <a:pPr marL="285750" indent="-285750">
              <a:buFontTx/>
              <a:buChar char="-"/>
            </a:pPr>
            <a:r>
              <a:rPr lang="sv-SE" sz="1200">
                <a:solidFill>
                  <a:schemeClr val="tx1"/>
                </a:solidFill>
                <a:latin typeface="+mj-lt"/>
              </a:rPr>
              <a:t>Säkerhet</a:t>
            </a:r>
          </a:p>
          <a:p>
            <a:pPr marL="285750" indent="-285750">
              <a:buFontTx/>
              <a:buChar char="-"/>
            </a:pPr>
            <a:r>
              <a:rPr lang="sv-SE" sz="1200">
                <a:solidFill>
                  <a:schemeClr val="tx1"/>
                </a:solidFill>
                <a:latin typeface="+mj-lt"/>
              </a:rPr>
              <a:t>IT</a:t>
            </a:r>
          </a:p>
          <a:p>
            <a:pPr marL="285750" indent="-285750">
              <a:buFontTx/>
              <a:buChar char="-"/>
            </a:pPr>
            <a:endParaRPr lang="sv-SE" sz="1200">
              <a:solidFill>
                <a:schemeClr val="tx1"/>
              </a:solidFill>
              <a:latin typeface="+mj-lt"/>
            </a:endParaRPr>
          </a:p>
          <a:p>
            <a:endParaRPr lang="sv-SE" sz="1200">
              <a:solidFill>
                <a:schemeClr val="tx1"/>
              </a:solidFill>
              <a:latin typeface="+mj-lt"/>
            </a:endParaRPr>
          </a:p>
        </p:txBody>
      </p:sp>
      <p:sp>
        <p:nvSpPr>
          <p:cNvPr id="12" name="Rounded Rectangle 11"/>
          <p:cNvSpPr/>
          <p:nvPr/>
        </p:nvSpPr>
        <p:spPr>
          <a:xfrm>
            <a:off x="7326094" y="1448780"/>
            <a:ext cx="2091216" cy="3418642"/>
          </a:xfrm>
          <a:prstGeom prst="roundRect">
            <a:avLst/>
          </a:prstGeom>
          <a:solidFill>
            <a:srgbClr val="D6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Internt nätverk</a:t>
            </a:r>
          </a:p>
          <a:p>
            <a:endParaRPr lang="sv-SE" sz="1600" b="1">
              <a:solidFill>
                <a:schemeClr val="tx1"/>
              </a:solidFill>
              <a:latin typeface="+mj-lt"/>
            </a:endParaRPr>
          </a:p>
          <a:p>
            <a:r>
              <a:rPr lang="sv-SE" sz="1200">
                <a:solidFill>
                  <a:schemeClr val="tx1"/>
                </a:solidFill>
                <a:latin typeface="+mj-lt"/>
              </a:rPr>
              <a:t>Arbetsgrupp har etablerade kontaktpersoner. Oftast är det systemansvariga för verksamhetssystem som hanterar data som man vill tillgängliggöra</a:t>
            </a:r>
          </a:p>
          <a:p>
            <a:endParaRPr lang="sv-SE" sz="1200">
              <a:solidFill>
                <a:schemeClr val="tx1"/>
              </a:solidFill>
              <a:latin typeface="+mj-lt"/>
            </a:endParaRPr>
          </a:p>
          <a:p>
            <a:endParaRPr lang="sv-SE" sz="1200">
              <a:solidFill>
                <a:schemeClr val="tx1"/>
              </a:solidFill>
              <a:latin typeface="+mj-lt"/>
            </a:endParaRPr>
          </a:p>
        </p:txBody>
      </p:sp>
      <p:sp>
        <p:nvSpPr>
          <p:cNvPr id="6" name="TextBox 5"/>
          <p:cNvSpPr txBox="1"/>
          <p:nvPr/>
        </p:nvSpPr>
        <p:spPr>
          <a:xfrm>
            <a:off x="8776895" y="6381328"/>
            <a:ext cx="2952328" cy="276999"/>
          </a:xfrm>
          <a:prstGeom prst="rect">
            <a:avLst/>
          </a:prstGeom>
          <a:noFill/>
        </p:spPr>
        <p:txBody>
          <a:bodyPr wrap="square" rtlCol="0">
            <a:spAutoFit/>
          </a:bodyPr>
          <a:lstStyle/>
          <a:p>
            <a:r>
              <a:rPr lang="sv-SE" sz="1200">
                <a:latin typeface="+mj-lt"/>
              </a:rPr>
              <a:t>https://www.kronofogden.se/67361.html</a:t>
            </a:r>
          </a:p>
        </p:txBody>
      </p:sp>
      <p:sp>
        <p:nvSpPr>
          <p:cNvPr id="13" name="Rounded Rectangle 12"/>
          <p:cNvSpPr/>
          <p:nvPr/>
        </p:nvSpPr>
        <p:spPr>
          <a:xfrm>
            <a:off x="9567283" y="1448780"/>
            <a:ext cx="2091216" cy="3418642"/>
          </a:xfrm>
          <a:prstGeom prst="roundRect">
            <a:avLst/>
          </a:prstGeom>
          <a:solidFill>
            <a:srgbClr val="D6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b="1">
                <a:solidFill>
                  <a:schemeClr val="tx1"/>
                </a:solidFill>
                <a:latin typeface="+mj-lt"/>
              </a:rPr>
              <a:t>Externt nätverk</a:t>
            </a:r>
          </a:p>
          <a:p>
            <a:endParaRPr lang="sv-SE" sz="1600" b="1">
              <a:solidFill>
                <a:schemeClr val="tx1"/>
              </a:solidFill>
              <a:latin typeface="+mj-lt"/>
            </a:endParaRPr>
          </a:p>
          <a:p>
            <a:r>
              <a:rPr lang="sv-SE" sz="1200">
                <a:solidFill>
                  <a:schemeClr val="tx1"/>
                </a:solidFill>
                <a:latin typeface="+mj-lt"/>
              </a:rPr>
              <a:t>Nationella nätverk SKR, DIGG, IIS och andra typer av Vinnovaprojekt</a:t>
            </a:r>
          </a:p>
        </p:txBody>
      </p:sp>
      <p:sp>
        <p:nvSpPr>
          <p:cNvPr id="10" name="Rektangel 9">
            <a:extLst>
              <a:ext uri="{FF2B5EF4-FFF2-40B4-BE49-F238E27FC236}">
                <a16:creationId xmlns:a16="http://schemas.microsoft.com/office/drawing/2014/main" id="{CA0A1282-A8BA-A44B-BCFB-D45C8B20454C}"/>
              </a:ext>
            </a:extLst>
          </p:cNvPr>
          <p:cNvSpPr/>
          <p:nvPr/>
        </p:nvSpPr>
        <p:spPr>
          <a:xfrm>
            <a:off x="300942" y="5445072"/>
            <a:ext cx="11428281" cy="567159"/>
          </a:xfrm>
          <a:prstGeom prst="rect">
            <a:avLst/>
          </a:prstGeom>
          <a:noFill/>
          <a:ln>
            <a:solidFill>
              <a:srgbClr val="C4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a:solidFill>
                  <a:schemeClr val="tx1"/>
                </a:solidFill>
              </a:rPr>
              <a:t>Linköping använder sig av en systemförvaltningsmodell som heter PM3. Vi har grupperat alla våra system i fem objekt och ett av dem heter administration, kommunikation och näringsliv där öppna data ligger. Vilket innebär att vi sätter upp delmål, resurser och budget för öppna data varje år. </a:t>
            </a:r>
          </a:p>
        </p:txBody>
      </p:sp>
      <p:pic>
        <p:nvPicPr>
          <p:cNvPr id="14" name="Bildobjekt 13">
            <a:extLst>
              <a:ext uri="{FF2B5EF4-FFF2-40B4-BE49-F238E27FC236}">
                <a16:creationId xmlns:a16="http://schemas.microsoft.com/office/drawing/2014/main" id="{20A6CAD1-9B34-2E4C-8AD1-B6D6FD75B8DC}"/>
              </a:ext>
            </a:extLst>
          </p:cNvPr>
          <p:cNvPicPr>
            <a:picLocks noChangeAspect="1"/>
          </p:cNvPicPr>
          <p:nvPr/>
        </p:nvPicPr>
        <p:blipFill>
          <a:blip r:embed="rId7"/>
          <a:stretch>
            <a:fillRect/>
          </a:stretch>
        </p:blipFill>
        <p:spPr>
          <a:xfrm>
            <a:off x="10839056" y="199673"/>
            <a:ext cx="1143000" cy="1143000"/>
          </a:xfrm>
          <a:prstGeom prst="rect">
            <a:avLst/>
          </a:prstGeom>
        </p:spPr>
      </p:pic>
      <p:sp>
        <p:nvSpPr>
          <p:cNvPr id="15" name="Rektangel med rundade hörn 14">
            <a:extLst>
              <a:ext uri="{FF2B5EF4-FFF2-40B4-BE49-F238E27FC236}">
                <a16:creationId xmlns:a16="http://schemas.microsoft.com/office/drawing/2014/main" id="{B4C03871-21ED-1648-9550-AD3C79D68219}"/>
              </a:ext>
            </a:extLst>
          </p:cNvPr>
          <p:cNvSpPr/>
          <p:nvPr/>
        </p:nvSpPr>
        <p:spPr>
          <a:xfrm>
            <a:off x="533501" y="1338470"/>
            <a:ext cx="6734718" cy="3962735"/>
          </a:xfrm>
          <a:prstGeom prst="roundRect">
            <a:avLst>
              <a:gd name="adj" fmla="val 931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E12CD069-8A52-524B-BF76-E36B7DC9C7F9}"/>
              </a:ext>
            </a:extLst>
          </p:cNvPr>
          <p:cNvSpPr txBox="1"/>
          <p:nvPr/>
        </p:nvSpPr>
        <p:spPr>
          <a:xfrm>
            <a:off x="2361081" y="4891309"/>
            <a:ext cx="2723823" cy="369332"/>
          </a:xfrm>
          <a:prstGeom prst="rect">
            <a:avLst/>
          </a:prstGeom>
          <a:noFill/>
        </p:spPr>
        <p:txBody>
          <a:bodyPr wrap="none" rtlCol="0">
            <a:spAutoFit/>
          </a:bodyPr>
          <a:lstStyle/>
          <a:p>
            <a:r>
              <a:rPr lang="sv-SE"/>
              <a:t>Öppna data-organisation</a:t>
            </a:r>
          </a:p>
        </p:txBody>
      </p:sp>
    </p:spTree>
    <p:extLst>
      <p:ext uri="{BB962C8B-B14F-4D97-AF65-F5344CB8AC3E}">
        <p14:creationId xmlns:p14="http://schemas.microsoft.com/office/powerpoint/2010/main" val="90320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463BEB9-7267-41BA-B3A4-213B83BC1A1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5463BEB9-7267-41BA-B3A4-213B83BC1A1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FDE13E3-57C2-41E3-B065-5490889CC032}"/>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Stockholm Type Regular"/>
              <a:ea typeface="+mj-ea"/>
              <a:cs typeface="+mj-cs"/>
              <a:sym typeface="Stockholm Type Regular"/>
            </a:endParaRPr>
          </a:p>
        </p:txBody>
      </p:sp>
      <p:sp>
        <p:nvSpPr>
          <p:cNvPr id="2" name="Text Placeholder 1">
            <a:extLst>
              <a:ext uri="{FF2B5EF4-FFF2-40B4-BE49-F238E27FC236}">
                <a16:creationId xmlns:a16="http://schemas.microsoft.com/office/drawing/2014/main" id="{0C3FCEF7-F1EF-41C6-91F2-18C7C1A04038}"/>
              </a:ext>
            </a:extLst>
          </p:cNvPr>
          <p:cNvSpPr>
            <a:spLocks noGrp="1"/>
          </p:cNvSpPr>
          <p:nvPr>
            <p:ph type="body" sz="quarter" idx="13"/>
          </p:nvPr>
        </p:nvSpPr>
        <p:spPr>
          <a:xfrm>
            <a:off x="611716" y="1440000"/>
            <a:ext cx="10452836" cy="4385566"/>
          </a:xfrm>
        </p:spPr>
        <p:txBody>
          <a:bodyPr vert="horz" lIns="0" tIns="0" rIns="0" bIns="0" rtlCol="0" anchor="t">
            <a:noAutofit/>
          </a:bodyPr>
          <a:lstStyle/>
          <a:p>
            <a:pPr>
              <a:buClr>
                <a:schemeClr val="tx2"/>
              </a:buClr>
              <a:buFont typeface="Wingdings" panose="05000000000000000000" pitchFamily="2" charset="2"/>
              <a:buChar char="§"/>
            </a:pPr>
            <a:r>
              <a:rPr lang="sv-SE">
                <a:ea typeface="+mn-lt"/>
                <a:cs typeface="+mn-lt"/>
              </a:rPr>
              <a:t>Ägarskap av arbetet bör utses som första steg. Denne part följer också upp att den centrala samordnarens arbete följer handlingsplanen </a:t>
            </a:r>
          </a:p>
          <a:p>
            <a:pPr>
              <a:buClr>
                <a:schemeClr val="tx2"/>
              </a:buClr>
              <a:buFont typeface="Wingdings" panose="05000000000000000000" pitchFamily="2" charset="2"/>
              <a:buChar char="§"/>
            </a:pPr>
            <a:r>
              <a:rPr lang="sv-SE">
                <a:ea typeface="+mn-lt"/>
                <a:cs typeface="+mn-lt"/>
              </a:rPr>
              <a:t>Rekommendationen är att tidigt utse en uttalad Samordnare som ansvarar för de krav som ställs i och med lagar och direktiv gällande öppna data, även om organisationen inte bestämt sig för att aktivt arbeta med öppna data. </a:t>
            </a:r>
            <a:r>
              <a:rPr lang="sv-SE" b="1">
                <a:ea typeface="+mn-lt"/>
                <a:cs typeface="+mn-lt"/>
              </a:rPr>
              <a:t>Det är bra om samordnaren är centralt placerad för att få det breda mandat som krävs </a:t>
            </a:r>
          </a:p>
          <a:p>
            <a:pPr>
              <a:buClr>
                <a:schemeClr val="tx2"/>
              </a:buClr>
              <a:buFont typeface="Wingdings" panose="05000000000000000000" pitchFamily="2" charset="2"/>
              <a:buChar char="§"/>
            </a:pPr>
            <a:r>
              <a:rPr lang="sv-SE">
                <a:ea typeface="+mn-lt"/>
                <a:cs typeface="+mn-lt"/>
              </a:rPr>
              <a:t>Organisationen kan med fördel vara ”virtuell”, där samordnaren jobbar via ett nätverk av representanter från förvaltningar och bolag</a:t>
            </a:r>
          </a:p>
          <a:p>
            <a:pPr>
              <a:buClr>
                <a:schemeClr val="tx2"/>
              </a:buClr>
              <a:buFont typeface="Wingdings" panose="05000000000000000000" pitchFamily="2" charset="2"/>
              <a:buChar char="§"/>
            </a:pPr>
            <a:r>
              <a:rPr lang="sv-SE">
                <a:ea typeface="+mn-lt"/>
                <a:cs typeface="+mn-lt"/>
              </a:rPr>
              <a:t>Det är viktigt att involvera den verksamhet som ”äger” informationen, så skapa gärna i ett tidigt skede ett nätverk med informationsägare som kan delta i det praktiska arbetet</a:t>
            </a:r>
          </a:p>
        </p:txBody>
      </p:sp>
      <p:sp>
        <p:nvSpPr>
          <p:cNvPr id="3" name="Title 2">
            <a:extLst>
              <a:ext uri="{FF2B5EF4-FFF2-40B4-BE49-F238E27FC236}">
                <a16:creationId xmlns:a16="http://schemas.microsoft.com/office/drawing/2014/main" id="{812FD1E4-E93F-4F75-B48F-566FE6C774FB}"/>
              </a:ext>
            </a:extLst>
          </p:cNvPr>
          <p:cNvSpPr>
            <a:spLocks noGrp="1"/>
          </p:cNvSpPr>
          <p:nvPr>
            <p:ph type="title"/>
          </p:nvPr>
        </p:nvSpPr>
        <p:spPr>
          <a:xfrm>
            <a:off x="609600" y="457200"/>
            <a:ext cx="10972800" cy="831600"/>
          </a:xfrm>
        </p:spPr>
        <p:txBody>
          <a:bodyPr/>
          <a:lstStyle/>
          <a:p>
            <a:r>
              <a:rPr lang="sv-SE">
                <a:solidFill>
                  <a:srgbClr val="C40064"/>
                </a:solidFill>
                <a:latin typeface="+mj-lt"/>
              </a:rPr>
              <a:t>	Att forma organisation</a:t>
            </a:r>
            <a:br>
              <a:rPr lang="sv-SE">
                <a:solidFill>
                  <a:srgbClr val="C40064"/>
                </a:solidFill>
                <a:latin typeface="+mj-lt"/>
              </a:rPr>
            </a:br>
            <a:endParaRPr lang="sv-SE">
              <a:latin typeface="+mj-lt"/>
            </a:endParaRPr>
          </a:p>
        </p:txBody>
      </p:sp>
      <p:pic>
        <p:nvPicPr>
          <p:cNvPr id="6" name="Bildobjekt 5">
            <a:extLst>
              <a:ext uri="{FF2B5EF4-FFF2-40B4-BE49-F238E27FC236}">
                <a16:creationId xmlns:a16="http://schemas.microsoft.com/office/drawing/2014/main" id="{81E44A2B-177E-4DA4-9909-F1050DAFAE7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900" r="6951" b="13250"/>
          <a:stretch/>
        </p:blipFill>
        <p:spPr>
          <a:xfrm>
            <a:off x="581196" y="306000"/>
            <a:ext cx="781550" cy="777970"/>
          </a:xfrm>
          <a:prstGeom prst="rect">
            <a:avLst/>
          </a:prstGeom>
        </p:spPr>
      </p:pic>
    </p:spTree>
    <p:extLst>
      <p:ext uri="{BB962C8B-B14F-4D97-AF65-F5344CB8AC3E}">
        <p14:creationId xmlns:p14="http://schemas.microsoft.com/office/powerpoint/2010/main" val="216218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81565-474B-9347-8B58-8535A194330C}"/>
              </a:ext>
            </a:extLst>
          </p:cNvPr>
          <p:cNvSpPr>
            <a:spLocks noGrp="1"/>
          </p:cNvSpPr>
          <p:nvPr>
            <p:ph type="title"/>
          </p:nvPr>
        </p:nvSpPr>
        <p:spPr>
          <a:xfrm>
            <a:off x="431287" y="541630"/>
            <a:ext cx="11247040" cy="831600"/>
          </a:xfrm>
        </p:spPr>
        <p:txBody>
          <a:bodyPr/>
          <a:lstStyle/>
          <a:p>
            <a:r>
              <a:rPr lang="sv-SE" sz="3200">
                <a:latin typeface="Arial" panose="020B0604020202020204" pitchFamily="34" charset="0"/>
                <a:cs typeface="Arial" panose="020B0604020202020204" pitchFamily="34" charset="0"/>
              </a:rPr>
              <a:t>Förvaltningsorganisationens skalbarhet och långsiktighet styrs av var beslut och samordning sker</a:t>
            </a:r>
          </a:p>
        </p:txBody>
      </p:sp>
      <p:graphicFrame>
        <p:nvGraphicFramePr>
          <p:cNvPr id="3" name="Tabell 7">
            <a:extLst>
              <a:ext uri="{FF2B5EF4-FFF2-40B4-BE49-F238E27FC236}">
                <a16:creationId xmlns:a16="http://schemas.microsoft.com/office/drawing/2014/main" id="{C282CE55-F964-BC42-B00B-CC6D95AFCD88}"/>
              </a:ext>
            </a:extLst>
          </p:cNvPr>
          <p:cNvGraphicFramePr>
            <a:graphicFrameLocks noGrp="1"/>
          </p:cNvGraphicFramePr>
          <p:nvPr>
            <p:extLst>
              <p:ext uri="{D42A27DB-BD31-4B8C-83A1-F6EECF244321}">
                <p14:modId xmlns:p14="http://schemas.microsoft.com/office/powerpoint/2010/main" val="3695540616"/>
              </p:ext>
            </p:extLst>
          </p:nvPr>
        </p:nvGraphicFramePr>
        <p:xfrm>
          <a:off x="463830" y="1697918"/>
          <a:ext cx="11278316" cy="4257040"/>
        </p:xfrm>
        <a:graphic>
          <a:graphicData uri="http://schemas.openxmlformats.org/drawingml/2006/table">
            <a:tbl>
              <a:tblPr firstRow="1" bandRow="1">
                <a:tableStyleId>{5C22544A-7EE6-4342-B048-85BDC9FD1C3A}</a:tableStyleId>
              </a:tblPr>
              <a:tblGrid>
                <a:gridCol w="2044788">
                  <a:extLst>
                    <a:ext uri="{9D8B030D-6E8A-4147-A177-3AD203B41FA5}">
                      <a16:colId xmlns:a16="http://schemas.microsoft.com/office/drawing/2014/main" val="3131691862"/>
                    </a:ext>
                  </a:extLst>
                </a:gridCol>
                <a:gridCol w="2308382">
                  <a:extLst>
                    <a:ext uri="{9D8B030D-6E8A-4147-A177-3AD203B41FA5}">
                      <a16:colId xmlns:a16="http://schemas.microsoft.com/office/drawing/2014/main" val="1097668590"/>
                    </a:ext>
                  </a:extLst>
                </a:gridCol>
                <a:gridCol w="2308382">
                  <a:extLst>
                    <a:ext uri="{9D8B030D-6E8A-4147-A177-3AD203B41FA5}">
                      <a16:colId xmlns:a16="http://schemas.microsoft.com/office/drawing/2014/main" val="759943668"/>
                    </a:ext>
                  </a:extLst>
                </a:gridCol>
                <a:gridCol w="2308382">
                  <a:extLst>
                    <a:ext uri="{9D8B030D-6E8A-4147-A177-3AD203B41FA5}">
                      <a16:colId xmlns:a16="http://schemas.microsoft.com/office/drawing/2014/main" val="1748068318"/>
                    </a:ext>
                  </a:extLst>
                </a:gridCol>
                <a:gridCol w="2308382">
                  <a:extLst>
                    <a:ext uri="{9D8B030D-6E8A-4147-A177-3AD203B41FA5}">
                      <a16:colId xmlns:a16="http://schemas.microsoft.com/office/drawing/2014/main" val="119724216"/>
                    </a:ext>
                  </a:extLst>
                </a:gridCol>
              </a:tblGrid>
              <a:tr h="370840">
                <a:tc>
                  <a:txBody>
                    <a:bodyPr/>
                    <a:lstStyle/>
                    <a:p>
                      <a:endParaRPr lang="sv-SE" sz="1200" b="0" noProof="0"/>
                    </a:p>
                  </a:txBody>
                  <a:tcPr>
                    <a:noFill/>
                  </a:tcPr>
                </a:tc>
                <a:tc>
                  <a:txBody>
                    <a:bodyPr/>
                    <a:lstStyle/>
                    <a:p>
                      <a:pPr algn="ctr"/>
                      <a:r>
                        <a:rPr lang="sv-SE" sz="1200" b="1" noProof="0">
                          <a:solidFill>
                            <a:schemeClr val="tx1"/>
                          </a:solidFill>
                        </a:rPr>
                        <a:t>Eldsjälsdrivet</a:t>
                      </a:r>
                    </a:p>
                    <a:p>
                      <a:pPr algn="ctr"/>
                      <a:endParaRPr lang="sv-SE" sz="1200" b="1" noProof="0">
                        <a:solidFill>
                          <a:schemeClr val="tx1"/>
                        </a:solidFill>
                      </a:endParaRPr>
                    </a:p>
                  </a:txBody>
                  <a:tcPr anchor="ctr">
                    <a:noFill/>
                  </a:tcPr>
                </a:tc>
                <a:tc>
                  <a:txBody>
                    <a:bodyPr/>
                    <a:lstStyle/>
                    <a:p>
                      <a:pPr algn="ctr"/>
                      <a:r>
                        <a:rPr lang="sv-SE" sz="1200" b="1" noProof="0">
                          <a:solidFill>
                            <a:schemeClr val="tx1"/>
                          </a:solidFill>
                        </a:rPr>
                        <a:t>Självorganiserat</a:t>
                      </a:r>
                    </a:p>
                    <a:p>
                      <a:pPr algn="ctr"/>
                      <a:endParaRPr lang="sv-SE" sz="1200" b="1" noProof="0">
                        <a:solidFill>
                          <a:schemeClr val="tx1"/>
                        </a:solidFill>
                      </a:endParaRPr>
                    </a:p>
                  </a:txBody>
                  <a:tcPr anchor="ctr">
                    <a:noFill/>
                  </a:tcPr>
                </a:tc>
                <a:tc>
                  <a:txBody>
                    <a:bodyPr/>
                    <a:lstStyle/>
                    <a:p>
                      <a:pPr algn="ctr"/>
                      <a:r>
                        <a:rPr lang="sv-SE" sz="1200" b="1" noProof="0">
                          <a:solidFill>
                            <a:schemeClr val="tx1"/>
                          </a:solidFill>
                        </a:rPr>
                        <a:t>Kommunstyrt</a:t>
                      </a:r>
                    </a:p>
                    <a:p>
                      <a:pPr algn="ctr"/>
                      <a:endParaRPr lang="sv-SE" sz="1200" b="1" noProof="0">
                        <a:solidFill>
                          <a:schemeClr val="tx1"/>
                        </a:solidFill>
                      </a:endParaRPr>
                    </a:p>
                  </a:txBody>
                  <a:tcPr anchor="ctr">
                    <a:noFill/>
                  </a:tcPr>
                </a:tc>
                <a:tc>
                  <a:txBody>
                    <a:bodyPr/>
                    <a:lstStyle/>
                    <a:p>
                      <a:pPr algn="ctr"/>
                      <a:r>
                        <a:rPr lang="sv-SE" sz="1200" b="1" noProof="0">
                          <a:solidFill>
                            <a:schemeClr val="tx1"/>
                          </a:solidFill>
                        </a:rPr>
                        <a:t>Regionsövergripande</a:t>
                      </a:r>
                    </a:p>
                    <a:p>
                      <a:pPr algn="ctr"/>
                      <a:endParaRPr lang="sv-SE" sz="1200" b="1" noProof="0">
                        <a:solidFill>
                          <a:schemeClr val="tx1"/>
                        </a:solidFill>
                      </a:endParaRPr>
                    </a:p>
                  </a:txBody>
                  <a:tcPr anchor="ctr">
                    <a:noFill/>
                  </a:tcPr>
                </a:tc>
                <a:extLst>
                  <a:ext uri="{0D108BD9-81ED-4DB2-BD59-A6C34878D82A}">
                    <a16:rowId xmlns:a16="http://schemas.microsoft.com/office/drawing/2014/main" val="513364412"/>
                  </a:ext>
                </a:extLst>
              </a:tr>
              <a:tr h="0">
                <a:tc>
                  <a:txBody>
                    <a:bodyPr/>
                    <a:lstStyle/>
                    <a:p>
                      <a:endParaRPr lang="sv-SE" sz="400" kern="1200" noProof="0">
                        <a:solidFill>
                          <a:schemeClr val="dk1"/>
                        </a:solidFill>
                        <a:latin typeface="+mn-lt"/>
                        <a:ea typeface="+mn-ea"/>
                        <a:cs typeface="+mn-cs"/>
                      </a:endParaRPr>
                    </a:p>
                  </a:txBody>
                  <a:tcPr>
                    <a:noFill/>
                  </a:tcPr>
                </a:tc>
                <a:tc>
                  <a:txBody>
                    <a:bodyPr/>
                    <a:lstStyle/>
                    <a:p>
                      <a:pPr algn="ctr"/>
                      <a:endParaRPr lang="sv-SE" sz="700" kern="1200" noProof="0">
                        <a:solidFill>
                          <a:schemeClr val="dk1"/>
                        </a:solidFill>
                        <a:latin typeface="+mn-lt"/>
                        <a:ea typeface="+mn-ea"/>
                        <a:cs typeface="+mn-cs"/>
                      </a:endParaRPr>
                    </a:p>
                  </a:txBody>
                  <a:tcPr anchor="ctr">
                    <a:solidFill>
                      <a:schemeClr val="bg1"/>
                    </a:solidFill>
                  </a:tcPr>
                </a:tc>
                <a:tc>
                  <a:txBody>
                    <a:bodyPr/>
                    <a:lstStyle/>
                    <a:p>
                      <a:pPr algn="ctr"/>
                      <a:endParaRPr lang="sv-SE" sz="400" kern="1200" noProof="0">
                        <a:solidFill>
                          <a:schemeClr val="dk1"/>
                        </a:solidFill>
                        <a:latin typeface="+mn-lt"/>
                        <a:ea typeface="+mn-ea"/>
                        <a:cs typeface="+mn-cs"/>
                      </a:endParaRPr>
                    </a:p>
                  </a:txBody>
                  <a:tcPr anchor="ctr">
                    <a:solidFill>
                      <a:schemeClr val="bg1"/>
                    </a:solidFill>
                  </a:tcPr>
                </a:tc>
                <a:tc>
                  <a:txBody>
                    <a:bodyPr/>
                    <a:lstStyle/>
                    <a:p>
                      <a:pPr algn="ctr"/>
                      <a:endParaRPr lang="sv-SE" sz="400" kern="1200" noProof="0">
                        <a:solidFill>
                          <a:schemeClr val="dk1"/>
                        </a:solidFill>
                        <a:latin typeface="+mn-lt"/>
                        <a:ea typeface="+mn-ea"/>
                        <a:cs typeface="+mn-cs"/>
                      </a:endParaRPr>
                    </a:p>
                  </a:txBody>
                  <a:tcPr anchor="ctr">
                    <a:solidFill>
                      <a:schemeClr val="bg1"/>
                    </a:solidFill>
                  </a:tcPr>
                </a:tc>
                <a:tc>
                  <a:txBody>
                    <a:bodyPr/>
                    <a:lstStyle/>
                    <a:p>
                      <a:pPr algn="ctr"/>
                      <a:endParaRPr lang="sv-SE" sz="400" kern="1200" noProof="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0666724"/>
                  </a:ext>
                </a:extLst>
              </a:tr>
              <a:tr h="370840">
                <a:tc>
                  <a:txBody>
                    <a:bodyPr/>
                    <a:lstStyle/>
                    <a:p>
                      <a:pPr algn="ctr"/>
                      <a:r>
                        <a:rPr lang="sv-SE" sz="1200" b="0" noProof="0">
                          <a:solidFill>
                            <a:schemeClr val="bg1"/>
                          </a:solidFill>
                        </a:rPr>
                        <a:t>Region/kommunförbund</a:t>
                      </a:r>
                    </a:p>
                  </a:txBody>
                  <a:tcPr anchor="ctr">
                    <a:solidFill>
                      <a:schemeClr val="bg2">
                        <a:lumMod val="25000"/>
                      </a:schemeClr>
                    </a:solidFill>
                  </a:tcPr>
                </a:tc>
                <a:tc>
                  <a:txBody>
                    <a:bodyPr/>
                    <a:lstStyle/>
                    <a:p>
                      <a:endParaRPr lang="sv-SE" sz="1200" noProof="0"/>
                    </a:p>
                  </a:txBody>
                  <a:tcPr>
                    <a:noFill/>
                  </a:tcPr>
                </a:tc>
                <a:tc>
                  <a:txBody>
                    <a:bodyPr/>
                    <a:lstStyle/>
                    <a:p>
                      <a:pPr algn="ctr"/>
                      <a:endParaRPr lang="sv-SE" sz="1200" noProof="0">
                        <a:solidFill>
                          <a:schemeClr val="bg1"/>
                        </a:solidFill>
                      </a:endParaRPr>
                    </a:p>
                  </a:txBody>
                  <a:tcPr anchor="ctr">
                    <a:noFill/>
                  </a:tcPr>
                </a:tc>
                <a:tc>
                  <a:txBody>
                    <a:bodyPr/>
                    <a:lstStyle/>
                    <a:p>
                      <a:pPr algn="ctr"/>
                      <a:endParaRPr lang="sv-SE" sz="1200" noProof="0">
                        <a:solidFill>
                          <a:schemeClr val="bg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sv-SE" sz="1200" noProof="0">
                          <a:solidFill>
                            <a:schemeClr val="bg1"/>
                          </a:solidFill>
                        </a:rPr>
                        <a:t>Samordning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0064"/>
                    </a:solidFill>
                  </a:tcPr>
                </a:tc>
                <a:extLst>
                  <a:ext uri="{0D108BD9-81ED-4DB2-BD59-A6C34878D82A}">
                    <a16:rowId xmlns:a16="http://schemas.microsoft.com/office/drawing/2014/main" val="1446443506"/>
                  </a:ext>
                </a:extLst>
              </a:tr>
              <a:tr h="370840">
                <a:tc>
                  <a:txBody>
                    <a:bodyPr/>
                    <a:lstStyle/>
                    <a:p>
                      <a:pPr algn="ctr"/>
                      <a:r>
                        <a:rPr lang="sv-SE" sz="1200" b="0" noProof="0">
                          <a:solidFill>
                            <a:schemeClr val="bg1"/>
                          </a:solidFill>
                        </a:rPr>
                        <a:t>Kommunledning</a:t>
                      </a:r>
                    </a:p>
                  </a:txBody>
                  <a:tcPr anchor="ctr">
                    <a:solidFill>
                      <a:schemeClr val="bg2">
                        <a:lumMod val="25000"/>
                      </a:schemeClr>
                    </a:solidFill>
                  </a:tcPr>
                </a:tc>
                <a:tc>
                  <a:txBody>
                    <a:bodyPr/>
                    <a:lstStyle/>
                    <a:p>
                      <a:endParaRPr lang="sv-SE" sz="1200" noProof="0"/>
                    </a:p>
                  </a:txBody>
                  <a:tcPr>
                    <a:noFill/>
                  </a:tcPr>
                </a:tc>
                <a:tc>
                  <a:txBody>
                    <a:bodyPr/>
                    <a:lstStyle/>
                    <a:p>
                      <a:pPr algn="ctr"/>
                      <a:endParaRPr lang="sv-SE" sz="1200" noProof="0">
                        <a:solidFill>
                          <a:schemeClr val="bg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sv-SE" sz="1200" noProof="0">
                          <a:solidFill>
                            <a:schemeClr val="bg1"/>
                          </a:solidFill>
                        </a:rPr>
                        <a:t>Samordnar          </a:t>
                      </a:r>
                      <a:r>
                        <a:rPr lang="sv-SE" sz="1200" noProof="0">
                          <a:solidFill>
                            <a:schemeClr val="tx1"/>
                          </a:solidFill>
                        </a:rPr>
                        <a:t>Beslutar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C40064"/>
                        </a:gs>
                        <a:gs pos="50000">
                          <a:srgbClr val="C40064"/>
                        </a:gs>
                        <a:gs pos="51000">
                          <a:srgbClr val="FCBF0A"/>
                        </a:gs>
                        <a:gs pos="100000">
                          <a:srgbClr val="FCBF0A"/>
                        </a:gs>
                      </a:gsLst>
                      <a:lin ang="18900000" scaled="1"/>
                    </a:gradFill>
                  </a:tcPr>
                </a:tc>
                <a:tc>
                  <a:txBody>
                    <a:bodyPr/>
                    <a:lstStyle/>
                    <a:p>
                      <a:pPr algn="ctr"/>
                      <a:r>
                        <a:rPr lang="sv-SE" sz="1200" noProof="0">
                          <a:solidFill>
                            <a:schemeClr val="tx1"/>
                          </a:solidFill>
                        </a:rPr>
                        <a:t>Beslutar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F0A"/>
                    </a:solidFill>
                  </a:tcPr>
                </a:tc>
                <a:extLst>
                  <a:ext uri="{0D108BD9-81ED-4DB2-BD59-A6C34878D82A}">
                    <a16:rowId xmlns:a16="http://schemas.microsoft.com/office/drawing/2014/main" val="3485788710"/>
                  </a:ext>
                </a:extLst>
              </a:tr>
              <a:tr h="370840">
                <a:tc>
                  <a:txBody>
                    <a:bodyPr/>
                    <a:lstStyle/>
                    <a:p>
                      <a:pPr algn="ctr"/>
                      <a:r>
                        <a:rPr lang="sv-SE" sz="1200" b="0" noProof="0">
                          <a:solidFill>
                            <a:schemeClr val="bg1"/>
                          </a:solidFill>
                        </a:rPr>
                        <a:t>Förvaltningar &amp; Bolag</a:t>
                      </a:r>
                    </a:p>
                  </a:txBody>
                  <a:tcPr anchor="ctr">
                    <a:solidFill>
                      <a:schemeClr val="bg2">
                        <a:lumMod val="25000"/>
                      </a:schemeClr>
                    </a:solidFill>
                  </a:tcPr>
                </a:tc>
                <a:tc>
                  <a:txBody>
                    <a:bodyPr/>
                    <a:lstStyle/>
                    <a:p>
                      <a:endParaRPr lang="sv-SE" sz="1200" noProof="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noProof="0">
                          <a:solidFill>
                            <a:schemeClr val="bg1"/>
                          </a:solidFill>
                        </a:rPr>
                        <a:t>Samordnar                Äger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0064"/>
                        </a:gs>
                        <a:gs pos="47000">
                          <a:srgbClr val="C40064"/>
                        </a:gs>
                        <a:gs pos="49000">
                          <a:srgbClr val="FF7BB2"/>
                        </a:gs>
                        <a:gs pos="100000">
                          <a:srgbClr val="FF7BB2"/>
                        </a:gs>
                      </a:gsLst>
                      <a:lin ang="18900000" scaled="1"/>
                      <a:tileRect/>
                    </a:gradFill>
                  </a:tcPr>
                </a:tc>
                <a:tc>
                  <a:txBody>
                    <a:bodyPr/>
                    <a:lstStyle/>
                    <a:p>
                      <a:pPr algn="ctr"/>
                      <a:r>
                        <a:rPr lang="sv-SE" sz="1200" noProof="0">
                          <a:solidFill>
                            <a:schemeClr val="bg1"/>
                          </a:solidFill>
                        </a:rPr>
                        <a:t>Äger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C1"/>
                    </a:solidFill>
                  </a:tcPr>
                </a:tc>
                <a:tc>
                  <a:txBody>
                    <a:bodyPr/>
                    <a:lstStyle/>
                    <a:p>
                      <a:pPr algn="ctr"/>
                      <a:r>
                        <a:rPr lang="sv-SE" sz="1200" noProof="0">
                          <a:solidFill>
                            <a:schemeClr val="bg1"/>
                          </a:solidFill>
                        </a:rPr>
                        <a:t>Äger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C1"/>
                    </a:solidFill>
                  </a:tcPr>
                </a:tc>
                <a:extLst>
                  <a:ext uri="{0D108BD9-81ED-4DB2-BD59-A6C34878D82A}">
                    <a16:rowId xmlns:a16="http://schemas.microsoft.com/office/drawing/2014/main" val="1983117507"/>
                  </a:ext>
                </a:extLst>
              </a:tr>
              <a:tr h="370840">
                <a:tc>
                  <a:txBody>
                    <a:bodyPr/>
                    <a:lstStyle/>
                    <a:p>
                      <a:pPr algn="ctr"/>
                      <a:r>
                        <a:rPr lang="sv-SE" sz="1200" b="0" noProof="0">
                          <a:solidFill>
                            <a:schemeClr val="bg1"/>
                          </a:solidFill>
                        </a:rPr>
                        <a:t>Roller / ansvarsområde</a:t>
                      </a:r>
                    </a:p>
                  </a:txBody>
                  <a:tcPr anchor="ctr">
                    <a:lnR w="12700" cap="flat" cmpd="sng" algn="ctr">
                      <a:solidFill>
                        <a:schemeClr val="tx1"/>
                      </a:solidFill>
                      <a:prstDash val="solid"/>
                      <a:round/>
                      <a:headEnd type="none" w="med" len="med"/>
                      <a:tailEnd type="none" w="med" len="med"/>
                    </a:lnR>
                    <a:solidFill>
                      <a:schemeClr val="bg2">
                        <a:lumMod val="25000"/>
                      </a:schemeClr>
                    </a:solidFill>
                  </a:tcPr>
                </a:tc>
                <a:tc>
                  <a:txBody>
                    <a:bodyPr/>
                    <a:lstStyle/>
                    <a:p>
                      <a:pPr algn="ctr"/>
                      <a:r>
                        <a:rPr lang="sv-SE" sz="1200" noProof="0"/>
                        <a:t>Förvaltar                     </a:t>
                      </a:r>
                      <a:r>
                        <a:rPr lang="sv-SE" sz="1200" noProof="0">
                          <a:solidFill>
                            <a:schemeClr val="bg1"/>
                          </a:solidFill>
                        </a:rPr>
                        <a:t>Äger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7BB2"/>
                        </a:gs>
                        <a:gs pos="51000">
                          <a:srgbClr val="FF7BB2"/>
                        </a:gs>
                        <a:gs pos="52000">
                          <a:srgbClr val="FEDEED"/>
                        </a:gs>
                        <a:gs pos="100000">
                          <a:srgbClr val="FEDEED"/>
                        </a:gs>
                      </a:gsLst>
                      <a:lin ang="8100000" scaled="1"/>
                      <a:tileRect/>
                    </a:gradFill>
                  </a:tcPr>
                </a:tc>
                <a:tc>
                  <a:txBody>
                    <a:bodyPr/>
                    <a:lstStyle/>
                    <a:p>
                      <a:pPr algn="ctr"/>
                      <a:r>
                        <a:rPr lang="sv-SE" sz="1200" noProof="0"/>
                        <a:t>Förvaltar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sv-SE" sz="1200" noProof="0"/>
                        <a:t>Förvaltar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sv-SE" sz="1200" noProof="0"/>
                        <a:t>Förvaltar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00170222"/>
                  </a:ext>
                </a:extLst>
              </a:tr>
              <a:tr h="0">
                <a:tc>
                  <a:txBody>
                    <a:bodyPr/>
                    <a:lstStyle/>
                    <a:p>
                      <a:endParaRPr lang="sv-SE" sz="400" noProof="0"/>
                    </a:p>
                  </a:txBody>
                  <a:tcPr>
                    <a:noFill/>
                  </a:tcPr>
                </a:tc>
                <a:tc>
                  <a:txBody>
                    <a:bodyPr/>
                    <a:lstStyle/>
                    <a:p>
                      <a:endParaRPr lang="sv-SE" sz="400" noProof="0"/>
                    </a:p>
                  </a:txBody>
                  <a:tcPr>
                    <a:lnT w="12700" cap="flat" cmpd="sng" algn="ctr">
                      <a:solidFill>
                        <a:schemeClr val="tx1"/>
                      </a:solidFill>
                      <a:prstDash val="solid"/>
                      <a:round/>
                      <a:headEnd type="none" w="med" len="med"/>
                      <a:tailEnd type="none" w="med" len="med"/>
                    </a:lnT>
                    <a:noFill/>
                  </a:tcPr>
                </a:tc>
                <a:tc>
                  <a:txBody>
                    <a:bodyPr/>
                    <a:lstStyle/>
                    <a:p>
                      <a:endParaRPr lang="sv-SE" sz="400" noProof="0"/>
                    </a:p>
                  </a:txBody>
                  <a:tcPr>
                    <a:lnT w="12700" cap="flat" cmpd="sng" algn="ctr">
                      <a:solidFill>
                        <a:schemeClr val="tx1"/>
                      </a:solidFill>
                      <a:prstDash val="solid"/>
                      <a:round/>
                      <a:headEnd type="none" w="med" len="med"/>
                      <a:tailEnd type="none" w="med" len="med"/>
                    </a:lnT>
                    <a:noFill/>
                  </a:tcPr>
                </a:tc>
                <a:tc>
                  <a:txBody>
                    <a:bodyPr/>
                    <a:lstStyle/>
                    <a:p>
                      <a:endParaRPr lang="sv-SE" sz="400" noProof="0"/>
                    </a:p>
                  </a:txBody>
                  <a:tcPr>
                    <a:lnT w="12700" cap="flat" cmpd="sng" algn="ctr">
                      <a:solidFill>
                        <a:schemeClr val="tx1"/>
                      </a:solidFill>
                      <a:prstDash val="solid"/>
                      <a:round/>
                      <a:headEnd type="none" w="med" len="med"/>
                      <a:tailEnd type="none" w="med" len="med"/>
                    </a:lnT>
                    <a:noFill/>
                  </a:tcPr>
                </a:tc>
                <a:tc>
                  <a:txBody>
                    <a:bodyPr/>
                    <a:lstStyle/>
                    <a:p>
                      <a:endParaRPr lang="sv-SE" sz="400" noProof="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744673176"/>
                  </a:ext>
                </a:extLst>
              </a:tr>
              <a:tr h="192522">
                <a:tc>
                  <a:txBody>
                    <a:bodyPr/>
                    <a:lstStyle/>
                    <a:p>
                      <a:endParaRPr lang="sv-SE" sz="1200" noProof="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FÖRDELAR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Komma igång snabbt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Slipper långa förankringsprocesser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Verksamheter med större intresse/behov kan komma igång själva</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FÖRDELAR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Låg ekonomiskt tröskel</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Behöver inte få med alla bolag på en gång</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Kan anpassas efter bolagets behov och förutsättningar</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FÖRDELAR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Budget och resurser finns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Skalbarhet och eniga standarder från start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Dela kunskap inom kommunen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Komplicerade frågor kan lösas strategiskt (ex informationsägande)</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FÖRDELAR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Hjälp och styrfart uppifrån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Enade standarder, synergier &amp; delad kunskap</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Nationella &amp; internationella intressen bevakas lättare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Mindre arbete/kommun i skalbara frågor</a:t>
                      </a:r>
                    </a:p>
                  </a:txBody>
                  <a:tcPr>
                    <a:solidFill>
                      <a:schemeClr val="bg1">
                        <a:lumMod val="75000"/>
                      </a:schemeClr>
                    </a:solidFill>
                  </a:tcPr>
                </a:tc>
                <a:extLst>
                  <a:ext uri="{0D108BD9-81ED-4DB2-BD59-A6C34878D82A}">
                    <a16:rowId xmlns:a16="http://schemas.microsoft.com/office/drawing/2014/main" val="2134802730"/>
                  </a:ext>
                </a:extLst>
              </a:tr>
              <a:tr h="370840">
                <a:tc>
                  <a:txBody>
                    <a:bodyPr/>
                    <a:lstStyle/>
                    <a:p>
                      <a:endParaRPr lang="sv-SE" sz="1200" noProof="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NACKDELAR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Långsiktigt svårt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Svårt att skala på bredden </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Personberoende med risk för att förlora insatt investering om någon byter tjänst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Synergier och skalbarhet svårt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NACKDELAR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Någon behöver samordna trots avsaknad av beslut &amp; avsatt tid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Svårt nå långsiktig hållbarhet </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Kan behöva försvaras internt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Riskerar bli personberoende</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NACKDELAR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Svårt fatta snabba beslut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Måste konkurrera med andra digitala initiativ</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Långa beslutsprocesser för att nå samsyn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NACKDELAR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Lång beslutsprocess, mycket diskussioner för att nå konsensus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Alla kommuner måste enas </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Svårt ta hänsyn till kommuners olika förutsättningar</a:t>
                      </a:r>
                    </a:p>
                  </a:txBody>
                  <a:tcPr>
                    <a:solidFill>
                      <a:schemeClr val="bg1">
                        <a:lumMod val="85000"/>
                      </a:schemeClr>
                    </a:solidFill>
                  </a:tcPr>
                </a:tc>
                <a:extLst>
                  <a:ext uri="{0D108BD9-81ED-4DB2-BD59-A6C34878D82A}">
                    <a16:rowId xmlns:a16="http://schemas.microsoft.com/office/drawing/2014/main" val="423147568"/>
                  </a:ext>
                </a:extLst>
              </a:tr>
            </a:tbl>
          </a:graphicData>
        </a:graphic>
      </p:graphicFrame>
      <p:sp>
        <p:nvSpPr>
          <p:cNvPr id="66" name="V-form med huvud 65">
            <a:extLst>
              <a:ext uri="{FF2B5EF4-FFF2-40B4-BE49-F238E27FC236}">
                <a16:creationId xmlns:a16="http://schemas.microsoft.com/office/drawing/2014/main" id="{D3780008-2028-F64C-9D7F-D0282C07DD05}"/>
              </a:ext>
            </a:extLst>
          </p:cNvPr>
          <p:cNvSpPr/>
          <p:nvPr/>
        </p:nvSpPr>
        <p:spPr>
          <a:xfrm>
            <a:off x="2427567" y="1975004"/>
            <a:ext cx="9386306" cy="275771"/>
          </a:xfrm>
          <a:prstGeom prst="notchedRightArrow">
            <a:avLst/>
          </a:prstGeom>
          <a:gradFill flip="none" rotWithShape="1">
            <a:gsLst>
              <a:gs pos="0">
                <a:schemeClr val="bg1"/>
              </a:gs>
              <a:gs pos="0">
                <a:schemeClr val="bg1"/>
              </a:gs>
              <a:gs pos="22000">
                <a:srgbClr val="F9E0DF"/>
              </a:gs>
              <a:gs pos="88000">
                <a:srgbClr val="F8A7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textruta 77">
            <a:extLst>
              <a:ext uri="{FF2B5EF4-FFF2-40B4-BE49-F238E27FC236}">
                <a16:creationId xmlns:a16="http://schemas.microsoft.com/office/drawing/2014/main" id="{A978F548-C6CC-4946-8F4B-FE0A5940069E}"/>
              </a:ext>
            </a:extLst>
          </p:cNvPr>
          <p:cNvSpPr txBox="1"/>
          <p:nvPr/>
        </p:nvSpPr>
        <p:spPr>
          <a:xfrm>
            <a:off x="2635015" y="1999999"/>
            <a:ext cx="859049" cy="253916"/>
          </a:xfrm>
          <a:prstGeom prst="rect">
            <a:avLst/>
          </a:prstGeom>
          <a:noFill/>
        </p:spPr>
        <p:txBody>
          <a:bodyPr wrap="square" rtlCol="0">
            <a:spAutoFit/>
          </a:bodyPr>
          <a:lstStyle/>
          <a:p>
            <a:r>
              <a:rPr lang="sv-SE" sz="1050"/>
              <a:t>MOGNAD</a:t>
            </a:r>
          </a:p>
        </p:txBody>
      </p:sp>
      <p:grpSp>
        <p:nvGrpSpPr>
          <p:cNvPr id="79" name="Grupp 78">
            <a:extLst>
              <a:ext uri="{FF2B5EF4-FFF2-40B4-BE49-F238E27FC236}">
                <a16:creationId xmlns:a16="http://schemas.microsoft.com/office/drawing/2014/main" id="{04F0D622-5433-C747-A25A-0AAF426EF80B}"/>
              </a:ext>
            </a:extLst>
          </p:cNvPr>
          <p:cNvGrpSpPr/>
          <p:nvPr/>
        </p:nvGrpSpPr>
        <p:grpSpPr>
          <a:xfrm>
            <a:off x="1087592" y="4048088"/>
            <a:ext cx="626806" cy="707886"/>
            <a:chOff x="2266926" y="3835096"/>
            <a:chExt cx="793146" cy="895742"/>
          </a:xfrm>
        </p:grpSpPr>
        <p:grpSp>
          <p:nvGrpSpPr>
            <p:cNvPr id="80" name="Grupp 79">
              <a:extLst>
                <a:ext uri="{FF2B5EF4-FFF2-40B4-BE49-F238E27FC236}">
                  <a16:creationId xmlns:a16="http://schemas.microsoft.com/office/drawing/2014/main" id="{C6F1BB6D-9A47-A64C-A6FE-7521ECC6B1B5}"/>
                </a:ext>
              </a:extLst>
            </p:cNvPr>
            <p:cNvGrpSpPr/>
            <p:nvPr/>
          </p:nvGrpSpPr>
          <p:grpSpPr>
            <a:xfrm>
              <a:off x="2266926" y="3915107"/>
              <a:ext cx="793146" cy="793146"/>
              <a:chOff x="2266926" y="3915107"/>
              <a:chExt cx="793146" cy="793146"/>
            </a:xfrm>
          </p:grpSpPr>
          <p:sp>
            <p:nvSpPr>
              <p:cNvPr id="82" name="Ellips 81">
                <a:extLst>
                  <a:ext uri="{FF2B5EF4-FFF2-40B4-BE49-F238E27FC236}">
                    <a16:creationId xmlns:a16="http://schemas.microsoft.com/office/drawing/2014/main" id="{A30636CB-F5D6-A34D-903C-9AA696B33FFC}"/>
                  </a:ext>
                </a:extLst>
              </p:cNvPr>
              <p:cNvSpPr/>
              <p:nvPr/>
            </p:nvSpPr>
            <p:spPr>
              <a:xfrm>
                <a:off x="2266926" y="3915107"/>
                <a:ext cx="793146" cy="793146"/>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83" name="Ellips 82">
                <a:extLst>
                  <a:ext uri="{FF2B5EF4-FFF2-40B4-BE49-F238E27FC236}">
                    <a16:creationId xmlns:a16="http://schemas.microsoft.com/office/drawing/2014/main" id="{6C29AA67-F932-2846-A846-E5E758B8E505}"/>
                  </a:ext>
                </a:extLst>
              </p:cNvPr>
              <p:cNvSpPr/>
              <p:nvPr/>
            </p:nvSpPr>
            <p:spPr>
              <a:xfrm>
                <a:off x="2362573" y="4010754"/>
                <a:ext cx="601851" cy="601851"/>
              </a:xfrm>
              <a:prstGeom prst="ellipse">
                <a:avLst/>
              </a:prstGeom>
              <a:solidFill>
                <a:schemeClr val="bg2"/>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grpSp>
        <p:sp>
          <p:nvSpPr>
            <p:cNvPr id="81" name="textruta 80">
              <a:extLst>
                <a:ext uri="{FF2B5EF4-FFF2-40B4-BE49-F238E27FC236}">
                  <a16:creationId xmlns:a16="http://schemas.microsoft.com/office/drawing/2014/main" id="{ACF30A7A-5210-7F45-B5EC-0D52420FDF5C}"/>
                </a:ext>
              </a:extLst>
            </p:cNvPr>
            <p:cNvSpPr txBox="1"/>
            <p:nvPr/>
          </p:nvSpPr>
          <p:spPr>
            <a:xfrm>
              <a:off x="2362572" y="3835096"/>
              <a:ext cx="576064" cy="895742"/>
            </a:xfrm>
            <a:prstGeom prst="rect">
              <a:avLst/>
            </a:prstGeom>
            <a:noFill/>
          </p:spPr>
          <p:txBody>
            <a:bodyPr wrap="square" rtlCol="0">
              <a:spAutoFit/>
            </a:bodyPr>
            <a:lstStyle/>
            <a:p>
              <a:r>
                <a:rPr lang="sv-SE" sz="4000">
                  <a:solidFill>
                    <a:srgbClr val="C40064"/>
                  </a:solidFill>
                  <a:latin typeface="Arial" panose="020B0604020202020204" pitchFamily="34" charset="0"/>
                  <a:cs typeface="Arial" panose="020B0604020202020204" pitchFamily="34" charset="0"/>
                </a:rPr>
                <a:t>+</a:t>
              </a:r>
              <a:endParaRPr lang="sv-SE">
                <a:solidFill>
                  <a:srgbClr val="C40064"/>
                </a:solidFill>
                <a:latin typeface="Arial" panose="020B0604020202020204" pitchFamily="34" charset="0"/>
                <a:cs typeface="Arial" panose="020B0604020202020204" pitchFamily="34" charset="0"/>
              </a:endParaRPr>
            </a:p>
          </p:txBody>
        </p:sp>
      </p:grpSp>
      <p:grpSp>
        <p:nvGrpSpPr>
          <p:cNvPr id="84" name="Grupp 83">
            <a:extLst>
              <a:ext uri="{FF2B5EF4-FFF2-40B4-BE49-F238E27FC236}">
                <a16:creationId xmlns:a16="http://schemas.microsoft.com/office/drawing/2014/main" id="{D4A7E8B6-5C32-FE4F-8D62-F9C010489695}"/>
              </a:ext>
            </a:extLst>
          </p:cNvPr>
          <p:cNvGrpSpPr/>
          <p:nvPr/>
        </p:nvGrpSpPr>
        <p:grpSpPr>
          <a:xfrm>
            <a:off x="1075410" y="4935757"/>
            <a:ext cx="626806" cy="708639"/>
            <a:chOff x="2266925" y="4897127"/>
            <a:chExt cx="793146" cy="896696"/>
          </a:xfrm>
        </p:grpSpPr>
        <p:grpSp>
          <p:nvGrpSpPr>
            <p:cNvPr id="85" name="Grupp 84">
              <a:extLst>
                <a:ext uri="{FF2B5EF4-FFF2-40B4-BE49-F238E27FC236}">
                  <a16:creationId xmlns:a16="http://schemas.microsoft.com/office/drawing/2014/main" id="{3E5DB1F2-6B2C-1B40-9F64-C7A8DD3596F7}"/>
                </a:ext>
              </a:extLst>
            </p:cNvPr>
            <p:cNvGrpSpPr/>
            <p:nvPr/>
          </p:nvGrpSpPr>
          <p:grpSpPr>
            <a:xfrm>
              <a:off x="2266925" y="5000677"/>
              <a:ext cx="793146" cy="793146"/>
              <a:chOff x="2266926" y="3915107"/>
              <a:chExt cx="793146" cy="793146"/>
            </a:xfrm>
          </p:grpSpPr>
          <p:sp>
            <p:nvSpPr>
              <p:cNvPr id="89" name="Ellips 88">
                <a:extLst>
                  <a:ext uri="{FF2B5EF4-FFF2-40B4-BE49-F238E27FC236}">
                    <a16:creationId xmlns:a16="http://schemas.microsoft.com/office/drawing/2014/main" id="{3CA10672-503D-DC49-BFF7-F5E9DB7C38F3}"/>
                  </a:ext>
                </a:extLst>
              </p:cNvPr>
              <p:cNvSpPr/>
              <p:nvPr/>
            </p:nvSpPr>
            <p:spPr>
              <a:xfrm>
                <a:off x="2266926" y="3915107"/>
                <a:ext cx="793146" cy="793146"/>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90" name="Ellips 89">
                <a:extLst>
                  <a:ext uri="{FF2B5EF4-FFF2-40B4-BE49-F238E27FC236}">
                    <a16:creationId xmlns:a16="http://schemas.microsoft.com/office/drawing/2014/main" id="{EDA9F515-4CD1-1D44-B160-03654A128697}"/>
                  </a:ext>
                </a:extLst>
              </p:cNvPr>
              <p:cNvSpPr/>
              <p:nvPr/>
            </p:nvSpPr>
            <p:spPr>
              <a:xfrm>
                <a:off x="2362573" y="4010754"/>
                <a:ext cx="601851" cy="601851"/>
              </a:xfrm>
              <a:prstGeom prst="ellipse">
                <a:avLst/>
              </a:prstGeom>
              <a:solidFill>
                <a:schemeClr val="bg2"/>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grpSp>
        <p:sp>
          <p:nvSpPr>
            <p:cNvPr id="86" name="textruta 85">
              <a:extLst>
                <a:ext uri="{FF2B5EF4-FFF2-40B4-BE49-F238E27FC236}">
                  <a16:creationId xmlns:a16="http://schemas.microsoft.com/office/drawing/2014/main" id="{DA768DF8-38DC-4544-AD7C-7537BC4C884F}"/>
                </a:ext>
              </a:extLst>
            </p:cNvPr>
            <p:cNvSpPr txBox="1"/>
            <p:nvPr/>
          </p:nvSpPr>
          <p:spPr>
            <a:xfrm>
              <a:off x="2442616" y="4897127"/>
              <a:ext cx="479360" cy="895743"/>
            </a:xfrm>
            <a:prstGeom prst="rect">
              <a:avLst/>
            </a:prstGeom>
            <a:noFill/>
          </p:spPr>
          <p:txBody>
            <a:bodyPr wrap="square" rtlCol="0">
              <a:spAutoFit/>
            </a:bodyPr>
            <a:lstStyle/>
            <a:p>
              <a:r>
                <a:rPr lang="sv-SE" sz="4000">
                  <a:solidFill>
                    <a:srgbClr val="C40064"/>
                  </a:solidFill>
                  <a:latin typeface="Arial" panose="020B0604020202020204" pitchFamily="34" charset="0"/>
                  <a:cs typeface="Arial" panose="020B0604020202020204" pitchFamily="34" charset="0"/>
                </a:rPr>
                <a:t>-</a:t>
              </a:r>
            </a:p>
          </p:txBody>
        </p:sp>
      </p:grpSp>
      <p:sp>
        <p:nvSpPr>
          <p:cNvPr id="91" name="textruta 90">
            <a:extLst>
              <a:ext uri="{FF2B5EF4-FFF2-40B4-BE49-F238E27FC236}">
                <a16:creationId xmlns:a16="http://schemas.microsoft.com/office/drawing/2014/main" id="{B60D18C7-9002-E844-A975-79CA8A683CCE}"/>
              </a:ext>
            </a:extLst>
          </p:cNvPr>
          <p:cNvSpPr txBox="1"/>
          <p:nvPr/>
        </p:nvSpPr>
        <p:spPr>
          <a:xfrm>
            <a:off x="4436076" y="6013531"/>
            <a:ext cx="7636654" cy="784830"/>
          </a:xfrm>
          <a:prstGeom prst="rect">
            <a:avLst/>
          </a:prstGeom>
          <a:solidFill>
            <a:schemeClr val="bg1"/>
          </a:solidFill>
        </p:spPr>
        <p:txBody>
          <a:bodyPr wrap="square" rtlCol="0">
            <a:spAutoFit/>
          </a:bodyPr>
          <a:lstStyle/>
          <a:p>
            <a:r>
              <a:rPr lang="sv-SE" sz="900" b="1"/>
              <a:t>Bildtolkning för synskadade: </a:t>
            </a:r>
            <a:r>
              <a:rPr lang="sv-SE" sz="900"/>
              <a:t>Bilden visar en förenklad modell över var i organisationen beslut, samordning, ägarskap och förvaltning av öppna data ligger, samt listar längst ned fördelar och nackdelar med de olika modellerna. De fyra olika nivåerna kallas ”Eldsjälsdrivet”, ”Självorganiserat”, ”Kommunstyrt” och ”Regionsövergripande”. Namnen syftar till var eventuell samordning eller initiativ ligger i organisationen. Från vänster till höger går en pil med rubriken ”Mognad” som visar att ju högre upp i organisationen som beslut och samordning ligger, ju högre mognadsgrad har organisationen gällande sitt öppna data-arbete.</a:t>
            </a:r>
          </a:p>
        </p:txBody>
      </p:sp>
      <p:sp>
        <p:nvSpPr>
          <p:cNvPr id="92" name="textruta 91">
            <a:extLst>
              <a:ext uri="{FF2B5EF4-FFF2-40B4-BE49-F238E27FC236}">
                <a16:creationId xmlns:a16="http://schemas.microsoft.com/office/drawing/2014/main" id="{C1517031-E2B0-444A-9CD8-37A0A41AA25E}"/>
              </a:ext>
            </a:extLst>
          </p:cNvPr>
          <p:cNvSpPr txBox="1"/>
          <p:nvPr/>
        </p:nvSpPr>
        <p:spPr>
          <a:xfrm>
            <a:off x="7353413" y="73354"/>
            <a:ext cx="4838588" cy="369332"/>
          </a:xfrm>
          <a:prstGeom prst="rect">
            <a:avLst/>
          </a:prstGeom>
          <a:solidFill>
            <a:srgbClr val="C40064"/>
          </a:solidFill>
          <a:ln>
            <a:noFill/>
            <a:prstDash val="dash"/>
          </a:ln>
        </p:spPr>
        <p:txBody>
          <a:bodyPr wrap="square" rtlCol="0">
            <a:spAutoFit/>
          </a:bodyPr>
          <a:lstStyle/>
          <a:p>
            <a:pPr algn="ctr"/>
            <a:r>
              <a:rPr lang="sv-SE" i="1">
                <a:solidFill>
                  <a:schemeClr val="bg1"/>
                </a:solidFill>
                <a:latin typeface="Arial" panose="020B0604020202020204" pitchFamily="34" charset="0"/>
                <a:cs typeface="Arial" panose="020B0604020202020204" pitchFamily="34" charset="0"/>
              </a:rPr>
              <a:t>Förenklad modell för inspiration</a:t>
            </a:r>
          </a:p>
        </p:txBody>
      </p:sp>
    </p:spTree>
    <p:extLst>
      <p:ext uri="{BB962C8B-B14F-4D97-AF65-F5344CB8AC3E}">
        <p14:creationId xmlns:p14="http://schemas.microsoft.com/office/powerpoint/2010/main" val="144332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latin typeface="Arial" panose="020B0604020202020204" pitchFamily="34" charset="0"/>
                <a:cs typeface="Arial" panose="020B0604020202020204" pitchFamily="34" charset="0"/>
              </a:rPr>
              <a:pPr/>
              <a:t>Agenda</a:t>
            </a:fld>
            <a:endParaRPr lang="sv-SE">
              <a:latin typeface="Arial" panose="020B0604020202020204" pitchFamily="34" charset="0"/>
              <a:cs typeface="Arial" panose="020B0604020202020204" pitchFamily="34" charset="0"/>
            </a:endParaRPr>
          </a:p>
        </p:txBody>
      </p:sp>
      <p:sp>
        <p:nvSpPr>
          <p:cNvPr id="14" name="Platshållare för text 2">
            <a:hlinkClick r:id="rId10" action="ppaction://hlinksldjump"/>
            <a:extLst>
              <a:ext uri="{FF2B5EF4-FFF2-40B4-BE49-F238E27FC236}">
                <a16:creationId xmlns:a16="http://schemas.microsoft.com/office/drawing/2014/main" id="{0C8109BE-40DC-40C8-BE70-CEE52EAB0BE3}"/>
              </a:ext>
            </a:extLst>
          </p:cNvPr>
          <p:cNvSpPr>
            <a:spLocks noGrp="1"/>
          </p:cNvSpPr>
          <p:nvPr>
            <p:custDataLst>
              <p:tags r:id="rId4"/>
            </p:custDataLst>
          </p:nvPr>
        </p:nvSpPr>
        <p:spPr bwMode="gray">
          <a:xfrm>
            <a:off x="609599" y="130337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1. Vem som beslutar och äger ansvaret påverkar effektivitet och långsiktighet </a:t>
            </a:r>
            <a:endParaRPr lang="sv-SE">
              <a:latin typeface="Arial"/>
              <a:cs typeface="Arial"/>
            </a:endParaRPr>
          </a:p>
        </p:txBody>
      </p:sp>
      <p:sp>
        <p:nvSpPr>
          <p:cNvPr id="10" name="Platshållare för text 2">
            <a:hlinkClick r:id="" action="ppaction://noaction"/>
            <a:extLst>
              <a:ext uri="{FF2B5EF4-FFF2-40B4-BE49-F238E27FC236}">
                <a16:creationId xmlns:a16="http://schemas.microsoft.com/office/drawing/2014/main" id="{57189D22-9C98-7540-B6B2-83EC888D2491}"/>
              </a:ext>
            </a:extLst>
          </p:cNvPr>
          <p:cNvSpPr>
            <a:spLocks noGrp="1"/>
          </p:cNvSpPr>
          <p:nvPr/>
        </p:nvSpPr>
        <p:spPr bwMode="gray">
          <a:xfrm>
            <a:off x="609599" y="1811573"/>
            <a:ext cx="10972800" cy="508000"/>
          </a:xfrm>
          <a:prstGeom prst="rect">
            <a:avLst/>
          </a:prstGeom>
          <a:solidFill>
            <a:srgbClr val="C40064"/>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b="1">
                <a:solidFill>
                  <a:schemeClr val="bg1"/>
                </a:solidFill>
                <a:latin typeface="Arial"/>
                <a:cs typeface="Arial"/>
                <a:sym typeface="Stockholm Type Regular"/>
              </a:rPr>
              <a:t>2. </a:t>
            </a:r>
            <a:r>
              <a:rPr lang="sv-SE" b="1">
                <a:solidFill>
                  <a:schemeClr val="bg1"/>
                </a:solidFill>
                <a:latin typeface="Arial"/>
                <a:cs typeface="Arial"/>
              </a:rPr>
              <a:t>Vilka roller behövs för att arbeta med öppna data? </a:t>
            </a:r>
          </a:p>
        </p:txBody>
      </p:sp>
      <p:sp>
        <p:nvSpPr>
          <p:cNvPr id="15" name="Platshållare för text 2">
            <a:hlinkClick r:id="" action="ppaction://noaction"/>
            <a:extLst>
              <a:ext uri="{FF2B5EF4-FFF2-40B4-BE49-F238E27FC236}">
                <a16:creationId xmlns:a16="http://schemas.microsoft.com/office/drawing/2014/main" id="{C07B9F52-9EC2-B640-B091-47D5F990D568}"/>
              </a:ext>
            </a:extLst>
          </p:cNvPr>
          <p:cNvSpPr>
            <a:spLocks noGrp="1"/>
          </p:cNvSpPr>
          <p:nvPr>
            <p:custDataLst>
              <p:tags r:id="rId5"/>
            </p:custDataLst>
          </p:nvPr>
        </p:nvSpPr>
        <p:spPr bwMode="gray">
          <a:xfrm>
            <a:off x="609599" y="2319573"/>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3. </a:t>
            </a:r>
            <a:r>
              <a:rPr lang="sv-SE"/>
              <a:t>Gruppövning: Ta fram förslag på organisation  </a:t>
            </a:r>
          </a:p>
        </p:txBody>
      </p:sp>
      <p:sp>
        <p:nvSpPr>
          <p:cNvPr id="16" name="Platshållare för text 2">
            <a:hlinkClick r:id="" action="ppaction://noaction"/>
            <a:extLst>
              <a:ext uri="{FF2B5EF4-FFF2-40B4-BE49-F238E27FC236}">
                <a16:creationId xmlns:a16="http://schemas.microsoft.com/office/drawing/2014/main" id="{5827BC66-7B82-5540-8491-E8C3D5A76C94}"/>
              </a:ext>
            </a:extLst>
          </p:cNvPr>
          <p:cNvSpPr>
            <a:spLocks noGrp="1"/>
          </p:cNvSpPr>
          <p:nvPr/>
        </p:nvSpPr>
        <p:spPr bwMode="gray">
          <a:xfrm>
            <a:off x="609599" y="2827573"/>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705" indent="0">
              <a:spcBef>
                <a:spcPct val="0"/>
              </a:spcBef>
              <a:spcAft>
                <a:spcPct val="0"/>
              </a:spcAft>
              <a:buNone/>
            </a:pPr>
            <a:r>
              <a:rPr lang="sv-SE">
                <a:latin typeface="Arial"/>
                <a:cs typeface="Arial"/>
                <a:sym typeface="Stockholm Type Regular"/>
              </a:rPr>
              <a:t>4. Sammanfattande diskussion och nästa steg</a:t>
            </a:r>
            <a:endParaRPr lang="sv-SE">
              <a:latin typeface="Arial"/>
              <a:cs typeface="Arial"/>
            </a:endParaRPr>
          </a:p>
        </p:txBody>
      </p:sp>
    </p:spTree>
    <p:extLst>
      <p:ext uri="{BB962C8B-B14F-4D97-AF65-F5344CB8AC3E}">
        <p14:creationId xmlns:p14="http://schemas.microsoft.com/office/powerpoint/2010/main" val="179486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33859D7-39A9-CA4F-908E-92D030FF88B9}"/>
              </a:ext>
            </a:extLst>
          </p:cNvPr>
          <p:cNvSpPr>
            <a:spLocks noGrp="1"/>
          </p:cNvSpPr>
          <p:nvPr>
            <p:ph type="title"/>
          </p:nvPr>
        </p:nvSpPr>
        <p:spPr>
          <a:ln>
            <a:noFill/>
          </a:ln>
        </p:spPr>
        <p:txBody>
          <a:bodyPr/>
          <a:lstStyle/>
          <a:p>
            <a:r>
              <a:rPr lang="sv-SE" sz="2800">
                <a:latin typeface="Arial" panose="020B0604020202020204" pitchFamily="34" charset="0"/>
                <a:cs typeface="Arial" panose="020B0604020202020204" pitchFamily="34" charset="0"/>
              </a:rPr>
              <a:t>Samordnaren bör har en central arbetsgrupp med förvaltningsrepresentanter som alla samarbetar med öppna data</a:t>
            </a:r>
          </a:p>
        </p:txBody>
      </p:sp>
      <p:sp>
        <p:nvSpPr>
          <p:cNvPr id="5" name="Rektangel 4">
            <a:extLst>
              <a:ext uri="{FF2B5EF4-FFF2-40B4-BE49-F238E27FC236}">
                <a16:creationId xmlns:a16="http://schemas.microsoft.com/office/drawing/2014/main" id="{375B3FD2-F398-9148-8E9A-F654BE07C475}"/>
              </a:ext>
            </a:extLst>
          </p:cNvPr>
          <p:cNvSpPr/>
          <p:nvPr/>
        </p:nvSpPr>
        <p:spPr>
          <a:xfrm>
            <a:off x="1492468" y="2673598"/>
            <a:ext cx="1860331" cy="6096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600">
                <a:solidFill>
                  <a:srgbClr val="C40064"/>
                </a:solidFill>
              </a:rPr>
              <a:t>Samordnare</a:t>
            </a:r>
          </a:p>
        </p:txBody>
      </p:sp>
      <p:sp>
        <p:nvSpPr>
          <p:cNvPr id="7" name="Rektangel 6">
            <a:extLst>
              <a:ext uri="{FF2B5EF4-FFF2-40B4-BE49-F238E27FC236}">
                <a16:creationId xmlns:a16="http://schemas.microsoft.com/office/drawing/2014/main" id="{CC411E31-89D1-6E48-BF17-554FF2640CC2}"/>
              </a:ext>
            </a:extLst>
          </p:cNvPr>
          <p:cNvSpPr/>
          <p:nvPr/>
        </p:nvSpPr>
        <p:spPr>
          <a:xfrm>
            <a:off x="1492468" y="3521026"/>
            <a:ext cx="1860331" cy="6096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C40064"/>
                </a:solidFill>
              </a:rPr>
              <a:t>Arbetsgrupp</a:t>
            </a:r>
            <a:endParaRPr lang="sv-SE">
              <a:solidFill>
                <a:srgbClr val="C40064"/>
              </a:solidFill>
            </a:endParaRPr>
          </a:p>
        </p:txBody>
      </p:sp>
      <p:sp>
        <p:nvSpPr>
          <p:cNvPr id="8" name="Rektangel 7">
            <a:extLst>
              <a:ext uri="{FF2B5EF4-FFF2-40B4-BE49-F238E27FC236}">
                <a16:creationId xmlns:a16="http://schemas.microsoft.com/office/drawing/2014/main" id="{2D3ED099-2B37-8C4D-89DD-EBE80F107230}"/>
              </a:ext>
            </a:extLst>
          </p:cNvPr>
          <p:cNvSpPr/>
          <p:nvPr/>
        </p:nvSpPr>
        <p:spPr>
          <a:xfrm>
            <a:off x="1492468" y="4505027"/>
            <a:ext cx="1860331" cy="841887"/>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C40064"/>
                </a:solidFill>
              </a:rPr>
              <a:t>Internt nätverk inom resp förvaltning</a:t>
            </a:r>
          </a:p>
        </p:txBody>
      </p:sp>
      <p:sp>
        <p:nvSpPr>
          <p:cNvPr id="9" name="Rektangel 8">
            <a:extLst>
              <a:ext uri="{FF2B5EF4-FFF2-40B4-BE49-F238E27FC236}">
                <a16:creationId xmlns:a16="http://schemas.microsoft.com/office/drawing/2014/main" id="{A3D0416A-B9F1-B94C-A264-E1CF6A810EF4}"/>
              </a:ext>
            </a:extLst>
          </p:cNvPr>
          <p:cNvSpPr/>
          <p:nvPr/>
        </p:nvSpPr>
        <p:spPr>
          <a:xfrm>
            <a:off x="1397876" y="2575034"/>
            <a:ext cx="2049517" cy="1692166"/>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8F17E79B-A74C-D542-A22E-4223AFFBB5B5}"/>
              </a:ext>
            </a:extLst>
          </p:cNvPr>
          <p:cNvSpPr txBox="1"/>
          <p:nvPr/>
        </p:nvSpPr>
        <p:spPr>
          <a:xfrm>
            <a:off x="4740166" y="1786758"/>
            <a:ext cx="4733618" cy="430887"/>
          </a:xfrm>
          <a:prstGeom prst="rect">
            <a:avLst/>
          </a:prstGeom>
          <a:noFill/>
        </p:spPr>
        <p:txBody>
          <a:bodyPr wrap="square" rtlCol="0">
            <a:spAutoFit/>
          </a:bodyPr>
          <a:lstStyle/>
          <a:p>
            <a:pPr marL="285750" indent="-285750">
              <a:buFont typeface="Arial" panose="020B0604020202020204" pitchFamily="34" charset="0"/>
              <a:buChar char="•"/>
            </a:pPr>
            <a:r>
              <a:rPr lang="sv-SE" sz="1100"/>
              <a:t>Rekommendation: Kommunledningen, utvecklingsavdelningen eller IT-strategiavdelningen</a:t>
            </a:r>
          </a:p>
        </p:txBody>
      </p:sp>
      <p:sp>
        <p:nvSpPr>
          <p:cNvPr id="18" name="textruta 17">
            <a:extLst>
              <a:ext uri="{FF2B5EF4-FFF2-40B4-BE49-F238E27FC236}">
                <a16:creationId xmlns:a16="http://schemas.microsoft.com/office/drawing/2014/main" id="{7A130412-E496-9141-BDAD-BFD27D74CD8E}"/>
              </a:ext>
            </a:extLst>
          </p:cNvPr>
          <p:cNvSpPr txBox="1"/>
          <p:nvPr/>
        </p:nvSpPr>
        <p:spPr>
          <a:xfrm>
            <a:off x="4740166" y="2673598"/>
            <a:ext cx="4342856" cy="1615827"/>
          </a:xfrm>
          <a:prstGeom prst="rect">
            <a:avLst/>
          </a:prstGeom>
          <a:noFill/>
        </p:spPr>
        <p:txBody>
          <a:bodyPr wrap="none" rtlCol="0">
            <a:spAutoFit/>
          </a:bodyPr>
          <a:lstStyle/>
          <a:p>
            <a:pPr marL="285750" indent="-285750">
              <a:buFont typeface="Arial" panose="020B0604020202020204" pitchFamily="34" charset="0"/>
              <a:buChar char="•"/>
            </a:pPr>
            <a:r>
              <a:rPr lang="sv-SE" sz="1100"/>
              <a:t>Samordnare – central placerad i organisationen</a:t>
            </a:r>
          </a:p>
          <a:p>
            <a:pPr marL="285750" indent="-285750">
              <a:buFont typeface="Arial" panose="020B0604020202020204" pitchFamily="34" charset="0"/>
              <a:buChar char="•"/>
            </a:pPr>
            <a:r>
              <a:rPr lang="sv-SE" sz="1100"/>
              <a:t>Förvaltningsrepresentanter, centralt placerad i varje förvaltning</a:t>
            </a:r>
          </a:p>
          <a:p>
            <a:pPr marL="285750" indent="-285750">
              <a:buFont typeface="Arial" panose="020B0604020202020204" pitchFamily="34" charset="0"/>
              <a:buChar char="•"/>
            </a:pPr>
            <a:r>
              <a:rPr lang="sv-SE" sz="1100"/>
              <a:t>Centrala stödroller</a:t>
            </a:r>
          </a:p>
          <a:p>
            <a:pPr marL="742950" lvl="1" indent="-285750">
              <a:buFont typeface="Arial" panose="020B0604020202020204" pitchFamily="34" charset="0"/>
              <a:buChar char="•"/>
            </a:pPr>
            <a:r>
              <a:rPr lang="sv-SE" sz="1100"/>
              <a:t>Dataskyddsombud med kunskap inom öppna data</a:t>
            </a:r>
          </a:p>
          <a:p>
            <a:pPr marL="742950" lvl="1" indent="-285750">
              <a:buFont typeface="Arial" panose="020B0604020202020204" pitchFamily="34" charset="0"/>
              <a:buChar char="•"/>
            </a:pPr>
            <a:r>
              <a:rPr lang="sv-SE" sz="1100"/>
              <a:t>Jurist med kunskap inom öppna data</a:t>
            </a:r>
          </a:p>
          <a:p>
            <a:pPr marL="742950" lvl="1" indent="-285750">
              <a:buFont typeface="Arial" panose="020B0604020202020204" pitchFamily="34" charset="0"/>
              <a:buChar char="•"/>
            </a:pPr>
            <a:r>
              <a:rPr lang="sv-SE" sz="1100"/>
              <a:t>Förvaltningsledare med kunskap inom öppna data</a:t>
            </a:r>
          </a:p>
          <a:p>
            <a:pPr marL="742950" lvl="1" indent="-285750">
              <a:buFont typeface="Arial" panose="020B0604020202020204" pitchFamily="34" charset="0"/>
              <a:buChar char="•"/>
            </a:pPr>
            <a:r>
              <a:rPr lang="sv-SE" sz="1100"/>
              <a:t>IT-strateg med kunskap inom öppna data</a:t>
            </a:r>
          </a:p>
          <a:p>
            <a:pPr marL="742950" lvl="1" indent="-285750">
              <a:buFont typeface="Arial" panose="020B0604020202020204" pitchFamily="34" charset="0"/>
              <a:buChar char="•"/>
            </a:pPr>
            <a:r>
              <a:rPr lang="sv-SE" sz="1100"/>
              <a:t>Kommunikatör med kunskap inom öppna data</a:t>
            </a:r>
          </a:p>
          <a:p>
            <a:pPr marL="742950" lvl="1" indent="-285750">
              <a:buFont typeface="Arial" panose="020B0604020202020204" pitchFamily="34" charset="0"/>
              <a:buChar char="•"/>
            </a:pPr>
            <a:endParaRPr lang="sv-SE" sz="1100"/>
          </a:p>
        </p:txBody>
      </p:sp>
      <p:sp>
        <p:nvSpPr>
          <p:cNvPr id="20" name="textruta 19">
            <a:extLst>
              <a:ext uri="{FF2B5EF4-FFF2-40B4-BE49-F238E27FC236}">
                <a16:creationId xmlns:a16="http://schemas.microsoft.com/office/drawing/2014/main" id="{1C9CCDD8-65AD-C54B-A291-B900829D2340}"/>
              </a:ext>
            </a:extLst>
          </p:cNvPr>
          <p:cNvSpPr txBox="1"/>
          <p:nvPr/>
        </p:nvSpPr>
        <p:spPr>
          <a:xfrm>
            <a:off x="4740167" y="4505028"/>
            <a:ext cx="5192110" cy="430887"/>
          </a:xfrm>
          <a:prstGeom prst="rect">
            <a:avLst/>
          </a:prstGeom>
          <a:noFill/>
        </p:spPr>
        <p:txBody>
          <a:bodyPr wrap="square" rtlCol="0">
            <a:spAutoFit/>
          </a:bodyPr>
          <a:lstStyle/>
          <a:p>
            <a:pPr marL="285750" indent="-285750">
              <a:buFont typeface="Arial" panose="020B0604020202020204" pitchFamily="34" charset="0"/>
              <a:buChar char="•"/>
            </a:pPr>
            <a:r>
              <a:rPr lang="sv-SE" sz="1100"/>
              <a:t>Förvaltningsrepresentanter inom varje förvaltning skapar ett internt nätverk med informationsägare och informationsförvaltare</a:t>
            </a:r>
          </a:p>
        </p:txBody>
      </p:sp>
      <p:cxnSp>
        <p:nvCxnSpPr>
          <p:cNvPr id="24" name="Rak 23">
            <a:extLst>
              <a:ext uri="{FF2B5EF4-FFF2-40B4-BE49-F238E27FC236}">
                <a16:creationId xmlns:a16="http://schemas.microsoft.com/office/drawing/2014/main" id="{65490C12-FC4C-2947-9409-941AC04F9EB2}"/>
              </a:ext>
            </a:extLst>
          </p:cNvPr>
          <p:cNvCxnSpPr/>
          <p:nvPr/>
        </p:nvCxnSpPr>
        <p:spPr>
          <a:xfrm>
            <a:off x="809295" y="2448911"/>
            <a:ext cx="895481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F4C199E7-C809-8649-91C7-7212BE4AE366}"/>
              </a:ext>
            </a:extLst>
          </p:cNvPr>
          <p:cNvCxnSpPr/>
          <p:nvPr/>
        </p:nvCxnSpPr>
        <p:spPr>
          <a:xfrm>
            <a:off x="809295" y="4389418"/>
            <a:ext cx="895481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ktangel 25">
            <a:extLst>
              <a:ext uri="{FF2B5EF4-FFF2-40B4-BE49-F238E27FC236}">
                <a16:creationId xmlns:a16="http://schemas.microsoft.com/office/drawing/2014/main" id="{A83E6155-F160-F940-B1CE-EA8E4011C12D}"/>
              </a:ext>
            </a:extLst>
          </p:cNvPr>
          <p:cNvSpPr/>
          <p:nvPr/>
        </p:nvSpPr>
        <p:spPr>
          <a:xfrm rot="16200000">
            <a:off x="9521630" y="3282500"/>
            <a:ext cx="1639614" cy="27723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VEM</a:t>
            </a:r>
          </a:p>
        </p:txBody>
      </p:sp>
      <p:sp>
        <p:nvSpPr>
          <p:cNvPr id="27" name="Rektangel 26">
            <a:extLst>
              <a:ext uri="{FF2B5EF4-FFF2-40B4-BE49-F238E27FC236}">
                <a16:creationId xmlns:a16="http://schemas.microsoft.com/office/drawing/2014/main" id="{28CE6264-5334-5B44-A57C-10974E2FB867}"/>
              </a:ext>
            </a:extLst>
          </p:cNvPr>
          <p:cNvSpPr/>
          <p:nvPr/>
        </p:nvSpPr>
        <p:spPr>
          <a:xfrm rot="16200000">
            <a:off x="9851071" y="1708576"/>
            <a:ext cx="980732" cy="27723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VEM</a:t>
            </a:r>
          </a:p>
        </p:txBody>
      </p:sp>
      <p:sp>
        <p:nvSpPr>
          <p:cNvPr id="28" name="Rektangel 27">
            <a:extLst>
              <a:ext uri="{FF2B5EF4-FFF2-40B4-BE49-F238E27FC236}">
                <a16:creationId xmlns:a16="http://schemas.microsoft.com/office/drawing/2014/main" id="{98974B45-5A99-A048-8E7E-4CD8DFD91486}"/>
              </a:ext>
            </a:extLst>
          </p:cNvPr>
          <p:cNvSpPr/>
          <p:nvPr/>
        </p:nvSpPr>
        <p:spPr>
          <a:xfrm rot="16200000">
            <a:off x="9795889" y="4911960"/>
            <a:ext cx="1091100" cy="277235"/>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VEM</a:t>
            </a:r>
          </a:p>
        </p:txBody>
      </p:sp>
      <p:sp>
        <p:nvSpPr>
          <p:cNvPr id="30" name="textruta 29">
            <a:extLst>
              <a:ext uri="{FF2B5EF4-FFF2-40B4-BE49-F238E27FC236}">
                <a16:creationId xmlns:a16="http://schemas.microsoft.com/office/drawing/2014/main" id="{6E2DD49E-9E78-A845-B843-C7F28280399A}"/>
              </a:ext>
            </a:extLst>
          </p:cNvPr>
          <p:cNvSpPr txBox="1"/>
          <p:nvPr/>
        </p:nvSpPr>
        <p:spPr>
          <a:xfrm rot="16200000">
            <a:off x="-101285" y="3149302"/>
            <a:ext cx="2098159" cy="276999"/>
          </a:xfrm>
          <a:prstGeom prst="rect">
            <a:avLst/>
          </a:prstGeom>
          <a:noFill/>
        </p:spPr>
        <p:txBody>
          <a:bodyPr wrap="square" rtlCol="0">
            <a:spAutoFit/>
          </a:bodyPr>
          <a:lstStyle/>
          <a:p>
            <a:r>
              <a:rPr lang="sv-SE" sz="1200">
                <a:solidFill>
                  <a:srgbClr val="C40064"/>
                </a:solidFill>
              </a:rPr>
              <a:t>Öppna data organisation</a:t>
            </a:r>
          </a:p>
        </p:txBody>
      </p:sp>
      <p:sp>
        <p:nvSpPr>
          <p:cNvPr id="19" name="Rektangel 18">
            <a:extLst>
              <a:ext uri="{FF2B5EF4-FFF2-40B4-BE49-F238E27FC236}">
                <a16:creationId xmlns:a16="http://schemas.microsoft.com/office/drawing/2014/main" id="{ED7C70A8-7534-BC45-91D2-8BB78B6B2935}"/>
              </a:ext>
            </a:extLst>
          </p:cNvPr>
          <p:cNvSpPr/>
          <p:nvPr/>
        </p:nvSpPr>
        <p:spPr>
          <a:xfrm>
            <a:off x="809295" y="1709916"/>
            <a:ext cx="3226676" cy="6096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C40064"/>
                </a:solidFill>
              </a:rPr>
              <a:t>Ägare av uppdraget</a:t>
            </a:r>
          </a:p>
        </p:txBody>
      </p:sp>
      <p:sp>
        <p:nvSpPr>
          <p:cNvPr id="21" name="Rektangel 20">
            <a:extLst>
              <a:ext uri="{FF2B5EF4-FFF2-40B4-BE49-F238E27FC236}">
                <a16:creationId xmlns:a16="http://schemas.microsoft.com/office/drawing/2014/main" id="{5C6A2E36-6ED7-EB46-9CA9-ADD08B196BEF}"/>
              </a:ext>
            </a:extLst>
          </p:cNvPr>
          <p:cNvSpPr/>
          <p:nvPr/>
        </p:nvSpPr>
        <p:spPr>
          <a:xfrm>
            <a:off x="9341708" y="10451"/>
            <a:ext cx="2850292"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EXEMPEL PÅ ROLLINNEHAV - VEM</a:t>
            </a:r>
          </a:p>
        </p:txBody>
      </p:sp>
    </p:spTree>
    <p:extLst>
      <p:ext uri="{BB962C8B-B14F-4D97-AF65-F5344CB8AC3E}">
        <p14:creationId xmlns:p14="http://schemas.microsoft.com/office/powerpoint/2010/main" val="88137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33859D7-39A9-CA4F-908E-92D030FF88B9}"/>
              </a:ext>
            </a:extLst>
          </p:cNvPr>
          <p:cNvSpPr>
            <a:spLocks noGrp="1"/>
          </p:cNvSpPr>
          <p:nvPr>
            <p:ph type="title"/>
          </p:nvPr>
        </p:nvSpPr>
        <p:spPr>
          <a:xfrm>
            <a:off x="609600" y="457200"/>
            <a:ext cx="11322570" cy="831600"/>
          </a:xfrm>
        </p:spPr>
        <p:txBody>
          <a:bodyPr/>
          <a:lstStyle/>
          <a:p>
            <a:r>
              <a:rPr lang="sv-SE" sz="3200">
                <a:latin typeface="Arial" panose="020B0604020202020204" pitchFamily="34" charset="0"/>
                <a:cs typeface="Arial" panose="020B0604020202020204" pitchFamily="34" charset="0"/>
              </a:rPr>
              <a:t>Som ägare av projektet definierar ni målen som samordnaren med sin arbetsgrupp ska uppnå</a:t>
            </a:r>
            <a:endParaRPr lang="sv-SE">
              <a:latin typeface="Arial" panose="020B0604020202020204" pitchFamily="34" charset="0"/>
              <a:cs typeface="Arial" panose="020B0604020202020204" pitchFamily="34" charset="0"/>
            </a:endParaRPr>
          </a:p>
        </p:txBody>
      </p:sp>
      <p:sp>
        <p:nvSpPr>
          <p:cNvPr id="4" name="Rektangel 3">
            <a:extLst>
              <a:ext uri="{FF2B5EF4-FFF2-40B4-BE49-F238E27FC236}">
                <a16:creationId xmlns:a16="http://schemas.microsoft.com/office/drawing/2014/main" id="{61EA197A-D84A-EB48-9057-18AE9A01E076}"/>
              </a:ext>
            </a:extLst>
          </p:cNvPr>
          <p:cNvSpPr/>
          <p:nvPr/>
        </p:nvSpPr>
        <p:spPr>
          <a:xfrm>
            <a:off x="809295" y="1709916"/>
            <a:ext cx="3226676" cy="6096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rgbClr val="C40064"/>
                </a:solidFill>
              </a:rPr>
              <a:t>Ägare av uppdraget</a:t>
            </a:r>
          </a:p>
        </p:txBody>
      </p:sp>
      <p:sp>
        <p:nvSpPr>
          <p:cNvPr id="11" name="textruta 10">
            <a:extLst>
              <a:ext uri="{FF2B5EF4-FFF2-40B4-BE49-F238E27FC236}">
                <a16:creationId xmlns:a16="http://schemas.microsoft.com/office/drawing/2014/main" id="{0E2E8253-31C7-9344-A9A9-71380038A609}"/>
              </a:ext>
            </a:extLst>
          </p:cNvPr>
          <p:cNvSpPr txBox="1"/>
          <p:nvPr/>
        </p:nvSpPr>
        <p:spPr>
          <a:xfrm>
            <a:off x="4582510" y="2628781"/>
            <a:ext cx="4855779" cy="1815882"/>
          </a:xfrm>
          <a:prstGeom prst="rect">
            <a:avLst/>
          </a:prstGeom>
          <a:noFill/>
        </p:spPr>
        <p:txBody>
          <a:bodyPr wrap="square" rtlCol="0">
            <a:spAutoFit/>
          </a:bodyPr>
          <a:lstStyle/>
          <a:p>
            <a:pPr marL="171450" indent="-171450">
              <a:buFont typeface="Arial" panose="020B0604020202020204" pitchFamily="34" charset="0"/>
              <a:buChar char="•"/>
            </a:pPr>
            <a:r>
              <a:rPr lang="sv-SE" sz="1400" b="1"/>
              <a:t>Fattar beslutet</a:t>
            </a:r>
            <a:r>
              <a:rPr lang="sv-SE" sz="1400"/>
              <a:t> att initiera öppna data-arbetet</a:t>
            </a:r>
          </a:p>
          <a:p>
            <a:pPr marL="171450" indent="-171450">
              <a:buFont typeface="Arial" panose="020B0604020202020204" pitchFamily="34" charset="0"/>
              <a:buChar char="•"/>
            </a:pPr>
            <a:r>
              <a:rPr lang="sv-SE" sz="1400"/>
              <a:t>Ansvarar för att </a:t>
            </a:r>
            <a:r>
              <a:rPr lang="sv-SE" sz="1400" b="1"/>
              <a:t>handlingsplan</a:t>
            </a:r>
            <a:r>
              <a:rPr lang="sv-SE" sz="1400"/>
              <a:t> tas fram</a:t>
            </a:r>
          </a:p>
          <a:p>
            <a:pPr marL="171450" indent="-171450">
              <a:buFont typeface="Arial" panose="020B0604020202020204" pitchFamily="34" charset="0"/>
              <a:buChar char="•"/>
            </a:pPr>
            <a:r>
              <a:rPr lang="sv-SE" sz="1400"/>
              <a:t>Ansvarar för att öppna data arbetet sker inom myndigheten och </a:t>
            </a:r>
            <a:r>
              <a:rPr lang="sv-SE" sz="1400" b="1"/>
              <a:t>följer upp att den framtagna handlingsplanen följs</a:t>
            </a:r>
          </a:p>
          <a:p>
            <a:pPr marL="171450" indent="-171450">
              <a:buFont typeface="Arial" panose="020B0604020202020204" pitchFamily="34" charset="0"/>
              <a:buChar char="•"/>
            </a:pPr>
            <a:r>
              <a:rPr lang="sv-SE" sz="1400"/>
              <a:t>Ger den centrala samordnaren </a:t>
            </a:r>
            <a:r>
              <a:rPr lang="sv-SE" sz="1400" b="1"/>
              <a:t>mandat</a:t>
            </a:r>
            <a:r>
              <a:rPr lang="sv-SE" sz="1400"/>
              <a:t> att utföra arbetet</a:t>
            </a:r>
          </a:p>
          <a:p>
            <a:pPr marL="171450" indent="-171450">
              <a:buFont typeface="Arial" panose="020B0604020202020204" pitchFamily="34" charset="0"/>
              <a:buChar char="•"/>
            </a:pPr>
            <a:r>
              <a:rPr lang="sv-SE" sz="1400" b="1"/>
              <a:t>Förankrar arbetet i hela organisationen </a:t>
            </a:r>
          </a:p>
          <a:p>
            <a:pPr marL="171450" indent="-171450">
              <a:buFont typeface="Arial" panose="020B0604020202020204" pitchFamily="34" charset="0"/>
              <a:buChar char="•"/>
            </a:pPr>
            <a:r>
              <a:rPr lang="sv-SE" sz="1400"/>
              <a:t>Fattar beslut om eventuell </a:t>
            </a:r>
            <a:r>
              <a:rPr lang="sv-SE" sz="1400" b="1"/>
              <a:t>budget</a:t>
            </a:r>
          </a:p>
        </p:txBody>
      </p:sp>
      <p:cxnSp>
        <p:nvCxnSpPr>
          <p:cNvPr id="18" name="Vinklad  17">
            <a:extLst>
              <a:ext uri="{FF2B5EF4-FFF2-40B4-BE49-F238E27FC236}">
                <a16:creationId xmlns:a16="http://schemas.microsoft.com/office/drawing/2014/main" id="{1A58F6D8-C59E-0D4F-B6C5-8AD16D042C34}"/>
              </a:ext>
            </a:extLst>
          </p:cNvPr>
          <p:cNvCxnSpPr>
            <a:stCxn id="4" idx="3"/>
            <a:endCxn id="11" idx="1"/>
          </p:cNvCxnSpPr>
          <p:nvPr/>
        </p:nvCxnSpPr>
        <p:spPr>
          <a:xfrm>
            <a:off x="4035971" y="2014716"/>
            <a:ext cx="546539" cy="1522006"/>
          </a:xfrm>
          <a:prstGeom prst="bentConnector3">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330695D-1F18-1A42-A025-9A74BEC8E3E5}"/>
              </a:ext>
            </a:extLst>
          </p:cNvPr>
          <p:cNvCxnSpPr>
            <a:cxnSpLocks/>
          </p:cNvCxnSpPr>
          <p:nvPr/>
        </p:nvCxnSpPr>
        <p:spPr>
          <a:xfrm>
            <a:off x="4582510" y="2673598"/>
            <a:ext cx="0" cy="16586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AB5B7BBF-83E7-DB44-B4F7-2F05C999BDB2}"/>
              </a:ext>
            </a:extLst>
          </p:cNvPr>
          <p:cNvSpPr/>
          <p:nvPr/>
        </p:nvSpPr>
        <p:spPr>
          <a:xfrm rot="16200000">
            <a:off x="9061397" y="3121383"/>
            <a:ext cx="1573283" cy="593718"/>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ÖVERGRIPANDE ARBETSUPPGIFTER</a:t>
            </a:r>
          </a:p>
        </p:txBody>
      </p:sp>
      <p:sp>
        <p:nvSpPr>
          <p:cNvPr id="16" name="Rundad rektangulär pratbubbla 15">
            <a:extLst>
              <a:ext uri="{FF2B5EF4-FFF2-40B4-BE49-F238E27FC236}">
                <a16:creationId xmlns:a16="http://schemas.microsoft.com/office/drawing/2014/main" id="{84C44961-EF41-EF4F-8930-004EA4E11290}"/>
              </a:ext>
            </a:extLst>
          </p:cNvPr>
          <p:cNvSpPr/>
          <p:nvPr/>
        </p:nvSpPr>
        <p:spPr>
          <a:xfrm>
            <a:off x="8758759" y="4627841"/>
            <a:ext cx="2317934" cy="1573282"/>
          </a:xfrm>
          <a:prstGeom prst="wedgeRoundRectCallout">
            <a:avLst>
              <a:gd name="adj1" fmla="val -126442"/>
              <a:gd name="adj2" fmla="val -56865"/>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tx1"/>
                </a:solidFill>
              </a:rPr>
              <a:t>En av den viktigaste lärdomarna är att arbetet måste vara väl förankrat uppifrån ut i hela organisationen. Att sätta en budget för arbetet ger en tydlig indikation på att detta är beslutat och förväntas ske.</a:t>
            </a:r>
          </a:p>
        </p:txBody>
      </p:sp>
      <p:sp>
        <p:nvSpPr>
          <p:cNvPr id="17" name="Rektangel 16">
            <a:extLst>
              <a:ext uri="{FF2B5EF4-FFF2-40B4-BE49-F238E27FC236}">
                <a16:creationId xmlns:a16="http://schemas.microsoft.com/office/drawing/2014/main" id="{F7D6CCF8-34F0-B340-905E-7FB9ED6F2C2A}"/>
              </a:ext>
            </a:extLst>
          </p:cNvPr>
          <p:cNvSpPr/>
          <p:nvPr/>
        </p:nvSpPr>
        <p:spPr>
          <a:xfrm>
            <a:off x="8340811" y="10451"/>
            <a:ext cx="3851189" cy="347893"/>
          </a:xfrm>
          <a:prstGeom prst="rect">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solidFill>
                  <a:schemeClr val="bg1"/>
                </a:solidFill>
              </a:rPr>
              <a:t>EXEMPEL PÅ ÖVERGRIPANDE ARBETSUPPGIFTER</a:t>
            </a:r>
          </a:p>
        </p:txBody>
      </p:sp>
      <p:pic>
        <p:nvPicPr>
          <p:cNvPr id="2" name="Bildobjekt 1">
            <a:extLst>
              <a:ext uri="{FF2B5EF4-FFF2-40B4-BE49-F238E27FC236}">
                <a16:creationId xmlns:a16="http://schemas.microsoft.com/office/drawing/2014/main" id="{28E560EB-2106-3449-ACA0-42FAF38ED19D}"/>
              </a:ext>
            </a:extLst>
          </p:cNvPr>
          <p:cNvPicPr>
            <a:picLocks noChangeAspect="1"/>
          </p:cNvPicPr>
          <p:nvPr/>
        </p:nvPicPr>
        <p:blipFill>
          <a:blip r:embed="rId2"/>
          <a:stretch>
            <a:fillRect/>
          </a:stretch>
        </p:blipFill>
        <p:spPr>
          <a:xfrm>
            <a:off x="809295" y="2376803"/>
            <a:ext cx="3378200" cy="3327400"/>
          </a:xfrm>
          <a:prstGeom prst="rect">
            <a:avLst/>
          </a:prstGeom>
        </p:spPr>
      </p:pic>
    </p:spTree>
    <p:extLst>
      <p:ext uri="{BB962C8B-B14F-4D97-AF65-F5344CB8AC3E}">
        <p14:creationId xmlns:p14="http://schemas.microsoft.com/office/powerpoint/2010/main" val="3830162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 name="DEFINEDWA" val="True"/>
  <p:tag name="TOP" val="207,4512"/>
  <p:tag name="LEFT" val="87,54456"/>
  <p:tag name="RIGHT" val="931,304"/>
  <p:tag name="BOTTOM" val="475,6342"/>
  <p:tag name="NUMBEREDHEADINGS" val="True"/>
  <p:tag name="USEWA" val="False"/>
  <p:tag name="THINKCELLPRESENTATIONDONOTDELETE" val="&lt;?xml version=&quot;1.0&quot; encoding=&quot;UTF-16&quot; standalone=&quot;yes&quot;?&gt;&lt;root reqver=&quot;25060&quot;&gt;&lt;version val=&quot;2792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 %1&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2.43900000000000005684E+00&quot;&gt;&lt;m_msothmcolidx val=&quot;0&quot;/&gt;&lt;m_rgb r=&quot;E9&quot; g=&quot;E9&quot; b=&quot;E9&quot;/&gt;&lt;m_nBrightness endver=&quot;26206&quot; val=&quot;0&quot;/&gt;&lt;/elem&gt;&lt;elem m_fUsage=&quot;1.60022790000000014743E+00&quot;&gt;&lt;m_msothmcolidx val=&quot;0&quot;/&gt;&lt;m_rgb r=&quot;FD&quot; g=&quot;B0&quot; b=&quot;D4&quot;/&gt;&lt;m_nBrightness endver=&quot;26206&quot; val=&quot;0&quot;/&gt;&lt;/elem&gt;&lt;elem m_fUsage=&quot;1.00000000000000000000E+00&quot;&gt;&lt;m_msothmcolidx val=&quot;0&quot;/&gt;&lt;m_rgb r=&quot;7F&quot; g=&quot;7F&quot; b=&quot;7F&quot;/&gt;&lt;m_nBrightness endver=&quot;26206&quot; val=&quot;0&quot;/&gt;&lt;/elem&gt;&lt;elem m_fUsage=&quot;6.56100000000000127542E-01&quot;&gt;&lt;m_msothmcolidx val=&quot;0&quot;/&gt;&lt;m_rgb r=&quot;FF&quot; g=&quot;43&quot; b=&quot;A3&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Q_Iqh4IUY4vleAKfSCwFD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OVfecpQESq257kgTN0Dmp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qJkTnzHYdSMyUMWVWRKv6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Q_Iqh4IUY4vleAKfSCwFD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qUmu1jfC_0.EihGBczzB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mvBi9.hxVuhwMmaxRGfr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mvBi9.hxVuhwMmaxRGfr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mvBi9.hxVuhwMmaxRGfr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mvBi9.hxVuhwMmaxRGfr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Q_Iqh4IUY4vleAKfSCwFD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Xul3gUMnBpkKGseY4Z1IJ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qJkTnzHYdSMyUMWVWRKv6A"/>
</p:tagLst>
</file>

<file path=ppt/tags/tag153.xml><?xml version="1.0" encoding="utf-8"?>
<p:tagLst xmlns:a="http://schemas.openxmlformats.org/drawingml/2006/main" xmlns:r="http://schemas.openxmlformats.org/officeDocument/2006/relationships" xmlns:p="http://schemas.openxmlformats.org/presentationml/2006/main">
  <p:tag name="SECCLASS" val="True"/>
</p:tagLst>
</file>

<file path=ppt/tags/tag154.xml><?xml version="1.0" encoding="utf-8"?>
<p:tagLst xmlns:a="http://schemas.openxmlformats.org/drawingml/2006/main" xmlns:r="http://schemas.openxmlformats.org/officeDocument/2006/relationships" xmlns:p="http://schemas.openxmlformats.org/presentationml/2006/main">
  <p:tag name="SECCLASS" val="True"/>
</p:tagLst>
</file>

<file path=ppt/tags/tag155.xml><?xml version="1.0" encoding="utf-8"?>
<p:tagLst xmlns:a="http://schemas.openxmlformats.org/drawingml/2006/main" xmlns:r="http://schemas.openxmlformats.org/officeDocument/2006/relationships" xmlns:p="http://schemas.openxmlformats.org/presentationml/2006/main">
  <p:tag name="SECCLASS" val="True"/>
</p:tagLst>
</file>

<file path=ppt/tags/tag156.xml><?xml version="1.0" encoding="utf-8"?>
<p:tagLst xmlns:a="http://schemas.openxmlformats.org/drawingml/2006/main" xmlns:r="http://schemas.openxmlformats.org/officeDocument/2006/relationships" xmlns:p="http://schemas.openxmlformats.org/presentationml/2006/main">
  <p:tag name="SECCLASS" val="Tru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MBBwgPI6yHysY8yUFOIrY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_Iqh4IUY4vleAKfSCwFD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GRCCpF2oKutsziwt91QDa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4.vuyuhtMf9vldkk89Ab6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m6K0JMt0lNvFjcq_LDwf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5..lqgWI2Rc1LD.UxMo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f4zjn9mIQQehd_frQVToL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f4zjn9mIQQehd_frQVToL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f4zjn9mIQQehd_frQVToL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f4zjn9mIQQehd_frQVToL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q.5..lqgWI2Rc1LD.UxMo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4zjn9mIQQehd_frQVToL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f4zjn9mIQQehd_frQVToL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f4zjn9mIQQehd_frQVToL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f4zjn9mIQQehd_frQVToL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Uqf5WjoZSPCFHoxPu7Qal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Uqf5WjoZSPCFHoxPu7Qal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qf5WjoZSPCFHoxPu7Qal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Uqf5WjoZSPCFHoxPu7Qa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sNEnarSgxYvnhT1Q4rSH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3Cb6A05qBycM2U20cTTi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Zd0rqW9C3yWggvL5ys94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PcZfbF3HbLXNLmnQ9nk86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73Cb6A05qBycM2U20cTTi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heme/theme1.xml><?xml version="1.0" encoding="utf-8"?>
<a:theme xmlns:a="http://schemas.openxmlformats.org/drawingml/2006/main" name="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2.xml><?xml version="1.0" encoding="utf-8"?>
<a:theme xmlns:a="http://schemas.openxmlformats.org/drawingml/2006/main" name="1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3.xml><?xml version="1.0" encoding="utf-8"?>
<a:theme xmlns:a="http://schemas.openxmlformats.org/drawingml/2006/main" name="2_Sthlm Presentation bred skärm">
  <a:themeElements>
    <a:clrScheme name="Custom 1">
      <a:dk1>
        <a:srgbClr val="000000"/>
      </a:dk1>
      <a:lt1>
        <a:srgbClr val="FFFFFF"/>
      </a:lt1>
      <a:dk2>
        <a:srgbClr val="C40064"/>
      </a:dk2>
      <a:lt2>
        <a:srgbClr val="FEDEED"/>
      </a:lt2>
      <a:accent1>
        <a:srgbClr val="C40064"/>
      </a:accent1>
      <a:accent2>
        <a:srgbClr val="0070C0"/>
      </a:accent2>
      <a:accent3>
        <a:srgbClr val="FCAFD3"/>
      </a:accent3>
      <a:accent4>
        <a:srgbClr val="DCD9D2"/>
      </a:accent4>
      <a:accent5>
        <a:srgbClr val="5D237D"/>
      </a:accent5>
      <a:accent6>
        <a:srgbClr val="F1E6FC"/>
      </a:accent6>
      <a:hlink>
        <a:srgbClr val="C40064"/>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4.xml><?xml version="1.0" encoding="utf-8"?>
<a:theme xmlns:a="http://schemas.openxmlformats.org/drawingml/2006/main" name="3_Sthlm Presentation bred skärm">
  <a:themeElements>
    <a:clrScheme name="Custom 1">
      <a:dk1>
        <a:srgbClr val="000000"/>
      </a:dk1>
      <a:lt1>
        <a:srgbClr val="FFFFFF"/>
      </a:lt1>
      <a:dk2>
        <a:srgbClr val="C40064"/>
      </a:dk2>
      <a:lt2>
        <a:srgbClr val="FEDEED"/>
      </a:lt2>
      <a:accent1>
        <a:srgbClr val="C40064"/>
      </a:accent1>
      <a:accent2>
        <a:srgbClr val="0070C0"/>
      </a:accent2>
      <a:accent3>
        <a:srgbClr val="FCAFD3"/>
      </a:accent3>
      <a:accent4>
        <a:srgbClr val="DCD9D2"/>
      </a:accent4>
      <a:accent5>
        <a:srgbClr val="5D237D"/>
      </a:accent5>
      <a:accent6>
        <a:srgbClr val="F1E6FC"/>
      </a:accent6>
      <a:hlink>
        <a:srgbClr val="C40064"/>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5.xml><?xml version="1.0" encoding="utf-8"?>
<a:theme xmlns:a="http://schemas.openxmlformats.org/drawingml/2006/main" name="5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6.xml><?xml version="1.0" encoding="utf-8"?>
<a:theme xmlns:a="http://schemas.openxmlformats.org/drawingml/2006/main" name="4_Sthlm Presentation bred skärm">
  <a:themeElements>
    <a:clrScheme name="Custom 1">
      <a:dk1>
        <a:srgbClr val="000000"/>
      </a:dk1>
      <a:lt1>
        <a:srgbClr val="FFFFFF"/>
      </a:lt1>
      <a:dk2>
        <a:srgbClr val="C40064"/>
      </a:dk2>
      <a:lt2>
        <a:srgbClr val="FEDEED"/>
      </a:lt2>
      <a:accent1>
        <a:srgbClr val="C40064"/>
      </a:accent1>
      <a:accent2>
        <a:srgbClr val="0070C0"/>
      </a:accent2>
      <a:accent3>
        <a:srgbClr val="FCAFD3"/>
      </a:accent3>
      <a:accent4>
        <a:srgbClr val="DCD9D2"/>
      </a:accent4>
      <a:accent5>
        <a:srgbClr val="5D237D"/>
      </a:accent5>
      <a:accent6>
        <a:srgbClr val="F1E6FC"/>
      </a:accent6>
      <a:hlink>
        <a:srgbClr val="C40064"/>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7.xml><?xml version="1.0" encoding="utf-8"?>
<a:theme xmlns:a="http://schemas.openxmlformats.org/drawingml/2006/main" name="6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4403875C19B554E97300495552BF047" ma:contentTypeVersion="2" ma:contentTypeDescription="Skapa ett nytt dokument." ma:contentTypeScope="" ma:versionID="baf6a617abdcbf6591584e531b9f04b9">
  <xsd:schema xmlns:xsd="http://www.w3.org/2001/XMLSchema" xmlns:xs="http://www.w3.org/2001/XMLSchema" xmlns:p="http://schemas.microsoft.com/office/2006/metadata/properties" xmlns:ns2="c2f02e10-a286-499b-b895-ad1ada1378fe" targetNamespace="http://schemas.microsoft.com/office/2006/metadata/properties" ma:root="true" ma:fieldsID="86c4e1993f17cea0bd30acaf46b9a9b9" ns2:_="">
    <xsd:import namespace="c2f02e10-a286-499b-b895-ad1ada1378f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02e10-a286-499b-b895-ad1ada13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DBE39F-ED99-4D13-B0CF-3F905E2F9A6C}"/>
</file>

<file path=customXml/itemProps2.xml><?xml version="1.0" encoding="utf-8"?>
<ds:datastoreItem xmlns:ds="http://schemas.openxmlformats.org/officeDocument/2006/customXml" ds:itemID="{953DB7C4-C80B-44EC-BF94-E97DFBAFB10E}"/>
</file>

<file path=customXml/itemProps3.xml><?xml version="1.0" encoding="utf-8"?>
<ds:datastoreItem xmlns:ds="http://schemas.openxmlformats.org/officeDocument/2006/customXml" ds:itemID="{505425A8-3E78-46F2-B027-840B83BAD835}"/>
</file>

<file path=docProps/app.xml><?xml version="1.0" encoding="utf-8"?>
<Properties xmlns="http://schemas.openxmlformats.org/officeDocument/2006/extended-properties" xmlns:vt="http://schemas.openxmlformats.org/officeDocument/2006/docPropsVTypes">
  <Template/>
  <TotalTime>0</TotalTime>
  <Words>8117</Words>
  <Application>Microsoft Office PowerPoint</Application>
  <PresentationFormat>Bredbild</PresentationFormat>
  <Paragraphs>978</Paragraphs>
  <Slides>42</Slides>
  <Notes>27</Notes>
  <HiddenSlides>0</HiddenSlides>
  <MMClips>0</MMClips>
  <ScaleCrop>false</ScaleCrop>
  <HeadingPairs>
    <vt:vector size="8" baseType="variant">
      <vt:variant>
        <vt:lpstr>Använt teckensnitt</vt:lpstr>
      </vt:variant>
      <vt:variant>
        <vt:i4>7</vt:i4>
      </vt:variant>
      <vt:variant>
        <vt:lpstr>Tema</vt:lpstr>
      </vt:variant>
      <vt:variant>
        <vt:i4>7</vt:i4>
      </vt:variant>
      <vt:variant>
        <vt:lpstr>Serverprogram för OLE-inbäddning</vt:lpstr>
      </vt:variant>
      <vt:variant>
        <vt:i4>1</vt:i4>
      </vt:variant>
      <vt:variant>
        <vt:lpstr>Bildrubriker</vt:lpstr>
      </vt:variant>
      <vt:variant>
        <vt:i4>42</vt:i4>
      </vt:variant>
    </vt:vector>
  </HeadingPairs>
  <TitlesOfParts>
    <vt:vector size="57" baseType="lpstr">
      <vt:lpstr>inherit</vt:lpstr>
      <vt:lpstr>Arial</vt:lpstr>
      <vt:lpstr>Calibri</vt:lpstr>
      <vt:lpstr>Courier New</vt:lpstr>
      <vt:lpstr>Gill Sans MT</vt:lpstr>
      <vt:lpstr>Stockholm Type Regular</vt:lpstr>
      <vt:lpstr>Wingdings</vt:lpstr>
      <vt:lpstr>Sthlm Presentation bred skärm</vt:lpstr>
      <vt:lpstr>1_Sthlm Presentation bred skärm</vt:lpstr>
      <vt:lpstr>2_Sthlm Presentation bred skärm</vt:lpstr>
      <vt:lpstr>3_Sthlm Presentation bred skärm</vt:lpstr>
      <vt:lpstr>5_Sthlm Presentation bred skärm</vt:lpstr>
      <vt:lpstr>4_Sthlm Presentation bred skärm</vt:lpstr>
      <vt:lpstr>6_Sthlm Presentation bred skärm</vt:lpstr>
      <vt:lpstr>think-cell Slide</vt:lpstr>
      <vt:lpstr>PowerPoint-presentation</vt:lpstr>
      <vt:lpstr>Beskrivning av detta arbetsmaterial</vt:lpstr>
      <vt:lpstr>Agenda</vt:lpstr>
      <vt:lpstr>Vi ser 5 nyckelområden för en effektiv organisationsetablering för öppna data</vt:lpstr>
      <vt:lpstr> Att forma organisation </vt:lpstr>
      <vt:lpstr>Förvaltningsorganisationens skalbarhet och långsiktighet styrs av var beslut och samordning sker</vt:lpstr>
      <vt:lpstr>Agenda</vt:lpstr>
      <vt:lpstr>Samordnaren bör har en central arbetsgrupp med förvaltningsrepresentanter som alla samarbetar med öppna data</vt:lpstr>
      <vt:lpstr>Som ägare av projektet definierar ni målen som samordnaren med sin arbetsgrupp ska uppnå</vt:lpstr>
      <vt:lpstr>Samordnaren bör ha en central arbetsgrupp bestående av representanter från verksamheten</vt:lpstr>
      <vt:lpstr>Varje förvaltningsrepresentant har ett internt nätverk inom sin förvaltning som stödjer, förankrar och arbetar med öppna data </vt:lpstr>
      <vt:lpstr>Under en uppstartsfas behöver inte alla förvaltningar delta i arbetet för att komma igång</vt:lpstr>
      <vt:lpstr>På sikt behövs dock fler dedikerade roller tillsättas och deltagarnas insats kommer att öka i omfattning</vt:lpstr>
      <vt:lpstr>Vad innebär det att vara Samordnare inom öppna data?</vt:lpstr>
      <vt:lpstr>Vad innebär det att vara förvaltningsrepresentant?</vt:lpstr>
      <vt:lpstr>Vad innebär det att vara informationsägare för öppna data?</vt:lpstr>
      <vt:lpstr>Vad innebär det att vara Informationsförvaltare för öppna data?</vt:lpstr>
      <vt:lpstr>Exempel på roller som behöver involveras vid behov</vt:lpstr>
      <vt:lpstr>Agenda</vt:lpstr>
      <vt:lpstr>Övergripande mål och syfte med denna gruppövning</vt:lpstr>
      <vt:lpstr>Utrymme för kommun-specifika bilder om övergripande organisation samt nuvarande organisation för öppna data</vt:lpstr>
      <vt:lpstr>Övning 1: Var i mognadstrappan befinner vi oss idag och var vill vi vara om ett år när nya Öppna data-direktivet träder i kraft?</vt:lpstr>
      <vt:lpstr>Övning 2: Var i organisationen ska ägarskap och uppföljning ligga? Var ska samordnaren finnas? </vt:lpstr>
      <vt:lpstr>Övning 3: Vilka förvaltningar och roller bör involveras/ utses för att nå målet i mognadstrappan?</vt:lpstr>
      <vt:lpstr>Agenda</vt:lpstr>
      <vt:lpstr>Kort sammanfattning av gruppövningsdiskussionerna</vt:lpstr>
      <vt:lpstr>Nästa steg – forma organisation</vt:lpstr>
      <vt:lpstr>Du hittar mer information och stödmaterial på ÖDIS hemsida</vt:lpstr>
      <vt:lpstr>Detta avsnitt innehåller en detaljerad beskrivning av aktiviteterna för rollen samordnare inom en kommun</vt:lpstr>
      <vt:lpstr>Samordning i kommunen kan ske med olika ambitionsnivåer</vt:lpstr>
      <vt:lpstr>Uppskattad tidsåtgång för aktiviteter på Nivå 1 – Begränsat stöd</vt:lpstr>
      <vt:lpstr>Uppskattad tidsåtgång för aktiviteter på Nivå 2 – Medelstöd</vt:lpstr>
      <vt:lpstr>Uppskattad tidsåtgång för aktiviteter på Nivå 3 – Fullt stöd </vt:lpstr>
      <vt:lpstr>Detta avsnitt innehåller en detaljerad beskrivning av aktiviteterna för den regionala samordnarrollen</vt:lpstr>
      <vt:lpstr>Förvaltning med centralt stöd kan ske med olika ambitionsnivåer</vt:lpstr>
      <vt:lpstr>Uppskattad tidsåtgång för aktiviteter på Nivå 1 – Begränsat stöd</vt:lpstr>
      <vt:lpstr>Uppskattad tidsåtgång för aktiviteter på Nivå 2 – Medelstöd</vt:lpstr>
      <vt:lpstr>Uppskattad tidsåtgång för aktiviteter på Nivå 3 – Fullt stöd</vt:lpstr>
      <vt:lpstr>Inspirationsexempel: Kronofogdens organisation kring arbete med öppna data   </vt:lpstr>
      <vt:lpstr>Inspirationsexempel: Vallentunas organisation kring arbete med digitalisering  </vt:lpstr>
      <vt:lpstr>Inspirationsexempel: Umeås organisation kring arbete med öppna data   </vt:lpstr>
      <vt:lpstr>Inspirationsexempel: Linköping organisation kring arbete med öppna data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revision>1</cp:revision>
  <dcterms:created xsi:type="dcterms:W3CDTF">2020-11-25T13:31:59Z</dcterms:created>
  <dcterms:modified xsi:type="dcterms:W3CDTF">2020-11-25T13:32:11Z</dcterms:modified>
  <cp:category/>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0x01010064403875C19B554E97300495552BF047</vt:lpwstr>
  </property>
</Properties>
</file>