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heme/theme6.xml" ContentType="application/vnd.openxmlformats-officedocument.theme+xml"/>
  <Override PartName="/ppt/theme/theme7.xml" ContentType="application/vnd.openxmlformats-officedocument.them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1.xml" ContentType="application/vnd.openxmlformats-officedocument.presentationml.notesSlide+xml"/>
  <Override PartName="/ppt/tags/tag67.xml" ContentType="application/vnd.openxmlformats-officedocument.presentationml.tags+xml"/>
  <Override PartName="/ppt/notesSlides/notesSlide2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3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4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5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6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7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8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9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10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11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12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13.xml" ContentType="application/vnd.openxmlformats-officedocument.presentationml.notesSl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15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80" r:id="rId2"/>
    <p:sldMasterId id="2147483697" r:id="rId3"/>
    <p:sldMasterId id="2147483703" r:id="rId4"/>
    <p:sldMasterId id="2147483710" r:id="rId5"/>
  </p:sldMasterIdLst>
  <p:notesMasterIdLst>
    <p:notesMasterId r:id="rId23"/>
  </p:notesMasterIdLst>
  <p:handoutMasterIdLst>
    <p:handoutMasterId r:id="rId24"/>
  </p:handoutMasterIdLst>
  <p:sldIdLst>
    <p:sldId id="1423" r:id="rId6"/>
    <p:sldId id="8624" r:id="rId7"/>
    <p:sldId id="2476" r:id="rId8"/>
    <p:sldId id="8625" r:id="rId9"/>
    <p:sldId id="257" r:id="rId10"/>
    <p:sldId id="2470" r:id="rId11"/>
    <p:sldId id="2449" r:id="rId12"/>
    <p:sldId id="2450" r:id="rId13"/>
    <p:sldId id="2451" r:id="rId14"/>
    <p:sldId id="2452" r:id="rId15"/>
    <p:sldId id="2471" r:id="rId16"/>
    <p:sldId id="2453" r:id="rId17"/>
    <p:sldId id="8626" r:id="rId18"/>
    <p:sldId id="2474" r:id="rId19"/>
    <p:sldId id="2475" r:id="rId20"/>
    <p:sldId id="2469" r:id="rId21"/>
    <p:sldId id="8687" r:id="rId22"/>
  </p:sldIdLst>
  <p:sldSz cx="12192000" cy="6858000"/>
  <p:notesSz cx="7315200" cy="9601200"/>
  <p:custDataLst>
    <p:tags r:id="rId25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935" userDrawn="1">
          <p15:clr>
            <a:srgbClr val="A4A3A4"/>
          </p15:clr>
        </p15:guide>
        <p15:guide id="3" orient="horz" pos="3758" userDrawn="1">
          <p15:clr>
            <a:srgbClr val="A4A3A4"/>
          </p15:clr>
        </p15:guide>
        <p15:guide id="4" orient="horz" pos="4247" userDrawn="1">
          <p15:clr>
            <a:srgbClr val="A4A3A4"/>
          </p15:clr>
        </p15:guide>
        <p15:guide id="5" orient="horz" pos="300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8" pos="387" userDrawn="1">
          <p15:clr>
            <a:srgbClr val="A4A3A4"/>
          </p15:clr>
        </p15:guide>
        <p15:guide id="9" pos="7333" userDrawn="1">
          <p15:clr>
            <a:srgbClr val="A4A3A4"/>
          </p15:clr>
        </p15:guide>
        <p15:guide id="10" orient="horz" pos="36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Författare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BAD6"/>
    <a:srgbClr val="EBCFDD"/>
    <a:srgbClr val="F664AC"/>
    <a:srgbClr val="BFE4FF"/>
    <a:srgbClr val="F8E6FF"/>
    <a:srgbClr val="F60080"/>
    <a:srgbClr val="FFFFFF"/>
    <a:srgbClr val="FEDEED"/>
    <a:srgbClr val="C40064"/>
    <a:srgbClr val="E17F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19042E-A84B-4F54-823E-693D6263408C}" v="258" dt="2020-11-25T16:35:42.8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696" y="48"/>
      </p:cViewPr>
      <p:guideLst>
        <p:guide orient="horz" pos="2160"/>
        <p:guide orient="horz" pos="935"/>
        <p:guide orient="horz" pos="3758"/>
        <p:guide orient="horz" pos="4247"/>
        <p:guide orient="horz" pos="300"/>
        <p:guide pos="3840"/>
        <p:guide pos="387"/>
        <p:guide pos="7333"/>
        <p:guide orient="horz" pos="361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gs" Target="tags/tag1.xml"/><Relationship Id="rId33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32" Type="http://schemas.openxmlformats.org/officeDocument/2006/relationships/customXml" Target="../customXml/item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42B9C5-71B0-436A-9FC8-3882C170C88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48B8D602-364E-4F6B-8D7A-16E5331B73F1}">
      <dgm:prSet phldrT="[Text]" custT="1"/>
      <dgm:spPr>
        <a:solidFill>
          <a:srgbClr val="C40064"/>
        </a:solidFill>
      </dgm:spPr>
      <dgm:t>
        <a:bodyPr/>
        <a:lstStyle/>
        <a:p>
          <a:r>
            <a:rPr lang="sv-SE" sz="1400" noProof="0"/>
            <a:t>Fråga</a:t>
          </a:r>
        </a:p>
      </dgm:t>
    </dgm:pt>
    <dgm:pt modelId="{462DCB59-489E-43BB-B7BC-7BE3AD5C4EC0}" type="parTrans" cxnId="{EE630989-2338-4E3C-A55F-31936868B0CE}">
      <dgm:prSet/>
      <dgm:spPr/>
      <dgm:t>
        <a:bodyPr/>
        <a:lstStyle/>
        <a:p>
          <a:endParaRPr lang="sv-SE" sz="3600" noProof="0"/>
        </a:p>
      </dgm:t>
    </dgm:pt>
    <dgm:pt modelId="{70F59553-4FCE-4715-850C-57828802C76F}" type="sibTrans" cxnId="{EE630989-2338-4E3C-A55F-31936868B0CE}">
      <dgm:prSet/>
      <dgm:spPr/>
      <dgm:t>
        <a:bodyPr/>
        <a:lstStyle/>
        <a:p>
          <a:endParaRPr lang="sv-SE" sz="3600" noProof="0"/>
        </a:p>
      </dgm:t>
    </dgm:pt>
    <dgm:pt modelId="{E0C18688-F0B9-481A-949E-A4FD1C9355A1}">
      <dgm:prSet phldrT="[Text]" custT="1"/>
      <dgm:spPr>
        <a:solidFill>
          <a:srgbClr val="C40064"/>
        </a:solidFill>
      </dgm:spPr>
      <dgm:t>
        <a:bodyPr/>
        <a:lstStyle/>
        <a:p>
          <a:r>
            <a:rPr lang="sv-SE" sz="1400" noProof="0"/>
            <a:t>Kategoriseras och fördelas</a:t>
          </a:r>
        </a:p>
      </dgm:t>
    </dgm:pt>
    <dgm:pt modelId="{A7823E0B-E95B-4176-8802-014C6C63C0D9}" type="parTrans" cxnId="{E381F835-6E05-4289-AB1E-67223F169618}">
      <dgm:prSet/>
      <dgm:spPr/>
      <dgm:t>
        <a:bodyPr/>
        <a:lstStyle/>
        <a:p>
          <a:endParaRPr lang="sv-SE" sz="3600" noProof="0"/>
        </a:p>
      </dgm:t>
    </dgm:pt>
    <dgm:pt modelId="{C15F6956-F928-4869-8D3E-4396212E1645}" type="sibTrans" cxnId="{E381F835-6E05-4289-AB1E-67223F169618}">
      <dgm:prSet/>
      <dgm:spPr/>
      <dgm:t>
        <a:bodyPr/>
        <a:lstStyle/>
        <a:p>
          <a:endParaRPr lang="sv-SE" sz="3600" noProof="0"/>
        </a:p>
      </dgm:t>
    </dgm:pt>
    <dgm:pt modelId="{867AFFB2-5992-4785-9D4B-277B162F9ECB}">
      <dgm:prSet phldrT="[Text]" custT="1"/>
      <dgm:spPr>
        <a:solidFill>
          <a:srgbClr val="C40064"/>
        </a:solidFill>
      </dgm:spPr>
      <dgm:t>
        <a:bodyPr/>
        <a:lstStyle/>
        <a:p>
          <a:r>
            <a:rPr lang="sv-SE" sz="1400" noProof="0"/>
            <a:t>Underlag identifieras och sammanställs</a:t>
          </a:r>
        </a:p>
      </dgm:t>
    </dgm:pt>
    <dgm:pt modelId="{9D9AEEB7-5C28-408B-8580-DFC8F5B75B9B}" type="parTrans" cxnId="{21DD720F-BA3A-42EA-A95A-63D4F75553FC}">
      <dgm:prSet/>
      <dgm:spPr/>
      <dgm:t>
        <a:bodyPr/>
        <a:lstStyle/>
        <a:p>
          <a:endParaRPr lang="sv-SE" sz="3600" noProof="0"/>
        </a:p>
      </dgm:t>
    </dgm:pt>
    <dgm:pt modelId="{183D5BE3-30FA-40A2-BBC6-1B19B62B7E65}" type="sibTrans" cxnId="{21DD720F-BA3A-42EA-A95A-63D4F75553FC}">
      <dgm:prSet/>
      <dgm:spPr/>
      <dgm:t>
        <a:bodyPr/>
        <a:lstStyle/>
        <a:p>
          <a:endParaRPr lang="sv-SE" sz="3600" noProof="0"/>
        </a:p>
      </dgm:t>
    </dgm:pt>
    <dgm:pt modelId="{24B92745-1549-482C-B03E-F4DEFC8E30F5}">
      <dgm:prSet phldrT="[Text]" custT="1"/>
      <dgm:spPr>
        <a:solidFill>
          <a:srgbClr val="C40064"/>
        </a:solidFill>
      </dgm:spPr>
      <dgm:t>
        <a:bodyPr/>
        <a:lstStyle/>
        <a:p>
          <a:r>
            <a:rPr lang="sv-SE" sz="1400" noProof="0"/>
            <a:t>Informations-granskning</a:t>
          </a:r>
        </a:p>
      </dgm:t>
    </dgm:pt>
    <dgm:pt modelId="{4BAADE63-A5EF-459F-8C09-72237BCF9B3F}" type="parTrans" cxnId="{DD32714C-A858-4134-A47E-F6E7AE80D161}">
      <dgm:prSet/>
      <dgm:spPr/>
      <dgm:t>
        <a:bodyPr/>
        <a:lstStyle/>
        <a:p>
          <a:endParaRPr lang="sv-SE" sz="3600" noProof="0"/>
        </a:p>
      </dgm:t>
    </dgm:pt>
    <dgm:pt modelId="{2367A782-BA76-4BBF-A260-8D49D512AE25}" type="sibTrans" cxnId="{DD32714C-A858-4134-A47E-F6E7AE80D161}">
      <dgm:prSet/>
      <dgm:spPr/>
      <dgm:t>
        <a:bodyPr/>
        <a:lstStyle/>
        <a:p>
          <a:endParaRPr lang="sv-SE" sz="3600" noProof="0"/>
        </a:p>
      </dgm:t>
    </dgm:pt>
    <dgm:pt modelId="{624F134A-8E4D-4EE5-B22A-984B51E0F975}">
      <dgm:prSet phldrT="[Text]" custT="1"/>
      <dgm:spPr>
        <a:solidFill>
          <a:srgbClr val="C40064"/>
        </a:solidFill>
      </dgm:spPr>
      <dgm:t>
        <a:bodyPr/>
        <a:lstStyle/>
        <a:p>
          <a:r>
            <a:rPr lang="sv-SE" sz="1400" noProof="0"/>
            <a:t>Sekretess av uppgifter</a:t>
          </a:r>
        </a:p>
      </dgm:t>
    </dgm:pt>
    <dgm:pt modelId="{89BBB819-61B0-4910-8496-9E216AF8B9A8}" type="parTrans" cxnId="{7541FC24-AEED-4E6E-BFA3-C2CCBB1EE457}">
      <dgm:prSet/>
      <dgm:spPr/>
      <dgm:t>
        <a:bodyPr/>
        <a:lstStyle/>
        <a:p>
          <a:endParaRPr lang="sv-SE" sz="3600" noProof="0"/>
        </a:p>
      </dgm:t>
    </dgm:pt>
    <dgm:pt modelId="{463374AD-173B-4B86-868A-EB73438578DC}" type="sibTrans" cxnId="{7541FC24-AEED-4E6E-BFA3-C2CCBB1EE457}">
      <dgm:prSet/>
      <dgm:spPr/>
      <dgm:t>
        <a:bodyPr/>
        <a:lstStyle/>
        <a:p>
          <a:endParaRPr lang="sv-SE" sz="3600" noProof="0"/>
        </a:p>
      </dgm:t>
    </dgm:pt>
    <dgm:pt modelId="{B0708D04-F503-4C9A-B000-95ECFC1AD2CF}">
      <dgm:prSet phldrT="[Text]" custT="1"/>
      <dgm:spPr>
        <a:solidFill>
          <a:srgbClr val="C40064"/>
        </a:solidFill>
      </dgm:spPr>
      <dgm:t>
        <a:bodyPr/>
        <a:lstStyle/>
        <a:p>
          <a:r>
            <a:rPr lang="sv-SE" sz="1400" noProof="0"/>
            <a:t>Utlämnande</a:t>
          </a:r>
        </a:p>
      </dgm:t>
    </dgm:pt>
    <dgm:pt modelId="{7A727018-A0D4-48CB-8AF5-F4F0F83B560B}" type="parTrans" cxnId="{890AAB7F-EEDE-468C-97ED-3813D4FF38CF}">
      <dgm:prSet/>
      <dgm:spPr/>
      <dgm:t>
        <a:bodyPr/>
        <a:lstStyle/>
        <a:p>
          <a:endParaRPr lang="sv-SE" sz="3600" noProof="0"/>
        </a:p>
      </dgm:t>
    </dgm:pt>
    <dgm:pt modelId="{DF377E61-62FE-438B-AFCF-FC68B63BB546}" type="sibTrans" cxnId="{890AAB7F-EEDE-468C-97ED-3813D4FF38CF}">
      <dgm:prSet/>
      <dgm:spPr/>
      <dgm:t>
        <a:bodyPr/>
        <a:lstStyle/>
        <a:p>
          <a:endParaRPr lang="sv-SE" sz="3600" noProof="0"/>
        </a:p>
      </dgm:t>
    </dgm:pt>
    <dgm:pt modelId="{23AB4D92-4627-4730-922F-364CF33307AF}" type="pres">
      <dgm:prSet presAssocID="{6642B9C5-71B0-436A-9FC8-3882C170C887}" presName="Name0" presStyleCnt="0">
        <dgm:presLayoutVars>
          <dgm:dir/>
          <dgm:resizeHandles val="exact"/>
        </dgm:presLayoutVars>
      </dgm:prSet>
      <dgm:spPr/>
    </dgm:pt>
    <dgm:pt modelId="{C95EA76F-AB20-437B-9551-4A2E959AA62D}" type="pres">
      <dgm:prSet presAssocID="{48B8D602-364E-4F6B-8D7A-16E5331B73F1}" presName="parTxOnly" presStyleLbl="node1" presStyleIdx="0" presStyleCnt="6">
        <dgm:presLayoutVars>
          <dgm:bulletEnabled val="1"/>
        </dgm:presLayoutVars>
      </dgm:prSet>
      <dgm:spPr/>
    </dgm:pt>
    <dgm:pt modelId="{9277578A-20CF-4FC0-9A26-07DDA9B01DBF}" type="pres">
      <dgm:prSet presAssocID="{70F59553-4FCE-4715-850C-57828802C76F}" presName="parSpace" presStyleCnt="0"/>
      <dgm:spPr/>
    </dgm:pt>
    <dgm:pt modelId="{4C0FFF08-3BA9-4D0B-97EC-ECC40E6CE745}" type="pres">
      <dgm:prSet presAssocID="{E0C18688-F0B9-481A-949E-A4FD1C9355A1}" presName="parTxOnly" presStyleLbl="node1" presStyleIdx="1" presStyleCnt="6">
        <dgm:presLayoutVars>
          <dgm:bulletEnabled val="1"/>
        </dgm:presLayoutVars>
      </dgm:prSet>
      <dgm:spPr/>
    </dgm:pt>
    <dgm:pt modelId="{2F3B1806-71BC-496B-B351-27CD07396E5D}" type="pres">
      <dgm:prSet presAssocID="{C15F6956-F928-4869-8D3E-4396212E1645}" presName="parSpace" presStyleCnt="0"/>
      <dgm:spPr/>
    </dgm:pt>
    <dgm:pt modelId="{F8652BD7-69A7-4D07-9E36-979B509CEE09}" type="pres">
      <dgm:prSet presAssocID="{867AFFB2-5992-4785-9D4B-277B162F9ECB}" presName="parTxOnly" presStyleLbl="node1" presStyleIdx="2" presStyleCnt="6">
        <dgm:presLayoutVars>
          <dgm:bulletEnabled val="1"/>
        </dgm:presLayoutVars>
      </dgm:prSet>
      <dgm:spPr/>
    </dgm:pt>
    <dgm:pt modelId="{9CB603F5-6435-453D-A6A8-B4A3A92DD6FC}" type="pres">
      <dgm:prSet presAssocID="{183D5BE3-30FA-40A2-BBC6-1B19B62B7E65}" presName="parSpace" presStyleCnt="0"/>
      <dgm:spPr/>
    </dgm:pt>
    <dgm:pt modelId="{E1116CA4-112A-45A6-BDA7-49547A280B47}" type="pres">
      <dgm:prSet presAssocID="{24B92745-1549-482C-B03E-F4DEFC8E30F5}" presName="parTxOnly" presStyleLbl="node1" presStyleIdx="3" presStyleCnt="6">
        <dgm:presLayoutVars>
          <dgm:bulletEnabled val="1"/>
        </dgm:presLayoutVars>
      </dgm:prSet>
      <dgm:spPr/>
    </dgm:pt>
    <dgm:pt modelId="{3192C5A4-B3B6-4F0E-92D3-8934F19586EA}" type="pres">
      <dgm:prSet presAssocID="{2367A782-BA76-4BBF-A260-8D49D512AE25}" presName="parSpace" presStyleCnt="0"/>
      <dgm:spPr/>
    </dgm:pt>
    <dgm:pt modelId="{6209CA03-B7EE-426E-87CB-A8AE7874B2C2}" type="pres">
      <dgm:prSet presAssocID="{624F134A-8E4D-4EE5-B22A-984B51E0F975}" presName="parTxOnly" presStyleLbl="node1" presStyleIdx="4" presStyleCnt="6">
        <dgm:presLayoutVars>
          <dgm:bulletEnabled val="1"/>
        </dgm:presLayoutVars>
      </dgm:prSet>
      <dgm:spPr/>
    </dgm:pt>
    <dgm:pt modelId="{6B50218B-36B3-4A18-853A-573D950F487D}" type="pres">
      <dgm:prSet presAssocID="{463374AD-173B-4B86-868A-EB73438578DC}" presName="parSpace" presStyleCnt="0"/>
      <dgm:spPr/>
    </dgm:pt>
    <dgm:pt modelId="{64EE6226-7878-4614-9743-3F938CDD2658}" type="pres">
      <dgm:prSet presAssocID="{B0708D04-F503-4C9A-B000-95ECFC1AD2CF}" presName="parTxOnly" presStyleLbl="node1" presStyleIdx="5" presStyleCnt="6">
        <dgm:presLayoutVars>
          <dgm:bulletEnabled val="1"/>
        </dgm:presLayoutVars>
      </dgm:prSet>
      <dgm:spPr/>
    </dgm:pt>
  </dgm:ptLst>
  <dgm:cxnLst>
    <dgm:cxn modelId="{21DD720F-BA3A-42EA-A95A-63D4F75553FC}" srcId="{6642B9C5-71B0-436A-9FC8-3882C170C887}" destId="{867AFFB2-5992-4785-9D4B-277B162F9ECB}" srcOrd="2" destOrd="0" parTransId="{9D9AEEB7-5C28-408B-8580-DFC8F5B75B9B}" sibTransId="{183D5BE3-30FA-40A2-BBC6-1B19B62B7E65}"/>
    <dgm:cxn modelId="{2F8E7812-A53C-4E39-A467-B3E808DE7A64}" type="presOf" srcId="{B0708D04-F503-4C9A-B000-95ECFC1AD2CF}" destId="{64EE6226-7878-4614-9743-3F938CDD2658}" srcOrd="0" destOrd="0" presId="urn:microsoft.com/office/officeart/2005/8/layout/hChevron3"/>
    <dgm:cxn modelId="{1B912621-50DC-4FF1-B449-FE7E7A94C087}" type="presOf" srcId="{24B92745-1549-482C-B03E-F4DEFC8E30F5}" destId="{E1116CA4-112A-45A6-BDA7-49547A280B47}" srcOrd="0" destOrd="0" presId="urn:microsoft.com/office/officeart/2005/8/layout/hChevron3"/>
    <dgm:cxn modelId="{7541FC24-AEED-4E6E-BFA3-C2CCBB1EE457}" srcId="{6642B9C5-71B0-436A-9FC8-3882C170C887}" destId="{624F134A-8E4D-4EE5-B22A-984B51E0F975}" srcOrd="4" destOrd="0" parTransId="{89BBB819-61B0-4910-8496-9E216AF8B9A8}" sibTransId="{463374AD-173B-4B86-868A-EB73438578DC}"/>
    <dgm:cxn modelId="{B4497932-3A1C-4325-B447-056096F8EB9F}" type="presOf" srcId="{48B8D602-364E-4F6B-8D7A-16E5331B73F1}" destId="{C95EA76F-AB20-437B-9551-4A2E959AA62D}" srcOrd="0" destOrd="0" presId="urn:microsoft.com/office/officeart/2005/8/layout/hChevron3"/>
    <dgm:cxn modelId="{E381F835-6E05-4289-AB1E-67223F169618}" srcId="{6642B9C5-71B0-436A-9FC8-3882C170C887}" destId="{E0C18688-F0B9-481A-949E-A4FD1C9355A1}" srcOrd="1" destOrd="0" parTransId="{A7823E0B-E95B-4176-8802-014C6C63C0D9}" sibTransId="{C15F6956-F928-4869-8D3E-4396212E1645}"/>
    <dgm:cxn modelId="{DD32714C-A858-4134-A47E-F6E7AE80D161}" srcId="{6642B9C5-71B0-436A-9FC8-3882C170C887}" destId="{24B92745-1549-482C-B03E-F4DEFC8E30F5}" srcOrd="3" destOrd="0" parTransId="{4BAADE63-A5EF-459F-8C09-72237BCF9B3F}" sibTransId="{2367A782-BA76-4BBF-A260-8D49D512AE25}"/>
    <dgm:cxn modelId="{5E74934E-9518-4EE8-B2E5-BD21581DC2DC}" type="presOf" srcId="{E0C18688-F0B9-481A-949E-A4FD1C9355A1}" destId="{4C0FFF08-3BA9-4D0B-97EC-ECC40E6CE745}" srcOrd="0" destOrd="0" presId="urn:microsoft.com/office/officeart/2005/8/layout/hChevron3"/>
    <dgm:cxn modelId="{890AAB7F-EEDE-468C-97ED-3813D4FF38CF}" srcId="{6642B9C5-71B0-436A-9FC8-3882C170C887}" destId="{B0708D04-F503-4C9A-B000-95ECFC1AD2CF}" srcOrd="5" destOrd="0" parTransId="{7A727018-A0D4-48CB-8AF5-F4F0F83B560B}" sibTransId="{DF377E61-62FE-438B-AFCF-FC68B63BB546}"/>
    <dgm:cxn modelId="{EE630989-2338-4E3C-A55F-31936868B0CE}" srcId="{6642B9C5-71B0-436A-9FC8-3882C170C887}" destId="{48B8D602-364E-4F6B-8D7A-16E5331B73F1}" srcOrd="0" destOrd="0" parTransId="{462DCB59-489E-43BB-B7BC-7BE3AD5C4EC0}" sibTransId="{70F59553-4FCE-4715-850C-57828802C76F}"/>
    <dgm:cxn modelId="{BA7179AE-C6BB-4FF3-A460-217E115F3F30}" type="presOf" srcId="{6642B9C5-71B0-436A-9FC8-3882C170C887}" destId="{23AB4D92-4627-4730-922F-364CF33307AF}" srcOrd="0" destOrd="0" presId="urn:microsoft.com/office/officeart/2005/8/layout/hChevron3"/>
    <dgm:cxn modelId="{5645C3B3-54E1-454B-8AE5-4EACA837F596}" type="presOf" srcId="{624F134A-8E4D-4EE5-B22A-984B51E0F975}" destId="{6209CA03-B7EE-426E-87CB-A8AE7874B2C2}" srcOrd="0" destOrd="0" presId="urn:microsoft.com/office/officeart/2005/8/layout/hChevron3"/>
    <dgm:cxn modelId="{029347F7-1EBE-4730-A239-632202A6598E}" type="presOf" srcId="{867AFFB2-5992-4785-9D4B-277B162F9ECB}" destId="{F8652BD7-69A7-4D07-9E36-979B509CEE09}" srcOrd="0" destOrd="0" presId="urn:microsoft.com/office/officeart/2005/8/layout/hChevron3"/>
    <dgm:cxn modelId="{FFDDA79D-B2B9-4A9E-89E4-C3ED2F9BE717}" type="presParOf" srcId="{23AB4D92-4627-4730-922F-364CF33307AF}" destId="{C95EA76F-AB20-437B-9551-4A2E959AA62D}" srcOrd="0" destOrd="0" presId="urn:microsoft.com/office/officeart/2005/8/layout/hChevron3"/>
    <dgm:cxn modelId="{71554E4D-01AC-4A9E-9501-4A5153D03889}" type="presParOf" srcId="{23AB4D92-4627-4730-922F-364CF33307AF}" destId="{9277578A-20CF-4FC0-9A26-07DDA9B01DBF}" srcOrd="1" destOrd="0" presId="urn:microsoft.com/office/officeart/2005/8/layout/hChevron3"/>
    <dgm:cxn modelId="{AF7ACA24-6580-4FB3-A3AB-69EE4110EB48}" type="presParOf" srcId="{23AB4D92-4627-4730-922F-364CF33307AF}" destId="{4C0FFF08-3BA9-4D0B-97EC-ECC40E6CE745}" srcOrd="2" destOrd="0" presId="urn:microsoft.com/office/officeart/2005/8/layout/hChevron3"/>
    <dgm:cxn modelId="{214501B0-99D3-4C1B-A3D7-81982C31853E}" type="presParOf" srcId="{23AB4D92-4627-4730-922F-364CF33307AF}" destId="{2F3B1806-71BC-496B-B351-27CD07396E5D}" srcOrd="3" destOrd="0" presId="urn:microsoft.com/office/officeart/2005/8/layout/hChevron3"/>
    <dgm:cxn modelId="{4E22B905-9B33-47AE-B782-D5345C053CBA}" type="presParOf" srcId="{23AB4D92-4627-4730-922F-364CF33307AF}" destId="{F8652BD7-69A7-4D07-9E36-979B509CEE09}" srcOrd="4" destOrd="0" presId="urn:microsoft.com/office/officeart/2005/8/layout/hChevron3"/>
    <dgm:cxn modelId="{45CDEB5F-34E1-4830-A3BC-E7CE47E37DF7}" type="presParOf" srcId="{23AB4D92-4627-4730-922F-364CF33307AF}" destId="{9CB603F5-6435-453D-A6A8-B4A3A92DD6FC}" srcOrd="5" destOrd="0" presId="urn:microsoft.com/office/officeart/2005/8/layout/hChevron3"/>
    <dgm:cxn modelId="{F27DF1A6-18A2-4D0A-A267-5E1819E9E927}" type="presParOf" srcId="{23AB4D92-4627-4730-922F-364CF33307AF}" destId="{E1116CA4-112A-45A6-BDA7-49547A280B47}" srcOrd="6" destOrd="0" presId="urn:microsoft.com/office/officeart/2005/8/layout/hChevron3"/>
    <dgm:cxn modelId="{45B67EA9-786D-4CB3-A091-8E1298EF5EBE}" type="presParOf" srcId="{23AB4D92-4627-4730-922F-364CF33307AF}" destId="{3192C5A4-B3B6-4F0E-92D3-8934F19586EA}" srcOrd="7" destOrd="0" presId="urn:microsoft.com/office/officeart/2005/8/layout/hChevron3"/>
    <dgm:cxn modelId="{7F21CB3E-CDA8-4A4E-9EFC-8A97FE26DC15}" type="presParOf" srcId="{23AB4D92-4627-4730-922F-364CF33307AF}" destId="{6209CA03-B7EE-426E-87CB-A8AE7874B2C2}" srcOrd="8" destOrd="0" presId="urn:microsoft.com/office/officeart/2005/8/layout/hChevron3"/>
    <dgm:cxn modelId="{B82AA982-6651-42A5-8D70-9E8953FDACD6}" type="presParOf" srcId="{23AB4D92-4627-4730-922F-364CF33307AF}" destId="{6B50218B-36B3-4A18-853A-573D950F487D}" srcOrd="9" destOrd="0" presId="urn:microsoft.com/office/officeart/2005/8/layout/hChevron3"/>
    <dgm:cxn modelId="{A45DC17B-4C2C-41DC-A05A-1434A8927CCF}" type="presParOf" srcId="{23AB4D92-4627-4730-922F-364CF33307AF}" destId="{64EE6226-7878-4614-9743-3F938CDD2658}" srcOrd="10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5EA76F-AB20-437B-9551-4A2E959AA62D}">
      <dsp:nvSpPr>
        <dsp:cNvPr id="0" name=""/>
        <dsp:cNvSpPr/>
      </dsp:nvSpPr>
      <dsp:spPr>
        <a:xfrm>
          <a:off x="1339" y="640695"/>
          <a:ext cx="2194024" cy="877609"/>
        </a:xfrm>
        <a:prstGeom prst="homePlate">
          <a:avLst/>
        </a:prstGeom>
        <a:solidFill>
          <a:srgbClr val="C4006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noProof="0"/>
            <a:t>Fråga</a:t>
          </a:r>
        </a:p>
      </dsp:txBody>
      <dsp:txXfrm>
        <a:off x="1339" y="640695"/>
        <a:ext cx="1974622" cy="877609"/>
      </dsp:txXfrm>
    </dsp:sp>
    <dsp:sp modelId="{4C0FFF08-3BA9-4D0B-97EC-ECC40E6CE745}">
      <dsp:nvSpPr>
        <dsp:cNvPr id="0" name=""/>
        <dsp:cNvSpPr/>
      </dsp:nvSpPr>
      <dsp:spPr>
        <a:xfrm>
          <a:off x="1756558" y="640695"/>
          <a:ext cx="2194024" cy="877609"/>
        </a:xfrm>
        <a:prstGeom prst="chevron">
          <a:avLst/>
        </a:prstGeom>
        <a:solidFill>
          <a:srgbClr val="C4006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noProof="0"/>
            <a:t>Kategoriseras och fördelas</a:t>
          </a:r>
        </a:p>
      </dsp:txBody>
      <dsp:txXfrm>
        <a:off x="2195363" y="640695"/>
        <a:ext cx="1316415" cy="877609"/>
      </dsp:txXfrm>
    </dsp:sp>
    <dsp:sp modelId="{F8652BD7-69A7-4D07-9E36-979B509CEE09}">
      <dsp:nvSpPr>
        <dsp:cNvPr id="0" name=""/>
        <dsp:cNvSpPr/>
      </dsp:nvSpPr>
      <dsp:spPr>
        <a:xfrm>
          <a:off x="3511778" y="640695"/>
          <a:ext cx="2194024" cy="877609"/>
        </a:xfrm>
        <a:prstGeom prst="chevron">
          <a:avLst/>
        </a:prstGeom>
        <a:solidFill>
          <a:srgbClr val="C4006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noProof="0"/>
            <a:t>Underlag identifieras och sammanställs</a:t>
          </a:r>
        </a:p>
      </dsp:txBody>
      <dsp:txXfrm>
        <a:off x="3950583" y="640695"/>
        <a:ext cx="1316415" cy="877609"/>
      </dsp:txXfrm>
    </dsp:sp>
    <dsp:sp modelId="{E1116CA4-112A-45A6-BDA7-49547A280B47}">
      <dsp:nvSpPr>
        <dsp:cNvPr id="0" name=""/>
        <dsp:cNvSpPr/>
      </dsp:nvSpPr>
      <dsp:spPr>
        <a:xfrm>
          <a:off x="5266997" y="640695"/>
          <a:ext cx="2194024" cy="877609"/>
        </a:xfrm>
        <a:prstGeom prst="chevron">
          <a:avLst/>
        </a:prstGeom>
        <a:solidFill>
          <a:srgbClr val="C4006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noProof="0"/>
            <a:t>Informations-granskning</a:t>
          </a:r>
        </a:p>
      </dsp:txBody>
      <dsp:txXfrm>
        <a:off x="5705802" y="640695"/>
        <a:ext cx="1316415" cy="877609"/>
      </dsp:txXfrm>
    </dsp:sp>
    <dsp:sp modelId="{6209CA03-B7EE-426E-87CB-A8AE7874B2C2}">
      <dsp:nvSpPr>
        <dsp:cNvPr id="0" name=""/>
        <dsp:cNvSpPr/>
      </dsp:nvSpPr>
      <dsp:spPr>
        <a:xfrm>
          <a:off x="7022216" y="640695"/>
          <a:ext cx="2194024" cy="877609"/>
        </a:xfrm>
        <a:prstGeom prst="chevron">
          <a:avLst/>
        </a:prstGeom>
        <a:solidFill>
          <a:srgbClr val="C4006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noProof="0"/>
            <a:t>Sekretess av uppgifter</a:t>
          </a:r>
        </a:p>
      </dsp:txBody>
      <dsp:txXfrm>
        <a:off x="7461021" y="640695"/>
        <a:ext cx="1316415" cy="877609"/>
      </dsp:txXfrm>
    </dsp:sp>
    <dsp:sp modelId="{64EE6226-7878-4614-9743-3F938CDD2658}">
      <dsp:nvSpPr>
        <dsp:cNvPr id="0" name=""/>
        <dsp:cNvSpPr/>
      </dsp:nvSpPr>
      <dsp:spPr>
        <a:xfrm>
          <a:off x="8777436" y="640695"/>
          <a:ext cx="2194024" cy="877609"/>
        </a:xfrm>
        <a:prstGeom prst="chevron">
          <a:avLst/>
        </a:prstGeom>
        <a:solidFill>
          <a:srgbClr val="C4006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noProof="0"/>
            <a:t>Utlämnande</a:t>
          </a:r>
        </a:p>
      </dsp:txBody>
      <dsp:txXfrm>
        <a:off x="9216241" y="640695"/>
        <a:ext cx="1316415" cy="8776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4F73C6-E6BF-46CF-B34D-7A5C8688DBEE}" type="datetimeFigureOut">
              <a:rPr lang="sv-SE" smtClean="0"/>
              <a:t>2020-11-25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4143588" y="9119473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8F730-40FB-45F5-B014-CB7ED569AE3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3712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A4C71-A269-4800-8AF1-44182FA23438}" type="datetimeFigureOut">
              <a:rPr lang="sv-SE" smtClean="0"/>
              <a:t>2020-11-25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143588" y="9119473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13758-4B63-40D7-B26B-F67CE25F1C5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9771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13758-4B63-40D7-B26B-F67CE25F1C5D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03375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13758-4B63-40D7-B26B-F67CE25F1C5D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20642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13758-4B63-40D7-B26B-F67CE25F1C5D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92490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13758-4B63-40D7-B26B-F67CE25F1C5D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88509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13758-4B63-40D7-B26B-F67CE25F1C5D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36155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13758-4B63-40D7-B26B-F67CE25F1C5D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87234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13758-4B63-40D7-B26B-F67CE25F1C5D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9910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13758-4B63-40D7-B26B-F67CE25F1C5D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7546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13758-4B63-40D7-B26B-F67CE25F1C5D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623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13758-4B63-40D7-B26B-F67CE25F1C5D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2176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13758-4B63-40D7-B26B-F67CE25F1C5D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1923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13758-4B63-40D7-B26B-F67CE25F1C5D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5913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13758-4B63-40D7-B26B-F67CE25F1C5D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8267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13758-4B63-40D7-B26B-F67CE25F1C5D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5465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13758-4B63-40D7-B26B-F67CE25F1C5D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5495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tags" Target="../tags/tag5.xml"/><Relationship Id="rId7" Type="http://schemas.openxmlformats.org/officeDocument/2006/relationships/image" Target="../media/image1.emf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jpeg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6.emf"/><Relationship Id="rId2" Type="http://schemas.openxmlformats.org/officeDocument/2006/relationships/tags" Target="../tags/tag2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image" Target="../media/image6.emf"/><Relationship Id="rId2" Type="http://schemas.openxmlformats.org/officeDocument/2006/relationships/tags" Target="../tags/tag2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image" Target="../media/image6.emf"/><Relationship Id="rId2" Type="http://schemas.openxmlformats.org/officeDocument/2006/relationships/tags" Target="../tags/tag2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image" Target="../media/image6.emf"/><Relationship Id="rId2" Type="http://schemas.openxmlformats.org/officeDocument/2006/relationships/tags" Target="../tags/tag28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7.xml"/><Relationship Id="rId7" Type="http://schemas.openxmlformats.org/officeDocument/2006/relationships/image" Target="../media/image1.emf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7.png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3.bin"/><Relationship Id="rId4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4.bin"/><Relationship Id="rId4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5.bin"/><Relationship Id="rId4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7.bin"/><Relationship Id="rId4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8.bin"/><Relationship Id="rId4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9.bin"/><Relationship Id="rId4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0.bin"/><Relationship Id="rId4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2.emf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2.emf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2.emf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2.emf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2.emf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-vit logo för mörka bilder">
    <p:bg>
      <p:bgPr>
        <a:blipFill dpi="0" rotWithShape="1">
          <a:blip r:embed="rId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025864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6" imgW="526" imgH="526" progId="TCLayout.ActiveDocument.1">
                  <p:embed/>
                </p:oleObj>
              </mc:Choice>
              <mc:Fallback>
                <p:oleObj name="think-cell Slide" r:id="rId6" imgW="526" imgH="52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sv-SE" sz="3000" b="1" i="0" baseline="0">
              <a:latin typeface="Stockholm Type Regular" pitchFamily="50" charset="0"/>
              <a:ea typeface="+mj-ea"/>
              <a:cs typeface="+mj-cs"/>
              <a:sym typeface="Stockholm Type Regular" pitchFamily="50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09600" y="457200"/>
            <a:ext cx="7320000" cy="968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09600" y="1440000"/>
            <a:ext cx="7296811" cy="17526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Skriv </a:t>
            </a:r>
            <a:r>
              <a:rPr lang="sv-SE" err="1"/>
              <a:t>ev</a:t>
            </a:r>
            <a:r>
              <a:rPr lang="sv-SE"/>
              <a:t> underrubrik här</a:t>
            </a:r>
          </a:p>
        </p:txBody>
      </p:sp>
      <p:sp>
        <p:nvSpPr>
          <p:cNvPr id="11" name="textruta 8"/>
          <p:cNvSpPr txBox="1">
            <a:spLocks noChangeArrowheads="1"/>
          </p:cNvSpPr>
          <p:nvPr userDrawn="1"/>
        </p:nvSpPr>
        <p:spPr bwMode="auto">
          <a:xfrm>
            <a:off x="605368" y="6215063"/>
            <a:ext cx="346921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sv-SE" sz="1000" b="1" noProof="0">
                <a:solidFill>
                  <a:schemeClr val="bg1"/>
                </a:solidFill>
              </a:rPr>
              <a:t>The </a:t>
            </a:r>
            <a:r>
              <a:rPr lang="sv-SE" sz="1000" b="1" noProof="0" err="1">
                <a:solidFill>
                  <a:schemeClr val="bg1"/>
                </a:solidFill>
              </a:rPr>
              <a:t>Capital</a:t>
            </a:r>
            <a:r>
              <a:rPr lang="sv-SE" sz="1000" b="1" noProof="0">
                <a:solidFill>
                  <a:schemeClr val="bg1"/>
                </a:solidFill>
              </a:rPr>
              <a:t> </a:t>
            </a:r>
            <a:r>
              <a:rPr lang="sv-SE" sz="1000" b="1" noProof="0" err="1">
                <a:solidFill>
                  <a:schemeClr val="bg1"/>
                </a:solidFill>
              </a:rPr>
              <a:t>of</a:t>
            </a:r>
            <a:r>
              <a:rPr lang="sv-SE" sz="1000" b="1" noProof="0">
                <a:solidFill>
                  <a:schemeClr val="bg1"/>
                </a:solidFill>
              </a:rPr>
              <a:t> Scandinavia</a:t>
            </a:r>
          </a:p>
        </p:txBody>
      </p:sp>
      <p:pic>
        <p:nvPicPr>
          <p:cNvPr id="8" name="Bildobjekt 7"/>
          <p:cNvPicPr>
            <a:picLocks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4399" y="467862"/>
            <a:ext cx="1368000" cy="468000"/>
          </a:xfrm>
          <a:prstGeom prst="rect">
            <a:avLst/>
          </a:prstGeom>
        </p:spPr>
      </p:pic>
      <p:sp>
        <p:nvSpPr>
          <p:cNvPr id="9" name="textruta 8"/>
          <p:cNvSpPr txBox="1"/>
          <p:nvPr userDrawn="1"/>
        </p:nvSpPr>
        <p:spPr>
          <a:xfrm>
            <a:off x="12288688" y="39970"/>
            <a:ext cx="158417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>
                <a:solidFill>
                  <a:schemeClr val="tx2"/>
                </a:solidFill>
              </a:rPr>
              <a:t>För att byta bakgrundsbild klicka på STHLM bilder på fliken Start. </a:t>
            </a:r>
          </a:p>
          <a:p>
            <a:endParaRPr lang="sv-SE" sz="1400">
              <a:solidFill>
                <a:schemeClr val="tx2"/>
              </a:solidFill>
            </a:endParaRPr>
          </a:p>
          <a:p>
            <a:r>
              <a:rPr lang="sv-SE" sz="1400">
                <a:solidFill>
                  <a:schemeClr val="tx2"/>
                </a:solidFill>
              </a:rPr>
              <a:t>Har du en egen bild högerklickar du på bakgrundsbilden och väljer Formatera bakgrund och sen Infoga från: Fil. </a:t>
            </a:r>
          </a:p>
          <a:p>
            <a:r>
              <a:rPr lang="sv-SE" sz="1400">
                <a:solidFill>
                  <a:schemeClr val="tx2"/>
                </a:solidFill>
              </a:rPr>
              <a:t> </a:t>
            </a:r>
          </a:p>
          <a:p>
            <a:r>
              <a:rPr lang="sv-SE" sz="1400">
                <a:solidFill>
                  <a:schemeClr val="tx2"/>
                </a:solidFill>
              </a:rPr>
              <a:t>Tänk på att logotypen alltid ska vara tydlig. Vit logotyp mot mörk bakgrund och svart logotyp mot ljus.</a:t>
            </a:r>
          </a:p>
          <a:p>
            <a:r>
              <a:rPr lang="sv-SE" sz="1400">
                <a:solidFill>
                  <a:schemeClr val="tx2"/>
                </a:solidFill>
              </a:rPr>
              <a:t>Byt mellan de olika under Layout. </a:t>
            </a:r>
          </a:p>
        </p:txBody>
      </p:sp>
    </p:spTree>
    <p:extLst>
      <p:ext uri="{BB962C8B-B14F-4D97-AF65-F5344CB8AC3E}">
        <p14:creationId xmlns:p14="http://schemas.microsoft.com/office/powerpoint/2010/main" val="1431766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727097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think-cell Slide" r:id="rId5" imgW="526" imgH="526" progId="TCLayout.ActiveDocument.1">
                  <p:embed/>
                </p:oleObj>
              </mc:Choice>
              <mc:Fallback>
                <p:oleObj name="think-cell Slide" r:id="rId5" imgW="526" imgH="52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sv-SE" sz="3000" b="1" i="0" baseline="0">
              <a:latin typeface="Stockholm Type Regular" pitchFamily="50" charset="0"/>
              <a:ea typeface="+mj-ea"/>
              <a:cs typeface="+mj-cs"/>
              <a:sym typeface="Stockholm Type Regular" pitchFamily="50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12" name="Platshållare fö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</a:p>
        </p:txBody>
      </p:sp>
      <p:sp>
        <p:nvSpPr>
          <p:cNvPr id="13" name="Platshållare för sidfo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Skriv eventuell sidfot här</a:t>
            </a:r>
          </a:p>
        </p:txBody>
      </p:sp>
      <p:sp>
        <p:nvSpPr>
          <p:cNvPr id="14" name="Platshållare för bild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1464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Skriv eventuell sidfot här</a:t>
            </a:r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7948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- Lil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134575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think-cell Slide" r:id="rId5" imgW="526" imgH="526" progId="TCLayout.ActiveDocument.1">
                  <p:embed/>
                </p:oleObj>
              </mc:Choice>
              <mc:Fallback>
                <p:oleObj name="think-cell Slide" r:id="rId5" imgW="526" imgH="52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sv-SE" sz="2800" b="1" i="0" baseline="0">
              <a:latin typeface="Stockholm Type Regular" pitchFamily="50" charset="0"/>
              <a:ea typeface="+mj-ea"/>
              <a:cs typeface="+mj-cs"/>
              <a:sym typeface="Stockholm Type Regular" pitchFamily="50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7310400" cy="936000"/>
          </a:xfrm>
        </p:spPr>
        <p:txBody>
          <a:bodyPr anchor="t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7" y="1439864"/>
            <a:ext cx="7310400" cy="11970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7" name="Bildobjekt 6"/>
          <p:cNvPicPr>
            <a:picLocks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6125548"/>
            <a:ext cx="1367161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499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- 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62032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think-cell Slide" r:id="rId5" imgW="526" imgH="526" progId="TCLayout.ActiveDocument.1">
                  <p:embed/>
                </p:oleObj>
              </mc:Choice>
              <mc:Fallback>
                <p:oleObj name="think-cell Slide" r:id="rId5" imgW="526" imgH="52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sv-SE" sz="2800" b="1" i="0" baseline="0">
              <a:latin typeface="Stockholm Type Regular" pitchFamily="50" charset="0"/>
              <a:ea typeface="+mj-ea"/>
              <a:cs typeface="+mj-cs"/>
              <a:sym typeface="Stockholm Type Regular" pitchFamily="50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7310400" cy="936000"/>
          </a:xfrm>
        </p:spPr>
        <p:txBody>
          <a:bodyPr anchor="t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7" y="1439864"/>
            <a:ext cx="7310400" cy="11970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6" name="Bildobjekt 5"/>
          <p:cNvPicPr>
            <a:picLocks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6125548"/>
            <a:ext cx="13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859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- Ros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438853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think-cell Slide" r:id="rId5" imgW="526" imgH="526" progId="TCLayout.ActiveDocument.1">
                  <p:embed/>
                </p:oleObj>
              </mc:Choice>
              <mc:Fallback>
                <p:oleObj name="think-cell Slide" r:id="rId5" imgW="526" imgH="52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sv-SE" sz="2800" b="1" i="0" baseline="0">
              <a:latin typeface="Stockholm Type Regular" pitchFamily="50" charset="0"/>
              <a:ea typeface="+mj-ea"/>
              <a:cs typeface="+mj-cs"/>
              <a:sym typeface="Stockholm Type Regular" pitchFamily="50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7310400" cy="936000"/>
          </a:xfrm>
        </p:spPr>
        <p:txBody>
          <a:bodyPr anchor="t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7" y="1439864"/>
            <a:ext cx="7310400" cy="11970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6" name="Bildobjekt 5"/>
          <p:cNvPicPr>
            <a:picLocks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6125548"/>
            <a:ext cx="13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83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- Blå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380322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think-cell Slide" r:id="rId5" imgW="526" imgH="526" progId="TCLayout.ActiveDocument.1">
                  <p:embed/>
                </p:oleObj>
              </mc:Choice>
              <mc:Fallback>
                <p:oleObj name="think-cell Slide" r:id="rId5" imgW="526" imgH="52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sv-SE" sz="2800" b="1" i="0" baseline="0">
              <a:latin typeface="Stockholm Type Regular" pitchFamily="50" charset="0"/>
              <a:ea typeface="+mj-ea"/>
              <a:cs typeface="+mj-cs"/>
              <a:sym typeface="Stockholm Type Regular" pitchFamily="50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7310400" cy="936000"/>
          </a:xfrm>
        </p:spPr>
        <p:txBody>
          <a:bodyPr anchor="t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7" y="1439864"/>
            <a:ext cx="7310400" cy="11970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6" name="Bildobjekt 5"/>
          <p:cNvPicPr>
            <a:picLocks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6125548"/>
            <a:ext cx="13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23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87BCCD9-C859-4959-8DA4-C1050309138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F87BCCD9-C859-4959-8DA4-C105030913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F08538A5-5DB5-4DB4-A21D-A07201C25C1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sv-SE" sz="30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err="1"/>
              <a:t>Click</a:t>
            </a:r>
            <a:r>
              <a:rPr lang="sv-SE"/>
              <a:t> to </a:t>
            </a:r>
            <a:r>
              <a:rPr lang="sv-SE" err="1"/>
              <a:t>edit</a:t>
            </a:r>
            <a:r>
              <a:rPr lang="sv-SE"/>
              <a:t> Master </a:t>
            </a:r>
            <a:r>
              <a:rPr lang="sv-SE" err="1"/>
              <a:t>title</a:t>
            </a:r>
            <a:r>
              <a:rPr lang="sv-SE"/>
              <a:t>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sv-SE"/>
              <a:t>Edit Master text </a:t>
            </a:r>
            <a:r>
              <a:rPr lang="sv-SE" err="1"/>
              <a:t>styles</a:t>
            </a:r>
            <a:endParaRPr lang="sv-SE"/>
          </a:p>
          <a:p>
            <a:pPr lvl="1"/>
            <a:r>
              <a:rPr lang="sv-SE"/>
              <a:t>Second </a:t>
            </a:r>
            <a:r>
              <a:rPr lang="sv-SE" err="1"/>
              <a:t>level</a:t>
            </a:r>
            <a:endParaRPr lang="sv-SE"/>
          </a:p>
          <a:p>
            <a:pPr lvl="2"/>
            <a:r>
              <a:rPr lang="sv-SE" err="1"/>
              <a:t>Third</a:t>
            </a:r>
            <a:r>
              <a:rPr lang="sv-SE"/>
              <a:t> </a:t>
            </a:r>
            <a:r>
              <a:rPr lang="sv-SE" err="1"/>
              <a:t>level</a:t>
            </a:r>
            <a:endParaRPr lang="sv-SE"/>
          </a:p>
          <a:p>
            <a:pPr lvl="3"/>
            <a:r>
              <a:rPr lang="sv-SE" err="1"/>
              <a:t>Fourth</a:t>
            </a:r>
            <a:r>
              <a:rPr lang="sv-SE"/>
              <a:t> </a:t>
            </a:r>
            <a:r>
              <a:rPr lang="sv-SE" err="1"/>
              <a:t>level</a:t>
            </a:r>
            <a:endParaRPr lang="sv-SE"/>
          </a:p>
          <a:p>
            <a:pPr lvl="4"/>
            <a:r>
              <a:rPr lang="sv-SE" err="1"/>
              <a:t>Fifth</a:t>
            </a:r>
            <a:r>
              <a:rPr lang="sv-SE"/>
              <a:t> </a:t>
            </a:r>
            <a:r>
              <a:rPr lang="sv-SE" err="1"/>
              <a:t>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3931-261A-4CEC-AF27-8F834B283D02}" type="datetimeFigureOut">
              <a:rPr lang="sv-SE" smtClean="0"/>
              <a:t>2020-11-25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3C44-9257-464D-9EA3-F49C013AD34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1151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n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40280805"/>
              </p:ext>
            </p:ext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sv-SE" sz="3000" b="1" i="0" baseline="0">
              <a:solidFill>
                <a:srgbClr val="000000"/>
              </a:solidFill>
              <a:latin typeface="Stockholm Type Regular" pitchFamily="50" charset="0"/>
              <a:ea typeface="+mj-ea"/>
              <a:cs typeface="+mj-cs"/>
              <a:sym typeface="Stockholm Type Regular" pitchFamily="50" charset="0"/>
            </a:endParaRPr>
          </a:p>
        </p:txBody>
      </p:sp>
      <p:sp>
        <p:nvSpPr>
          <p:cNvPr id="11" name="Rubrik 10"/>
          <p:cNvSpPr>
            <a:spLocks noGrp="1"/>
          </p:cNvSpPr>
          <p:nvPr>
            <p:ph type="title" hasCustomPrompt="1"/>
          </p:nvPr>
        </p:nvSpPr>
        <p:spPr>
          <a:xfrm>
            <a:off x="609599" y="458791"/>
            <a:ext cx="10972800" cy="831600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895555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n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77356125"/>
              </p:ext>
            </p:ext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sv-SE" sz="3000" b="1" i="0" baseline="0">
              <a:solidFill>
                <a:srgbClr val="000000"/>
              </a:solidFill>
              <a:latin typeface="Stockholm Type Regular" pitchFamily="50" charset="0"/>
              <a:ea typeface="+mj-ea"/>
              <a:cs typeface="+mj-cs"/>
              <a:sym typeface="Stockholm Type Regular" pitchFamily="50" charset="0"/>
            </a:endParaRPr>
          </a:p>
        </p:txBody>
      </p:sp>
      <p:sp>
        <p:nvSpPr>
          <p:cNvPr id="11" name="Rubrik 10"/>
          <p:cNvSpPr>
            <a:spLocks noGrp="1"/>
          </p:cNvSpPr>
          <p:nvPr>
            <p:ph type="title" hasCustomPrompt="1"/>
          </p:nvPr>
        </p:nvSpPr>
        <p:spPr>
          <a:xfrm>
            <a:off x="609599" y="458791"/>
            <a:ext cx="10972800" cy="831600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6485793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unktlista, en 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25400094"/>
              </p:ext>
            </p:extLst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821A8C5F-E374-4784-8799-ECBFE38C23D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sv-SE" sz="3000" b="1" i="0" baseline="0">
              <a:latin typeface="Stockholm Type Regular" pitchFamily="50" charset="0"/>
              <a:ea typeface="+mj-ea"/>
              <a:cs typeface="+mj-cs"/>
              <a:sym typeface="Stockholm Type Regular" pitchFamily="50" charset="0"/>
            </a:endParaRP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3" hasCustomPrompt="1"/>
          </p:nvPr>
        </p:nvSpPr>
        <p:spPr>
          <a:xfrm>
            <a:off x="611716" y="1440000"/>
            <a:ext cx="7315200" cy="3960000"/>
          </a:xfrm>
          <a:prstGeom prst="rect">
            <a:avLst/>
          </a:prstGeom>
        </p:spPr>
        <p:txBody>
          <a:bodyPr tIns="0"/>
          <a:lstStyle>
            <a:lvl1pPr marL="216000" indent="-216000">
              <a:spcAft>
                <a:spcPts val="480"/>
              </a:spcAft>
              <a:buFont typeface="Arial" pitchFamily="34" charset="0"/>
              <a:buChar char="•"/>
              <a:defRPr/>
            </a:lvl1pPr>
            <a:lvl2pPr indent="-396000">
              <a:defRPr/>
            </a:lvl2pPr>
            <a:lvl3pPr indent="-288000">
              <a:defRPr/>
            </a:lvl3pPr>
            <a:lvl4pPr indent="-288000">
              <a:defRPr/>
            </a:lvl4pPr>
            <a:lvl5pPr indent="-288000"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5" name="Platshållare fö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FAC4DEF-1561-41E3-A47E-1AE64D3E72F2}" type="datetime1">
              <a:rPr lang="sv-SE" smtClean="0">
                <a:solidFill>
                  <a:srgbClr val="000000"/>
                </a:solidFill>
              </a:rPr>
              <a:pPr/>
              <a:t>2020-11-25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16" name="Platshållare för bildnumm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sv-SE">
                <a:solidFill>
                  <a:srgbClr val="000000"/>
                </a:solidFill>
              </a:rPr>
              <a:t>Sida </a:t>
            </a:r>
            <a:fld id="{42A5867E-8ECA-40F1-9DD6-AE7AFDFAA899}" type="slidenum">
              <a:rPr lang="sv-SE" smtClean="0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8" name="Rubrik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331411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-svart logo för ljusa bilder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978123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6" imgW="526" imgH="526" progId="TCLayout.ActiveDocument.1">
                  <p:embed/>
                </p:oleObj>
              </mc:Choice>
              <mc:Fallback>
                <p:oleObj name="think-cell Slide" r:id="rId6" imgW="526" imgH="52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sv-SE" sz="3000" b="1" i="0" baseline="0">
              <a:latin typeface="Stockholm Type Regular" pitchFamily="50" charset="0"/>
              <a:ea typeface="+mj-ea"/>
              <a:cs typeface="+mj-cs"/>
              <a:sym typeface="Stockholm Type Regular" pitchFamily="50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09600" y="457200"/>
            <a:ext cx="7320000" cy="968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09600" y="1440000"/>
            <a:ext cx="7296811" cy="17526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Skriv </a:t>
            </a:r>
            <a:r>
              <a:rPr lang="sv-SE" err="1"/>
              <a:t>ev</a:t>
            </a:r>
            <a:r>
              <a:rPr lang="sv-SE"/>
              <a:t> underrubrik här</a:t>
            </a:r>
          </a:p>
        </p:txBody>
      </p:sp>
      <p:sp>
        <p:nvSpPr>
          <p:cNvPr id="12" name="textruta 8"/>
          <p:cNvSpPr txBox="1">
            <a:spLocks noChangeArrowheads="1"/>
          </p:cNvSpPr>
          <p:nvPr userDrawn="1"/>
        </p:nvSpPr>
        <p:spPr bwMode="auto">
          <a:xfrm>
            <a:off x="605368" y="6215063"/>
            <a:ext cx="346921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sv-SE" sz="1000" b="1" noProof="0">
                <a:solidFill>
                  <a:schemeClr val="tx1"/>
                </a:solidFill>
              </a:rPr>
              <a:t>The </a:t>
            </a:r>
            <a:r>
              <a:rPr lang="sv-SE" sz="1000" b="1" noProof="0" err="1">
                <a:solidFill>
                  <a:schemeClr val="tx1"/>
                </a:solidFill>
              </a:rPr>
              <a:t>Capital</a:t>
            </a:r>
            <a:r>
              <a:rPr lang="sv-SE" sz="1000" b="1" noProof="0">
                <a:solidFill>
                  <a:schemeClr val="tx1"/>
                </a:solidFill>
              </a:rPr>
              <a:t> </a:t>
            </a:r>
            <a:r>
              <a:rPr lang="sv-SE" sz="1000" b="1" noProof="0" err="1">
                <a:solidFill>
                  <a:schemeClr val="tx1"/>
                </a:solidFill>
              </a:rPr>
              <a:t>of</a:t>
            </a:r>
            <a:r>
              <a:rPr lang="sv-SE" sz="1000" b="1" noProof="0">
                <a:solidFill>
                  <a:schemeClr val="tx1"/>
                </a:solidFill>
              </a:rPr>
              <a:t> Scandinavia</a:t>
            </a:r>
          </a:p>
        </p:txBody>
      </p:sp>
      <p:pic>
        <p:nvPicPr>
          <p:cNvPr id="10" name="Bildobjekt 9"/>
          <p:cNvPicPr>
            <a:picLocks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4399" y="467862"/>
            <a:ext cx="1368000" cy="468000"/>
          </a:xfrm>
          <a:prstGeom prst="rect">
            <a:avLst/>
          </a:prstGeom>
        </p:spPr>
      </p:pic>
      <p:sp>
        <p:nvSpPr>
          <p:cNvPr id="7" name="textruta 6"/>
          <p:cNvSpPr txBox="1"/>
          <p:nvPr userDrawn="1"/>
        </p:nvSpPr>
        <p:spPr>
          <a:xfrm>
            <a:off x="12288688" y="39970"/>
            <a:ext cx="158417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>
                <a:solidFill>
                  <a:schemeClr val="tx2"/>
                </a:solidFill>
              </a:rPr>
              <a:t>För att byta bakgrundsbild klicka på STHLM bilder på fliken Start. </a:t>
            </a:r>
          </a:p>
          <a:p>
            <a:endParaRPr lang="sv-SE" sz="1400">
              <a:solidFill>
                <a:schemeClr val="tx2"/>
              </a:solidFill>
            </a:endParaRPr>
          </a:p>
          <a:p>
            <a:r>
              <a:rPr lang="sv-SE" sz="1400">
                <a:solidFill>
                  <a:schemeClr val="tx2"/>
                </a:solidFill>
              </a:rPr>
              <a:t>Har du en egen bild högerklickar du på bakgrundsbilden och väljer Formatera bakgrund och sen Infoga från: Fil. </a:t>
            </a:r>
          </a:p>
          <a:p>
            <a:r>
              <a:rPr lang="sv-SE" sz="1400">
                <a:solidFill>
                  <a:schemeClr val="tx2"/>
                </a:solidFill>
              </a:rPr>
              <a:t> </a:t>
            </a:r>
          </a:p>
          <a:p>
            <a:r>
              <a:rPr lang="sv-SE" sz="1400">
                <a:solidFill>
                  <a:schemeClr val="tx2"/>
                </a:solidFill>
              </a:rPr>
              <a:t>Tänk på att logotypen alltid ska vara tydlig. Vit logotyp mot mörk bakgrund och svart logotyp mot ljus.</a:t>
            </a:r>
          </a:p>
          <a:p>
            <a:r>
              <a:rPr lang="sv-SE" sz="1400">
                <a:solidFill>
                  <a:schemeClr val="tx2"/>
                </a:solidFill>
              </a:rPr>
              <a:t>Byt mellan de olika under Layout. </a:t>
            </a:r>
          </a:p>
        </p:txBody>
      </p:sp>
    </p:spTree>
    <p:extLst>
      <p:ext uri="{BB962C8B-B14F-4D97-AF65-F5344CB8AC3E}">
        <p14:creationId xmlns:p14="http://schemas.microsoft.com/office/powerpoint/2010/main" val="9633407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54306413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8308BD8-5DE1-4F53-A66C-2541146E163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sv-SE" sz="3000" b="1" i="0" baseline="0">
              <a:latin typeface="Stockholm Type Regular" pitchFamily="50" charset="0"/>
              <a:ea typeface="+mj-ea"/>
              <a:cs typeface="+mj-cs"/>
              <a:sym typeface="Stockholm Type Regular" pitchFamily="50" charset="0"/>
            </a:endParaRPr>
          </a:p>
        </p:txBody>
      </p:sp>
      <p:sp>
        <p:nvSpPr>
          <p:cNvPr id="3" name="Rubrik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" y="1439999"/>
            <a:ext cx="10959008" cy="429405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Platshållare för text 4"/>
          <p:cNvSpPr>
            <a:spLocks noGrp="1"/>
          </p:cNvSpPr>
          <p:nvPr>
            <p:ph type="body" sz="quarter" idx="17" hasCustomPrompt="1"/>
          </p:nvPr>
        </p:nvSpPr>
        <p:spPr>
          <a:xfrm>
            <a:off x="613833" y="5733256"/>
            <a:ext cx="109584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/>
              <a:t>Skriv </a:t>
            </a:r>
            <a:r>
              <a:rPr lang="sv-SE" err="1"/>
              <a:t>ev</a:t>
            </a:r>
            <a:r>
              <a:rPr lang="sv-SE"/>
              <a:t> källa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20XX-XX-XX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Skriv eventuell sidfot här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textruta 9"/>
          <p:cNvSpPr txBox="1"/>
          <p:nvPr userDrawn="1"/>
        </p:nvSpPr>
        <p:spPr>
          <a:xfrm>
            <a:off x="12432704" y="2132857"/>
            <a:ext cx="21122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>
                <a:solidFill>
                  <a:schemeClr val="tx2"/>
                </a:solidFill>
              </a:rPr>
              <a:t>Klicka på </a:t>
            </a:r>
            <a:r>
              <a:rPr lang="sv-SE" sz="1400" b="1">
                <a:solidFill>
                  <a:schemeClr val="tx2"/>
                </a:solidFill>
              </a:rPr>
              <a:t>STHLM</a:t>
            </a:r>
            <a:r>
              <a:rPr lang="sv-SE" sz="1400" baseline="0">
                <a:solidFill>
                  <a:schemeClr val="tx2"/>
                </a:solidFill>
              </a:rPr>
              <a:t> </a:t>
            </a:r>
            <a:r>
              <a:rPr lang="sv-SE" sz="1400" b="1" baseline="0">
                <a:solidFill>
                  <a:schemeClr val="tx2"/>
                </a:solidFill>
              </a:rPr>
              <a:t>bilder</a:t>
            </a:r>
            <a:r>
              <a:rPr lang="sv-SE" sz="1400" baseline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462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205252" cy="686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934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n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81251250"/>
              </p:ext>
            </p:ext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sv-SE" sz="3000" b="1" i="0" baseline="0">
              <a:solidFill>
                <a:srgbClr val="000000"/>
              </a:solidFill>
              <a:latin typeface="Stockholm Type Regular" pitchFamily="50" charset="0"/>
              <a:ea typeface="+mj-ea"/>
              <a:cs typeface="+mj-cs"/>
              <a:sym typeface="Stockholm Type Regular" pitchFamily="50" charset="0"/>
            </a:endParaRPr>
          </a:p>
        </p:txBody>
      </p:sp>
      <p:sp>
        <p:nvSpPr>
          <p:cNvPr id="11" name="Rubrik 10"/>
          <p:cNvSpPr>
            <a:spLocks noGrp="1"/>
          </p:cNvSpPr>
          <p:nvPr>
            <p:ph type="title" hasCustomPrompt="1"/>
          </p:nvPr>
        </p:nvSpPr>
        <p:spPr>
          <a:xfrm>
            <a:off x="609599" y="458791"/>
            <a:ext cx="10972800" cy="831600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6189155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unktlista, en 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30416870"/>
              </p:ext>
            </p:extLst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956DCC6B-BF76-4BAC-AD6F-8E760EB9D45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sv-SE" sz="3000" b="1" i="0" baseline="0">
              <a:latin typeface="Stockholm Type Regular" pitchFamily="50" charset="0"/>
              <a:ea typeface="+mj-ea"/>
              <a:cs typeface="+mj-cs"/>
              <a:sym typeface="Stockholm Type Regular" pitchFamily="50" charset="0"/>
            </a:endParaRP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3" hasCustomPrompt="1"/>
          </p:nvPr>
        </p:nvSpPr>
        <p:spPr>
          <a:xfrm>
            <a:off x="611716" y="1440000"/>
            <a:ext cx="7315200" cy="3960000"/>
          </a:xfrm>
          <a:prstGeom prst="rect">
            <a:avLst/>
          </a:prstGeom>
        </p:spPr>
        <p:txBody>
          <a:bodyPr tIns="0"/>
          <a:lstStyle>
            <a:lvl1pPr marL="216000" indent="-216000">
              <a:spcAft>
                <a:spcPts val="480"/>
              </a:spcAft>
              <a:buFont typeface="Arial" pitchFamily="34" charset="0"/>
              <a:buChar char="•"/>
              <a:defRPr/>
            </a:lvl1pPr>
            <a:lvl2pPr indent="-396000">
              <a:defRPr/>
            </a:lvl2pPr>
            <a:lvl3pPr indent="-288000">
              <a:defRPr/>
            </a:lvl3pPr>
            <a:lvl4pPr indent="-288000">
              <a:defRPr/>
            </a:lvl4pPr>
            <a:lvl5pPr indent="-288000"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5" name="Platshållare fö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FAC4DEF-1561-41E3-A47E-1AE64D3E72F2}" type="datetime1">
              <a:rPr lang="sv-SE" smtClean="0">
                <a:solidFill>
                  <a:srgbClr val="000000"/>
                </a:solidFill>
              </a:rPr>
              <a:pPr/>
              <a:t>2020-11-25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16" name="Platshållare för bildnumm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sv-SE">
                <a:solidFill>
                  <a:srgbClr val="000000"/>
                </a:solidFill>
              </a:rPr>
              <a:t>Sida </a:t>
            </a:r>
            <a:fld id="{42A5867E-8ECA-40F1-9DD6-AE7AFDFAA899}" type="slidenum">
              <a:rPr lang="sv-SE" smtClean="0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8" name="Rubrik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3928662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21146632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2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73A74ED-6CB8-4954-91F8-660A84B3409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sv-SE" sz="3000" b="1" i="0" baseline="0">
              <a:latin typeface="Stockholm Type Regular" pitchFamily="50" charset="0"/>
              <a:ea typeface="+mj-ea"/>
              <a:cs typeface="+mj-cs"/>
              <a:sym typeface="Stockholm Type Regular" pitchFamily="50" charset="0"/>
            </a:endParaRPr>
          </a:p>
        </p:txBody>
      </p:sp>
      <p:sp>
        <p:nvSpPr>
          <p:cNvPr id="3" name="Rubrik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" y="1439999"/>
            <a:ext cx="10959008" cy="429405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Platshållare för text 4"/>
          <p:cNvSpPr>
            <a:spLocks noGrp="1"/>
          </p:cNvSpPr>
          <p:nvPr>
            <p:ph type="body" sz="quarter" idx="17" hasCustomPrompt="1"/>
          </p:nvPr>
        </p:nvSpPr>
        <p:spPr>
          <a:xfrm>
            <a:off x="613833" y="5733256"/>
            <a:ext cx="109584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/>
              <a:t>Skriv </a:t>
            </a:r>
            <a:r>
              <a:rPr lang="sv-SE" err="1"/>
              <a:t>ev</a:t>
            </a:r>
            <a:r>
              <a:rPr lang="sv-SE"/>
              <a:t> källa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20XX-XX-XX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Skriv eventuell sidfot här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textruta 9"/>
          <p:cNvSpPr txBox="1"/>
          <p:nvPr userDrawn="1"/>
        </p:nvSpPr>
        <p:spPr>
          <a:xfrm>
            <a:off x="12432704" y="2132857"/>
            <a:ext cx="21122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>
                <a:solidFill>
                  <a:schemeClr val="tx2"/>
                </a:solidFill>
              </a:rPr>
              <a:t>Klicka på </a:t>
            </a:r>
            <a:r>
              <a:rPr lang="sv-SE" sz="1400" b="1">
                <a:solidFill>
                  <a:schemeClr val="tx2"/>
                </a:solidFill>
              </a:rPr>
              <a:t>STHLM</a:t>
            </a:r>
            <a:r>
              <a:rPr lang="sv-SE" sz="1400" baseline="0">
                <a:solidFill>
                  <a:schemeClr val="tx2"/>
                </a:solidFill>
              </a:rPr>
              <a:t> </a:t>
            </a:r>
            <a:r>
              <a:rPr lang="sv-SE" sz="1400" b="1" baseline="0">
                <a:solidFill>
                  <a:schemeClr val="tx2"/>
                </a:solidFill>
              </a:rPr>
              <a:t>bilder</a:t>
            </a:r>
            <a:r>
              <a:rPr lang="sv-SE" sz="1400" baseline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7209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205252" cy="686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3018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n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10933555"/>
              </p:ext>
            </p:ext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0"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sv-SE" sz="3000" b="1" i="0" baseline="0">
              <a:solidFill>
                <a:srgbClr val="000000"/>
              </a:solidFill>
              <a:latin typeface="Stockholm Type Regular" pitchFamily="50" charset="0"/>
              <a:ea typeface="+mj-ea"/>
              <a:cs typeface="+mj-cs"/>
              <a:sym typeface="Stockholm Type Regular" pitchFamily="50" charset="0"/>
            </a:endParaRPr>
          </a:p>
        </p:txBody>
      </p:sp>
      <p:sp>
        <p:nvSpPr>
          <p:cNvPr id="11" name="Rubrik 10"/>
          <p:cNvSpPr>
            <a:spLocks noGrp="1"/>
          </p:cNvSpPr>
          <p:nvPr>
            <p:ph type="title" hasCustomPrompt="1"/>
          </p:nvPr>
        </p:nvSpPr>
        <p:spPr>
          <a:xfrm>
            <a:off x="609599" y="458791"/>
            <a:ext cx="10972800" cy="831600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3707326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unktlista, en 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05524826"/>
              </p:ext>
            </p:extLst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4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821A8C5F-E374-4784-8799-ECBFE38C23D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sv-SE" sz="3000" b="1" i="0" baseline="0">
              <a:latin typeface="Stockholm Type Regular" pitchFamily="50" charset="0"/>
              <a:ea typeface="+mj-ea"/>
              <a:cs typeface="+mj-cs"/>
              <a:sym typeface="Stockholm Type Regular" pitchFamily="50" charset="0"/>
            </a:endParaRP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3" hasCustomPrompt="1"/>
          </p:nvPr>
        </p:nvSpPr>
        <p:spPr>
          <a:xfrm>
            <a:off x="611716" y="1440000"/>
            <a:ext cx="7315200" cy="3960000"/>
          </a:xfrm>
          <a:prstGeom prst="rect">
            <a:avLst/>
          </a:prstGeom>
        </p:spPr>
        <p:txBody>
          <a:bodyPr tIns="0"/>
          <a:lstStyle>
            <a:lvl1pPr marL="216000" indent="-216000">
              <a:spcAft>
                <a:spcPts val="480"/>
              </a:spcAft>
              <a:buFont typeface="Arial" pitchFamily="34" charset="0"/>
              <a:buChar char="•"/>
              <a:defRPr/>
            </a:lvl1pPr>
            <a:lvl2pPr indent="-396000">
              <a:defRPr/>
            </a:lvl2pPr>
            <a:lvl3pPr indent="-288000">
              <a:defRPr/>
            </a:lvl3pPr>
            <a:lvl4pPr indent="-288000">
              <a:defRPr/>
            </a:lvl4pPr>
            <a:lvl5pPr indent="-288000"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5" name="Platshållare fö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FAC4DEF-1561-41E3-A47E-1AE64D3E72F2}" type="datetime1">
              <a:rPr lang="sv-SE" smtClean="0">
                <a:solidFill>
                  <a:srgbClr val="000000"/>
                </a:solidFill>
              </a:rPr>
              <a:pPr/>
              <a:t>2020-11-25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16" name="Platshållare för bildnumm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sv-SE">
                <a:solidFill>
                  <a:srgbClr val="000000"/>
                </a:solidFill>
              </a:rPr>
              <a:t>Sida </a:t>
            </a:r>
            <a:fld id="{42A5867E-8ECA-40F1-9DD6-AE7AFDFAA899}" type="slidenum">
              <a:rPr lang="sv-SE" smtClean="0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8" name="Rubrik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8985966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2291177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8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8308BD8-5DE1-4F53-A66C-2541146E163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sv-SE" sz="3000" b="1" i="0" baseline="0">
              <a:latin typeface="Stockholm Type Regular" pitchFamily="50" charset="0"/>
              <a:ea typeface="+mj-ea"/>
              <a:cs typeface="+mj-cs"/>
              <a:sym typeface="Stockholm Type Regular" pitchFamily="50" charset="0"/>
            </a:endParaRPr>
          </a:p>
        </p:txBody>
      </p:sp>
      <p:sp>
        <p:nvSpPr>
          <p:cNvPr id="3" name="Rubrik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" y="1439999"/>
            <a:ext cx="10959008" cy="429405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Platshållare för text 4"/>
          <p:cNvSpPr>
            <a:spLocks noGrp="1"/>
          </p:cNvSpPr>
          <p:nvPr>
            <p:ph type="body" sz="quarter" idx="17" hasCustomPrompt="1"/>
          </p:nvPr>
        </p:nvSpPr>
        <p:spPr>
          <a:xfrm>
            <a:off x="613833" y="5733256"/>
            <a:ext cx="109584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/>
              <a:t>Skriv </a:t>
            </a:r>
            <a:r>
              <a:rPr lang="sv-SE" err="1"/>
              <a:t>ev</a:t>
            </a:r>
            <a:r>
              <a:rPr lang="sv-SE"/>
              <a:t> källa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20XX-XX-XX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Skriv eventuell sidfot här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textruta 9"/>
          <p:cNvSpPr txBox="1"/>
          <p:nvPr userDrawn="1"/>
        </p:nvSpPr>
        <p:spPr>
          <a:xfrm>
            <a:off x="12432704" y="2132857"/>
            <a:ext cx="21122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>
                <a:solidFill>
                  <a:schemeClr val="tx2"/>
                </a:solidFill>
              </a:rPr>
              <a:t>Klicka på </a:t>
            </a:r>
            <a:r>
              <a:rPr lang="sv-SE" sz="1400" b="1">
                <a:solidFill>
                  <a:schemeClr val="tx2"/>
                </a:solidFill>
              </a:rPr>
              <a:t>STHLM</a:t>
            </a:r>
            <a:r>
              <a:rPr lang="sv-SE" sz="1400" baseline="0">
                <a:solidFill>
                  <a:schemeClr val="tx2"/>
                </a:solidFill>
              </a:rPr>
              <a:t> </a:t>
            </a:r>
            <a:r>
              <a:rPr lang="sv-SE" sz="1400" b="1" baseline="0">
                <a:solidFill>
                  <a:schemeClr val="tx2"/>
                </a:solidFill>
              </a:rPr>
              <a:t>bilder</a:t>
            </a:r>
            <a:r>
              <a:rPr lang="sv-SE" sz="1400" baseline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8912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384695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2" name="think-cell Slide" r:id="rId5" imgW="526" imgH="526" progId="TCLayout.ActiveDocument.1">
                  <p:embed/>
                </p:oleObj>
              </mc:Choice>
              <mc:Fallback>
                <p:oleObj name="think-cell Slide" r:id="rId5" imgW="526" imgH="52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sv-SE" sz="3000" b="1" i="0" baseline="0">
              <a:latin typeface="Stockholm Type Regular" pitchFamily="50" charset="0"/>
              <a:ea typeface="+mj-ea"/>
              <a:cs typeface="+mj-cs"/>
              <a:sym typeface="Stockholm Type Regular" pitchFamily="50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12" name="Platshållare fö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</a:p>
        </p:txBody>
      </p:sp>
      <p:sp>
        <p:nvSpPr>
          <p:cNvPr id="13" name="Platshållare för sidfo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Skriv eventuell sidfot här</a:t>
            </a:r>
          </a:p>
        </p:txBody>
      </p:sp>
      <p:sp>
        <p:nvSpPr>
          <p:cNvPr id="14" name="Platshållare för bild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2209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-  svart logo grå bakgrund">
    <p:bg>
      <p:bgPr>
        <a:solidFill>
          <a:srgbClr val="F5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851706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Slide" r:id="rId5" imgW="526" imgH="526" progId="TCLayout.ActiveDocument.1">
                  <p:embed/>
                </p:oleObj>
              </mc:Choice>
              <mc:Fallback>
                <p:oleObj name="think-cell Slide" r:id="rId5" imgW="526" imgH="52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sv-SE" sz="3000" b="1" i="0" baseline="0">
              <a:latin typeface="Stockholm Type Regular" pitchFamily="50" charset="0"/>
              <a:ea typeface="+mj-ea"/>
              <a:cs typeface="+mj-cs"/>
              <a:sym typeface="Stockholm Type Regular" pitchFamily="50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09600" y="457200"/>
            <a:ext cx="7320000" cy="968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440000"/>
            <a:ext cx="7305600" cy="1753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Skriv </a:t>
            </a:r>
            <a:r>
              <a:rPr lang="sv-SE" err="1"/>
              <a:t>ev</a:t>
            </a:r>
            <a:r>
              <a:rPr lang="sv-SE"/>
              <a:t> underrubrik här</a:t>
            </a:r>
          </a:p>
        </p:txBody>
      </p:sp>
      <p:sp>
        <p:nvSpPr>
          <p:cNvPr id="10" name="textruta 8"/>
          <p:cNvSpPr txBox="1">
            <a:spLocks noChangeArrowheads="1"/>
          </p:cNvSpPr>
          <p:nvPr userDrawn="1"/>
        </p:nvSpPr>
        <p:spPr bwMode="auto">
          <a:xfrm>
            <a:off x="605368" y="6215063"/>
            <a:ext cx="346921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sv-SE" sz="1000" b="1" noProof="0">
                <a:solidFill>
                  <a:schemeClr val="tx1"/>
                </a:solidFill>
              </a:rPr>
              <a:t>The </a:t>
            </a:r>
            <a:r>
              <a:rPr lang="sv-SE" sz="1000" b="1" noProof="0" err="1">
                <a:solidFill>
                  <a:schemeClr val="tx1"/>
                </a:solidFill>
              </a:rPr>
              <a:t>Capital</a:t>
            </a:r>
            <a:r>
              <a:rPr lang="sv-SE" sz="1000" b="1" noProof="0">
                <a:solidFill>
                  <a:schemeClr val="tx1"/>
                </a:solidFill>
              </a:rPr>
              <a:t> </a:t>
            </a:r>
            <a:r>
              <a:rPr lang="sv-SE" sz="1000" b="1" noProof="0" err="1">
                <a:solidFill>
                  <a:schemeClr val="tx1"/>
                </a:solidFill>
              </a:rPr>
              <a:t>of</a:t>
            </a:r>
            <a:r>
              <a:rPr lang="sv-SE" sz="1000" b="1" noProof="0">
                <a:solidFill>
                  <a:schemeClr val="tx1"/>
                </a:solidFill>
              </a:rPr>
              <a:t> Scandinavia</a:t>
            </a:r>
          </a:p>
        </p:txBody>
      </p:sp>
      <p:pic>
        <p:nvPicPr>
          <p:cNvPr id="11" name="Bildobjekt 10"/>
          <p:cNvPicPr>
            <a:picLocks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4399" y="467862"/>
            <a:ext cx="1368000" cy="46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14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205252" cy="68645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- Färgrutor alt 1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73104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think-cell Slide" r:id="rId5" imgW="526" imgH="526" progId="TCLayout.ActiveDocument.1">
                  <p:embed/>
                </p:oleObj>
              </mc:Choice>
              <mc:Fallback>
                <p:oleObj name="think-cell Slide" r:id="rId5" imgW="526" imgH="52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sv-SE" sz="3000" b="1" i="0" baseline="0">
              <a:latin typeface="Stockholm Type Regular" pitchFamily="50" charset="0"/>
              <a:ea typeface="+mj-ea"/>
              <a:cs typeface="+mj-cs"/>
              <a:sym typeface="Stockholm Type Regular" pitchFamily="50" charset="0"/>
            </a:endParaRPr>
          </a:p>
        </p:txBody>
      </p:sp>
      <p:sp>
        <p:nvSpPr>
          <p:cNvPr id="6" name="Platshållare för text 16"/>
          <p:cNvSpPr txBox="1">
            <a:spLocks/>
          </p:cNvSpPr>
          <p:nvPr userDrawn="1"/>
        </p:nvSpPr>
        <p:spPr>
          <a:xfrm>
            <a:off x="609600" y="457201"/>
            <a:ext cx="7344000" cy="39608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234000" rIns="234000"/>
          <a:lstStyle>
            <a:lvl1pPr>
              <a:buNone/>
              <a:defRPr/>
            </a:lvl1pPr>
          </a:lstStyle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sz="20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 bwMode="white">
          <a:xfrm>
            <a:off x="911424" y="628016"/>
            <a:ext cx="6816757" cy="114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911424" y="1844675"/>
            <a:ext cx="6816757" cy="23764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7929600" y="4418012"/>
            <a:ext cx="3652800" cy="1980000"/>
          </a:xfrm>
          <a:solidFill>
            <a:schemeClr val="accent1"/>
          </a:solidFill>
        </p:spPr>
        <p:txBody>
          <a:bodyPr anchor="t" anchorCtr="1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Dra bilden till platshållaren eller klicka på ikonen för att lägga till den</a:t>
            </a:r>
          </a:p>
        </p:txBody>
      </p:sp>
      <p:pic>
        <p:nvPicPr>
          <p:cNvPr id="9" name="Bildobjekt 8"/>
          <p:cNvPicPr>
            <a:picLocks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4400" y="467862"/>
            <a:ext cx="1368000" cy="468276"/>
          </a:xfrm>
          <a:prstGeom prst="rect">
            <a:avLst/>
          </a:prstGeom>
        </p:spPr>
      </p:pic>
      <p:sp>
        <p:nvSpPr>
          <p:cNvPr id="12" name="textruta 8"/>
          <p:cNvSpPr txBox="1">
            <a:spLocks noChangeArrowheads="1"/>
          </p:cNvSpPr>
          <p:nvPr userDrawn="1"/>
        </p:nvSpPr>
        <p:spPr bwMode="auto">
          <a:xfrm>
            <a:off x="605368" y="6215063"/>
            <a:ext cx="346921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sv-SE" sz="1000" b="1" noProof="0">
                <a:solidFill>
                  <a:schemeClr val="tx1"/>
                </a:solidFill>
              </a:rPr>
              <a:t>The </a:t>
            </a:r>
            <a:r>
              <a:rPr lang="sv-SE" sz="1000" b="1" noProof="0" err="1">
                <a:solidFill>
                  <a:schemeClr val="tx1"/>
                </a:solidFill>
              </a:rPr>
              <a:t>Capital</a:t>
            </a:r>
            <a:r>
              <a:rPr lang="sv-SE" sz="1000" b="1" noProof="0">
                <a:solidFill>
                  <a:schemeClr val="tx1"/>
                </a:solidFill>
              </a:rPr>
              <a:t> </a:t>
            </a:r>
            <a:r>
              <a:rPr lang="sv-SE" sz="1000" b="1" noProof="0" err="1">
                <a:solidFill>
                  <a:schemeClr val="tx1"/>
                </a:solidFill>
              </a:rPr>
              <a:t>of</a:t>
            </a:r>
            <a:r>
              <a:rPr lang="sv-SE" sz="1000" b="1" noProof="0">
                <a:solidFill>
                  <a:schemeClr val="tx1"/>
                </a:solidFill>
              </a:rPr>
              <a:t> Scandinavia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12288688" y="4483354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>
                <a:solidFill>
                  <a:schemeClr val="tx2"/>
                </a:solidFill>
              </a:rPr>
              <a:t>Klicka på </a:t>
            </a:r>
            <a:r>
              <a:rPr lang="sv-SE" sz="1400" b="1">
                <a:solidFill>
                  <a:schemeClr val="tx2"/>
                </a:solidFill>
              </a:rPr>
              <a:t>STHLM</a:t>
            </a:r>
            <a:r>
              <a:rPr lang="sv-SE" sz="1400" baseline="0">
                <a:solidFill>
                  <a:schemeClr val="tx2"/>
                </a:solidFill>
              </a:rPr>
              <a:t> </a:t>
            </a:r>
            <a:r>
              <a:rPr lang="sv-SE" sz="1400" b="1" baseline="0">
                <a:solidFill>
                  <a:schemeClr val="tx2"/>
                </a:solidFill>
              </a:rPr>
              <a:t>bilder</a:t>
            </a:r>
            <a:r>
              <a:rPr lang="sv-SE" sz="1400" baseline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78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- Färgrutor alt 2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904634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think-cell Slide" r:id="rId5" imgW="526" imgH="526" progId="TCLayout.ActiveDocument.1">
                  <p:embed/>
                </p:oleObj>
              </mc:Choice>
              <mc:Fallback>
                <p:oleObj name="think-cell Slide" r:id="rId5" imgW="526" imgH="52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sv-SE" sz="3000" b="1" i="0" baseline="0">
              <a:latin typeface="Stockholm Type Regular" pitchFamily="50" charset="0"/>
              <a:ea typeface="+mj-ea"/>
              <a:cs typeface="+mj-cs"/>
              <a:sym typeface="Stockholm Type Regular" pitchFamily="50" charset="0"/>
            </a:endParaRPr>
          </a:p>
        </p:txBody>
      </p:sp>
      <p:sp>
        <p:nvSpPr>
          <p:cNvPr id="6" name="Platshållare för text 16"/>
          <p:cNvSpPr txBox="1">
            <a:spLocks/>
          </p:cNvSpPr>
          <p:nvPr userDrawn="1"/>
        </p:nvSpPr>
        <p:spPr>
          <a:xfrm>
            <a:off x="609600" y="457201"/>
            <a:ext cx="7344000" cy="39608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234000" rIns="234000"/>
          <a:lstStyle>
            <a:lvl1pPr>
              <a:buNone/>
              <a:defRPr/>
            </a:lvl1pPr>
          </a:lstStyle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sz="20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 bwMode="white">
          <a:xfrm>
            <a:off x="911424" y="628016"/>
            <a:ext cx="6816757" cy="114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911424" y="1844675"/>
            <a:ext cx="6816757" cy="23764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7929600" y="4418012"/>
            <a:ext cx="3652800" cy="1980000"/>
          </a:xfrm>
          <a:solidFill>
            <a:schemeClr val="tx2"/>
          </a:solidFill>
        </p:spPr>
        <p:txBody>
          <a:bodyPr anchor="t" anchorCtr="1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Dra bilden till platshållaren eller klicka på ikonen för att lägga till den</a:t>
            </a:r>
          </a:p>
        </p:txBody>
      </p:sp>
      <p:pic>
        <p:nvPicPr>
          <p:cNvPr id="9" name="Bildobjekt 8"/>
          <p:cNvPicPr>
            <a:picLocks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4399" y="467862"/>
            <a:ext cx="1368000" cy="468276"/>
          </a:xfrm>
          <a:prstGeom prst="rect">
            <a:avLst/>
          </a:prstGeom>
        </p:spPr>
      </p:pic>
      <p:sp>
        <p:nvSpPr>
          <p:cNvPr id="12" name="textruta 8"/>
          <p:cNvSpPr txBox="1">
            <a:spLocks noChangeArrowheads="1"/>
          </p:cNvSpPr>
          <p:nvPr userDrawn="1"/>
        </p:nvSpPr>
        <p:spPr bwMode="auto">
          <a:xfrm>
            <a:off x="605368" y="6215063"/>
            <a:ext cx="346921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sv-SE" sz="1000" b="1" noProof="0">
                <a:solidFill>
                  <a:schemeClr val="tx1"/>
                </a:solidFill>
              </a:rPr>
              <a:t>The </a:t>
            </a:r>
            <a:r>
              <a:rPr lang="sv-SE" sz="1000" b="1" noProof="0" err="1">
                <a:solidFill>
                  <a:schemeClr val="tx1"/>
                </a:solidFill>
              </a:rPr>
              <a:t>Capital</a:t>
            </a:r>
            <a:r>
              <a:rPr lang="sv-SE" sz="1000" b="1" noProof="0">
                <a:solidFill>
                  <a:schemeClr val="tx1"/>
                </a:solidFill>
              </a:rPr>
              <a:t> </a:t>
            </a:r>
            <a:r>
              <a:rPr lang="sv-SE" sz="1000" b="1" noProof="0" err="1">
                <a:solidFill>
                  <a:schemeClr val="tx1"/>
                </a:solidFill>
              </a:rPr>
              <a:t>of</a:t>
            </a:r>
            <a:r>
              <a:rPr lang="sv-SE" sz="1000" b="1" noProof="0">
                <a:solidFill>
                  <a:schemeClr val="tx1"/>
                </a:solidFill>
              </a:rPr>
              <a:t> Scandinavia</a:t>
            </a:r>
          </a:p>
        </p:txBody>
      </p:sp>
      <p:sp>
        <p:nvSpPr>
          <p:cNvPr id="13" name="textruta 12"/>
          <p:cNvSpPr txBox="1"/>
          <p:nvPr userDrawn="1"/>
        </p:nvSpPr>
        <p:spPr>
          <a:xfrm>
            <a:off x="12288688" y="4483354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>
                <a:solidFill>
                  <a:schemeClr val="tx2"/>
                </a:solidFill>
              </a:rPr>
              <a:t>Klicka på </a:t>
            </a:r>
            <a:r>
              <a:rPr lang="sv-SE" sz="1400" b="1">
                <a:solidFill>
                  <a:schemeClr val="tx2"/>
                </a:solidFill>
              </a:rPr>
              <a:t>STHLM</a:t>
            </a:r>
            <a:r>
              <a:rPr lang="sv-SE" sz="1400" baseline="0">
                <a:solidFill>
                  <a:schemeClr val="tx2"/>
                </a:solidFill>
              </a:rPr>
              <a:t> </a:t>
            </a:r>
            <a:r>
              <a:rPr lang="sv-SE" sz="1400" b="1" baseline="0">
                <a:solidFill>
                  <a:schemeClr val="tx2"/>
                </a:solidFill>
              </a:rPr>
              <a:t>bilder</a:t>
            </a:r>
            <a:r>
              <a:rPr lang="sv-SE" sz="1400" baseline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855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- Färgrutor alt 3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417767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think-cell Slide" r:id="rId5" imgW="526" imgH="526" progId="TCLayout.ActiveDocument.1">
                  <p:embed/>
                </p:oleObj>
              </mc:Choice>
              <mc:Fallback>
                <p:oleObj name="think-cell Slide" r:id="rId5" imgW="526" imgH="52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sv-SE" sz="3000" b="1" i="0" baseline="0">
              <a:latin typeface="Stockholm Type Regular" pitchFamily="50" charset="0"/>
              <a:ea typeface="+mj-ea"/>
              <a:cs typeface="+mj-cs"/>
              <a:sym typeface="Stockholm Type Regular" pitchFamily="50" charset="0"/>
            </a:endParaRPr>
          </a:p>
        </p:txBody>
      </p:sp>
      <p:sp>
        <p:nvSpPr>
          <p:cNvPr id="6" name="Platshållare för text 16"/>
          <p:cNvSpPr txBox="1">
            <a:spLocks/>
          </p:cNvSpPr>
          <p:nvPr userDrawn="1"/>
        </p:nvSpPr>
        <p:spPr>
          <a:xfrm>
            <a:off x="609600" y="457201"/>
            <a:ext cx="7344000" cy="3960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234000" rIns="234000"/>
          <a:lstStyle>
            <a:lvl1pPr>
              <a:buNone/>
              <a:defRPr/>
            </a:lvl1pPr>
          </a:lstStyle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sz="20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 bwMode="white">
          <a:xfrm>
            <a:off x="911424" y="628016"/>
            <a:ext cx="6816757" cy="114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911424" y="1844675"/>
            <a:ext cx="6816757" cy="23764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7929600" y="4418012"/>
            <a:ext cx="3652800" cy="1980000"/>
          </a:xfrm>
          <a:solidFill>
            <a:schemeClr val="accent5"/>
          </a:solidFill>
        </p:spPr>
        <p:txBody>
          <a:bodyPr anchor="t" anchorCtr="1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Dra bilden till platshållaren eller klicka på ikonen för att lägga till den</a:t>
            </a:r>
          </a:p>
        </p:txBody>
      </p:sp>
      <p:pic>
        <p:nvPicPr>
          <p:cNvPr id="9" name="Bildobjekt 8"/>
          <p:cNvPicPr>
            <a:picLocks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4399" y="467862"/>
            <a:ext cx="1368000" cy="468276"/>
          </a:xfrm>
          <a:prstGeom prst="rect">
            <a:avLst/>
          </a:prstGeom>
        </p:spPr>
      </p:pic>
      <p:sp>
        <p:nvSpPr>
          <p:cNvPr id="12" name="textruta 8"/>
          <p:cNvSpPr txBox="1">
            <a:spLocks noChangeArrowheads="1"/>
          </p:cNvSpPr>
          <p:nvPr userDrawn="1"/>
        </p:nvSpPr>
        <p:spPr bwMode="auto">
          <a:xfrm>
            <a:off x="605368" y="6215063"/>
            <a:ext cx="346921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sv-SE" sz="1000" b="1" noProof="0">
                <a:solidFill>
                  <a:schemeClr val="tx1"/>
                </a:solidFill>
              </a:rPr>
              <a:t>The </a:t>
            </a:r>
            <a:r>
              <a:rPr lang="sv-SE" sz="1000" b="1" noProof="0" err="1">
                <a:solidFill>
                  <a:schemeClr val="tx1"/>
                </a:solidFill>
              </a:rPr>
              <a:t>Capital</a:t>
            </a:r>
            <a:r>
              <a:rPr lang="sv-SE" sz="1000" b="1" noProof="0">
                <a:solidFill>
                  <a:schemeClr val="tx1"/>
                </a:solidFill>
              </a:rPr>
              <a:t> </a:t>
            </a:r>
            <a:r>
              <a:rPr lang="sv-SE" sz="1000" b="1" noProof="0" err="1">
                <a:solidFill>
                  <a:schemeClr val="tx1"/>
                </a:solidFill>
              </a:rPr>
              <a:t>of</a:t>
            </a:r>
            <a:r>
              <a:rPr lang="sv-SE" sz="1000" b="1" noProof="0">
                <a:solidFill>
                  <a:schemeClr val="tx1"/>
                </a:solidFill>
              </a:rPr>
              <a:t> Scandinavia</a:t>
            </a:r>
          </a:p>
        </p:txBody>
      </p:sp>
      <p:sp>
        <p:nvSpPr>
          <p:cNvPr id="13" name="textruta 12"/>
          <p:cNvSpPr txBox="1"/>
          <p:nvPr userDrawn="1"/>
        </p:nvSpPr>
        <p:spPr>
          <a:xfrm>
            <a:off x="12288688" y="4483354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>
                <a:solidFill>
                  <a:schemeClr val="tx2"/>
                </a:solidFill>
              </a:rPr>
              <a:t>Klicka på </a:t>
            </a:r>
            <a:r>
              <a:rPr lang="sv-SE" sz="1400" b="1">
                <a:solidFill>
                  <a:schemeClr val="tx2"/>
                </a:solidFill>
              </a:rPr>
              <a:t>STHLM</a:t>
            </a:r>
            <a:r>
              <a:rPr lang="sv-SE" sz="1400" baseline="0">
                <a:solidFill>
                  <a:schemeClr val="tx2"/>
                </a:solidFill>
              </a:rPr>
              <a:t> </a:t>
            </a:r>
            <a:r>
              <a:rPr lang="sv-SE" sz="1400" b="1" baseline="0">
                <a:solidFill>
                  <a:schemeClr val="tx2"/>
                </a:solidFill>
              </a:rPr>
              <a:t>bilder</a:t>
            </a:r>
            <a:r>
              <a:rPr lang="sv-SE" sz="1400" baseline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562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- Färgrutor alt 4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761706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think-cell Slide" r:id="rId5" imgW="526" imgH="526" progId="TCLayout.ActiveDocument.1">
                  <p:embed/>
                </p:oleObj>
              </mc:Choice>
              <mc:Fallback>
                <p:oleObj name="think-cell Slide" r:id="rId5" imgW="526" imgH="52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sv-SE" sz="3000" b="1" i="0" baseline="0">
              <a:latin typeface="Stockholm Type Regular" pitchFamily="50" charset="0"/>
              <a:ea typeface="+mj-ea"/>
              <a:cs typeface="+mj-cs"/>
              <a:sym typeface="Stockholm Type Regular" pitchFamily="50" charset="0"/>
            </a:endParaRPr>
          </a:p>
        </p:txBody>
      </p:sp>
      <p:sp>
        <p:nvSpPr>
          <p:cNvPr id="6" name="Platshållare för text 16"/>
          <p:cNvSpPr txBox="1">
            <a:spLocks/>
          </p:cNvSpPr>
          <p:nvPr userDrawn="1"/>
        </p:nvSpPr>
        <p:spPr>
          <a:xfrm>
            <a:off x="609600" y="457201"/>
            <a:ext cx="7344000" cy="39608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234000" rIns="234000"/>
          <a:lstStyle>
            <a:lvl1pPr>
              <a:buNone/>
              <a:defRPr/>
            </a:lvl1pPr>
          </a:lstStyle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sz="20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 bwMode="white">
          <a:xfrm>
            <a:off x="911424" y="628016"/>
            <a:ext cx="6816757" cy="114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911424" y="1844675"/>
            <a:ext cx="6816757" cy="23764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7929600" y="4418012"/>
            <a:ext cx="3652800" cy="1980000"/>
          </a:xfrm>
          <a:solidFill>
            <a:schemeClr val="accent3"/>
          </a:solidFill>
        </p:spPr>
        <p:txBody>
          <a:bodyPr anchor="t" anchorCtr="1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Dra bilden till platshållaren eller klicka på ikonen för att lägga till den</a:t>
            </a:r>
          </a:p>
        </p:txBody>
      </p:sp>
      <p:pic>
        <p:nvPicPr>
          <p:cNvPr id="9" name="Bildobjekt 8"/>
          <p:cNvPicPr>
            <a:picLocks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4399" y="467862"/>
            <a:ext cx="1368000" cy="468276"/>
          </a:xfrm>
          <a:prstGeom prst="rect">
            <a:avLst/>
          </a:prstGeom>
        </p:spPr>
      </p:pic>
      <p:sp>
        <p:nvSpPr>
          <p:cNvPr id="12" name="textruta 8"/>
          <p:cNvSpPr txBox="1">
            <a:spLocks noChangeArrowheads="1"/>
          </p:cNvSpPr>
          <p:nvPr userDrawn="1"/>
        </p:nvSpPr>
        <p:spPr bwMode="auto">
          <a:xfrm>
            <a:off x="605368" y="6215063"/>
            <a:ext cx="346921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sv-SE" sz="1000" b="1" noProof="0">
                <a:solidFill>
                  <a:schemeClr val="tx1"/>
                </a:solidFill>
              </a:rPr>
              <a:t>The </a:t>
            </a:r>
            <a:r>
              <a:rPr lang="sv-SE" sz="1000" b="1" noProof="0" err="1">
                <a:solidFill>
                  <a:schemeClr val="tx1"/>
                </a:solidFill>
              </a:rPr>
              <a:t>Capital</a:t>
            </a:r>
            <a:r>
              <a:rPr lang="sv-SE" sz="1000" b="1" noProof="0">
                <a:solidFill>
                  <a:schemeClr val="tx1"/>
                </a:solidFill>
              </a:rPr>
              <a:t> </a:t>
            </a:r>
            <a:r>
              <a:rPr lang="sv-SE" sz="1000" b="1" noProof="0" err="1">
                <a:solidFill>
                  <a:schemeClr val="tx1"/>
                </a:solidFill>
              </a:rPr>
              <a:t>of</a:t>
            </a:r>
            <a:r>
              <a:rPr lang="sv-SE" sz="1000" b="1" noProof="0">
                <a:solidFill>
                  <a:schemeClr val="tx1"/>
                </a:solidFill>
              </a:rPr>
              <a:t> Scandinavia</a:t>
            </a:r>
          </a:p>
        </p:txBody>
      </p:sp>
      <p:sp>
        <p:nvSpPr>
          <p:cNvPr id="13" name="textruta 12"/>
          <p:cNvSpPr txBox="1"/>
          <p:nvPr userDrawn="1"/>
        </p:nvSpPr>
        <p:spPr>
          <a:xfrm>
            <a:off x="12288688" y="4483354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>
                <a:solidFill>
                  <a:schemeClr val="tx2"/>
                </a:solidFill>
              </a:rPr>
              <a:t>Klicka på </a:t>
            </a:r>
            <a:r>
              <a:rPr lang="sv-SE" sz="1400" b="1">
                <a:solidFill>
                  <a:schemeClr val="tx2"/>
                </a:solidFill>
              </a:rPr>
              <a:t>STHLM</a:t>
            </a:r>
            <a:r>
              <a:rPr lang="sv-SE" sz="1400" baseline="0">
                <a:solidFill>
                  <a:schemeClr val="tx2"/>
                </a:solidFill>
              </a:rPr>
              <a:t> </a:t>
            </a:r>
            <a:r>
              <a:rPr lang="sv-SE" sz="1400" b="1" baseline="0">
                <a:solidFill>
                  <a:schemeClr val="tx2"/>
                </a:solidFill>
              </a:rPr>
              <a:t>bilder</a:t>
            </a:r>
            <a:r>
              <a:rPr lang="sv-SE" sz="1400" baseline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635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änster bred och text höger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681188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think-cell Slide" r:id="rId5" imgW="526" imgH="526" progId="TCLayout.ActiveDocument.1">
                  <p:embed/>
                </p:oleObj>
              </mc:Choice>
              <mc:Fallback>
                <p:oleObj name="think-cell Slide" r:id="rId5" imgW="526" imgH="52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sv-SE" sz="3000" b="1" i="0" baseline="0">
              <a:latin typeface="Stockholm Type Regular" pitchFamily="50" charset="0"/>
              <a:ea typeface="+mj-ea"/>
              <a:cs typeface="+mj-cs"/>
              <a:sym typeface="Stockholm Type Regular" pitchFamily="50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10972800" cy="8316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" y="1439999"/>
            <a:ext cx="7680000" cy="429405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Dra bilden till platshållaren eller klicka på ikonen för att lägga till den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8496000" y="1440000"/>
            <a:ext cx="3086400" cy="4294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text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5733256"/>
            <a:ext cx="76800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/>
              <a:t>Skriv </a:t>
            </a:r>
            <a:r>
              <a:rPr lang="sv-SE" err="1"/>
              <a:t>ev</a:t>
            </a:r>
            <a:r>
              <a:rPr lang="sv-SE"/>
              <a:t> källa</a:t>
            </a:r>
          </a:p>
        </p:txBody>
      </p:sp>
      <p:sp>
        <p:nvSpPr>
          <p:cNvPr id="11" name="Platshållare för datum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20XX-XX-XX</a:t>
            </a:r>
          </a:p>
        </p:txBody>
      </p:sp>
      <p:sp>
        <p:nvSpPr>
          <p:cNvPr id="12" name="Platshållare för sidfo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Skriv eventuell sidfot här</a:t>
            </a:r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5" name="textruta 14"/>
          <p:cNvSpPr txBox="1"/>
          <p:nvPr userDrawn="1"/>
        </p:nvSpPr>
        <p:spPr>
          <a:xfrm>
            <a:off x="12288688" y="2348880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>
                <a:solidFill>
                  <a:schemeClr val="tx2"/>
                </a:solidFill>
              </a:rPr>
              <a:t>Klicka på </a:t>
            </a:r>
            <a:r>
              <a:rPr lang="sv-SE" sz="1400" b="1">
                <a:solidFill>
                  <a:schemeClr val="tx2"/>
                </a:solidFill>
              </a:rPr>
              <a:t>STHLM</a:t>
            </a:r>
            <a:r>
              <a:rPr lang="sv-SE" sz="1400" baseline="0">
                <a:solidFill>
                  <a:schemeClr val="tx2"/>
                </a:solidFill>
              </a:rPr>
              <a:t> </a:t>
            </a:r>
            <a:r>
              <a:rPr lang="sv-SE" sz="1400" b="1" baseline="0">
                <a:solidFill>
                  <a:schemeClr val="tx2"/>
                </a:solidFill>
              </a:rPr>
              <a:t>bilder</a:t>
            </a:r>
            <a:r>
              <a:rPr lang="sv-SE" sz="1400" baseline="0">
                <a:solidFill>
                  <a:schemeClr val="tx2"/>
                </a:solidFill>
              </a:rPr>
              <a:t> för att lägga till en bild. Om du har en egen bild, klicka direkt på ikonen som visas i rutan här till vänster på sidan.</a:t>
            </a:r>
            <a:endParaRPr lang="sv-SE" sz="1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45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vmlDrawing" Target="../drawings/vmlDrawing1.vml"/><Relationship Id="rId26" Type="http://schemas.microsoft.com/office/2007/relationships/hdphoto" Target="../media/hdphoto1.wdp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5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16.vml"/><Relationship Id="rId7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oleObject" Target="../embeddings/oleObject16.bin"/><Relationship Id="rId5" Type="http://schemas.openxmlformats.org/officeDocument/2006/relationships/tags" Target="../tags/tag33.xml"/><Relationship Id="rId4" Type="http://schemas.openxmlformats.org/officeDocument/2006/relationships/tags" Target="../tags/tag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3" Type="http://schemas.openxmlformats.org/officeDocument/2006/relationships/slideLayout" Target="../slideLayouts/slideLayout20.xml"/><Relationship Id="rId7" Type="http://schemas.openxmlformats.org/officeDocument/2006/relationships/tags" Target="../tags/tag36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vmlDrawing" Target="../drawings/vmlDrawing18.vml"/><Relationship Id="rId5" Type="http://schemas.openxmlformats.org/officeDocument/2006/relationships/theme" Target="../theme/theme3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21.xml"/><Relationship Id="rId9" Type="http://schemas.openxmlformats.org/officeDocument/2006/relationships/oleObject" Target="../embeddings/oleObject18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3" Type="http://schemas.openxmlformats.org/officeDocument/2006/relationships/slideLayout" Target="../slideLayouts/slideLayout24.xml"/><Relationship Id="rId7" Type="http://schemas.openxmlformats.org/officeDocument/2006/relationships/tags" Target="../tags/tag4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vmlDrawing" Target="../drawings/vmlDrawing22.vml"/><Relationship Id="rId5" Type="http://schemas.openxmlformats.org/officeDocument/2006/relationships/theme" Target="../theme/theme4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25.xml"/><Relationship Id="rId9" Type="http://schemas.openxmlformats.org/officeDocument/2006/relationships/oleObject" Target="../embeddings/oleObject22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8.xml"/><Relationship Id="rId7" Type="http://schemas.openxmlformats.org/officeDocument/2006/relationships/tags" Target="../tags/tag52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vmlDrawing" Target="../drawings/vmlDrawing26.vml"/><Relationship Id="rId11" Type="http://schemas.openxmlformats.org/officeDocument/2006/relationships/image" Target="../media/image2.emf"/><Relationship Id="rId5" Type="http://schemas.openxmlformats.org/officeDocument/2006/relationships/theme" Target="../theme/theme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29.xml"/><Relationship Id="rId9" Type="http://schemas.openxmlformats.org/officeDocument/2006/relationships/oleObject" Target="../embeddings/oleObject26.bin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 userDrawn="1"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33770519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21" imgW="526" imgH="526" progId="TCLayout.ActiveDocument.1">
                  <p:embed/>
                </p:oleObj>
              </mc:Choice>
              <mc:Fallback>
                <p:oleObj name="think-cell Slide" r:id="rId21" imgW="526" imgH="526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sv-SE" sz="3000" b="1" i="0" baseline="0">
              <a:latin typeface="Stockholm Type Regular" pitchFamily="50" charset="0"/>
              <a:ea typeface="+mj-ea"/>
              <a:cs typeface="+mj-cs"/>
              <a:sym typeface="Stockholm Type Regular" pitchFamily="50" charset="0"/>
            </a:endParaRP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831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440001"/>
            <a:ext cx="10972800" cy="42940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0526400" y="6186018"/>
            <a:ext cx="1056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sv-SE"/>
              <a:t>20XX-XX-XX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904000" y="6325501"/>
            <a:ext cx="6384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sv-SE"/>
              <a:t>Skriv eventuell sidfot här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910400" y="6325501"/>
            <a:ext cx="672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1FA3D87-4B78-4D5D-8368-DA3305501A4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4DA01AC-30FC-4403-A622-D04A749E4F74}"/>
              </a:ext>
            </a:extLst>
          </p:cNvPr>
          <p:cNvSpPr txBox="1"/>
          <p:nvPr userDrawn="1"/>
        </p:nvSpPr>
        <p:spPr>
          <a:xfrm>
            <a:off x="0" y="0"/>
            <a:ext cx="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sv-SE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969A4545-431C-4D6C-A9B4-ED4149002DFA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6125548"/>
            <a:ext cx="1367161" cy="468000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5B69FA1C-EBF3-4C41-BDEC-F8DEE90350BB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8202" y="6071930"/>
            <a:ext cx="655680" cy="648501"/>
          </a:xfrm>
          <a:prstGeom prst="rect">
            <a:avLst/>
          </a:prstGeom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212AF705-3484-493B-AB80-FE89F49957FF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223" y="6125548"/>
            <a:ext cx="1367161" cy="35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8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66" r:id="rId3"/>
    <p:sldLayoutId id="2147483669" r:id="rId4"/>
    <p:sldLayoutId id="2147483657" r:id="rId5"/>
    <p:sldLayoutId id="2147483658" r:id="rId6"/>
    <p:sldLayoutId id="2147483659" r:id="rId7"/>
    <p:sldLayoutId id="2147483660" r:id="rId8"/>
    <p:sldLayoutId id="2147483668" r:id="rId9"/>
    <p:sldLayoutId id="2147483654" r:id="rId10"/>
    <p:sldLayoutId id="2147483655" r:id="rId11"/>
    <p:sldLayoutId id="2147483651" r:id="rId12"/>
    <p:sldLayoutId id="2147483661" r:id="rId13"/>
    <p:sldLayoutId id="2147483662" r:id="rId14"/>
    <p:sldLayoutId id="2147483663" r:id="rId15"/>
    <p:sldLayoutId id="2147483709" r:id="rId16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2"/>
          </a:solidFill>
          <a:latin typeface="Stockholm Type Regular" pitchFamily="50" charset="0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ct val="200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98463" indent="-219075" algn="l" defTabSz="914400" rtl="0" eaLnBrk="1" latinLnBrk="0" hangingPunct="1">
        <a:spcBef>
          <a:spcPct val="20000"/>
        </a:spcBef>
        <a:spcAft>
          <a:spcPts val="30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84200" indent="-195263" algn="l" defTabSz="914400" rtl="0" eaLnBrk="1" latinLnBrk="0" hangingPunct="1">
        <a:spcBef>
          <a:spcPct val="200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12800" indent="-211138" algn="l" defTabSz="914400" rtl="0" eaLnBrk="1" latinLnBrk="0" hangingPunct="1">
        <a:spcBef>
          <a:spcPct val="20000"/>
        </a:spcBef>
        <a:spcAft>
          <a:spcPts val="30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08063" indent="-212725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0145021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think-cell Slide" r:id="rId6" imgW="526" imgH="526" progId="TCLayout.ActiveDocument.1">
                  <p:embed/>
                </p:oleObj>
              </mc:Choice>
              <mc:Fallback>
                <p:oleObj name="think-cell Slide" r:id="rId6" imgW="526" imgH="526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sv-SE" sz="3000" b="1" i="0" baseline="0">
              <a:latin typeface="Stockholm Type Regular" pitchFamily="50" charset="0"/>
              <a:ea typeface="+mj-ea"/>
              <a:cs typeface="+mj-cs"/>
              <a:sym typeface="Stockholm Type Regular" pitchFamily="50" charset="0"/>
            </a:endParaRP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831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440001"/>
            <a:ext cx="9710869" cy="42940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0526400" y="6186018"/>
            <a:ext cx="1056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sv-SE"/>
              <a:t>20XX-XX-XX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904000" y="6325501"/>
            <a:ext cx="6384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sv-SE"/>
              <a:t>Skriv eventuell sidfot här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910400" y="6325501"/>
            <a:ext cx="672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1FA3D87-4B78-4D5D-8368-DA3305501A4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1769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2"/>
          </a:solidFill>
          <a:latin typeface="Stockholm Type Regular" pitchFamily="50" charset="0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ct val="200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98463" indent="-219075" algn="l" defTabSz="914400" rtl="0" eaLnBrk="1" latinLnBrk="0" hangingPunct="1">
        <a:spcBef>
          <a:spcPct val="20000"/>
        </a:spcBef>
        <a:spcAft>
          <a:spcPts val="30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84200" indent="-195263" algn="l" defTabSz="914400" rtl="0" eaLnBrk="1" latinLnBrk="0" hangingPunct="1">
        <a:spcBef>
          <a:spcPct val="200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12800" indent="-211138" algn="l" defTabSz="914400" rtl="0" eaLnBrk="1" latinLnBrk="0" hangingPunct="1">
        <a:spcBef>
          <a:spcPct val="20000"/>
        </a:spcBef>
        <a:spcAft>
          <a:spcPts val="30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08063" indent="-212725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38458041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think-cell Slide" r:id="rId9" imgW="526" imgH="526" progId="TCLayout.ActiveDocument.1">
                  <p:embed/>
                </p:oleObj>
              </mc:Choice>
              <mc:Fallback>
                <p:oleObj name="think-cell Slide" r:id="rId9" imgW="526" imgH="526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 userDrawn="1">
            <p:custDataLst>
              <p:tags r:id="rId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sv-SE" sz="3000" b="1" i="0" baseline="0">
              <a:latin typeface="Stockholm Type Regular" pitchFamily="50" charset="0"/>
              <a:ea typeface="+mj-ea"/>
              <a:cs typeface="+mj-cs"/>
              <a:sym typeface="Stockholm Type Regular" pitchFamily="50" charset="0"/>
            </a:endParaRP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831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440001"/>
            <a:ext cx="9710869" cy="42940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0526400" y="6186018"/>
            <a:ext cx="1056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sv-SE"/>
              <a:t>20XX-XX-XX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904000" y="6325501"/>
            <a:ext cx="6384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sv-SE"/>
              <a:t>Skriv eventuell sidfot här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910400" y="6325501"/>
            <a:ext cx="672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1FA3D87-4B78-4D5D-8368-DA3305501A4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4583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2" r:id="rId4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2"/>
          </a:solidFill>
          <a:latin typeface="Stockholm Type Regular" pitchFamily="50" charset="0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ct val="200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98463" indent="-219075" algn="l" defTabSz="914400" rtl="0" eaLnBrk="1" latinLnBrk="0" hangingPunct="1">
        <a:spcBef>
          <a:spcPct val="20000"/>
        </a:spcBef>
        <a:spcAft>
          <a:spcPts val="30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84200" indent="-195263" algn="l" defTabSz="914400" rtl="0" eaLnBrk="1" latinLnBrk="0" hangingPunct="1">
        <a:spcBef>
          <a:spcPct val="200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12800" indent="-211138" algn="l" defTabSz="914400" rtl="0" eaLnBrk="1" latinLnBrk="0" hangingPunct="1">
        <a:spcBef>
          <a:spcPct val="20000"/>
        </a:spcBef>
        <a:spcAft>
          <a:spcPts val="30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08063" indent="-212725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2411474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think-cell Slide" r:id="rId9" imgW="526" imgH="526" progId="TCLayout.ActiveDocument.1">
                  <p:embed/>
                </p:oleObj>
              </mc:Choice>
              <mc:Fallback>
                <p:oleObj name="think-cell Slide" r:id="rId9" imgW="526" imgH="526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 userDrawn="1">
            <p:custDataLst>
              <p:tags r:id="rId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sv-SE" sz="3000" b="1" i="0" baseline="0">
              <a:latin typeface="Stockholm Type Regular" pitchFamily="50" charset="0"/>
              <a:ea typeface="+mj-ea"/>
              <a:cs typeface="+mj-cs"/>
              <a:sym typeface="Stockholm Type Regular" pitchFamily="50" charset="0"/>
            </a:endParaRP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831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440001"/>
            <a:ext cx="9710869" cy="42940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0526400" y="6186018"/>
            <a:ext cx="1056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sv-SE"/>
              <a:t>20XX-XX-XX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904000" y="6325501"/>
            <a:ext cx="6384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sv-SE"/>
              <a:t>Skriv eventuell sidfot här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910400" y="6325501"/>
            <a:ext cx="672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1FA3D87-4B78-4D5D-8368-DA3305501A4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4189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8" r:id="rId4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2"/>
          </a:solidFill>
          <a:latin typeface="Stockholm Type Regular" pitchFamily="50" charset="0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ct val="200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98463" indent="-219075" algn="l" defTabSz="914400" rtl="0" eaLnBrk="1" latinLnBrk="0" hangingPunct="1">
        <a:spcBef>
          <a:spcPct val="20000"/>
        </a:spcBef>
        <a:spcAft>
          <a:spcPts val="30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84200" indent="-195263" algn="l" defTabSz="914400" rtl="0" eaLnBrk="1" latinLnBrk="0" hangingPunct="1">
        <a:spcBef>
          <a:spcPct val="200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12800" indent="-211138" algn="l" defTabSz="914400" rtl="0" eaLnBrk="1" latinLnBrk="0" hangingPunct="1">
        <a:spcBef>
          <a:spcPct val="20000"/>
        </a:spcBef>
        <a:spcAft>
          <a:spcPts val="30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08063" indent="-212725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833057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6" name="think-cell Slide" r:id="rId9" imgW="526" imgH="526" progId="TCLayout.ActiveDocument.1">
                  <p:embed/>
                </p:oleObj>
              </mc:Choice>
              <mc:Fallback>
                <p:oleObj name="think-cell Slide" r:id="rId9" imgW="526" imgH="526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 userDrawn="1">
            <p:custDataLst>
              <p:tags r:id="rId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sv-SE" sz="3000" b="1" i="0" baseline="0">
              <a:latin typeface="Stockholm Type Regular" pitchFamily="50" charset="0"/>
              <a:ea typeface="+mj-ea"/>
              <a:cs typeface="+mj-cs"/>
              <a:sym typeface="Stockholm Type Regular" pitchFamily="50" charset="0"/>
            </a:endParaRP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831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440001"/>
            <a:ext cx="9710869" cy="42940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0526400" y="6186018"/>
            <a:ext cx="1056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sv-SE"/>
              <a:t>20XX-XX-XX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904000" y="6325501"/>
            <a:ext cx="6384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sv-SE"/>
              <a:t>Skriv eventuell sidfot här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910400" y="6325501"/>
            <a:ext cx="672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1FA3D87-4B78-4D5D-8368-DA3305501A4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B54425A-A4A5-4DA6-8F80-C9AE1123444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6125548"/>
            <a:ext cx="1367161" cy="468000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429CFAEB-C1B1-4AE6-8881-8768A155F4EF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8202" y="6071930"/>
            <a:ext cx="655680" cy="648501"/>
          </a:xfrm>
          <a:prstGeom prst="rect">
            <a:avLst/>
          </a:prstGeom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D8CBBC73-863F-43C2-B93A-DB8C880D3EC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223" y="6125548"/>
            <a:ext cx="1367161" cy="35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835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2"/>
          </a:solidFill>
          <a:latin typeface="Stockholm Type Regular" pitchFamily="50" charset="0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ct val="200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98463" indent="-219075" algn="l" defTabSz="914400" rtl="0" eaLnBrk="1" latinLnBrk="0" hangingPunct="1">
        <a:spcBef>
          <a:spcPct val="20000"/>
        </a:spcBef>
        <a:spcAft>
          <a:spcPts val="30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84200" indent="-195263" algn="l" defTabSz="914400" rtl="0" eaLnBrk="1" latinLnBrk="0" hangingPunct="1">
        <a:spcBef>
          <a:spcPct val="200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12800" indent="-211138" algn="l" defTabSz="914400" rtl="0" eaLnBrk="1" latinLnBrk="0" hangingPunct="1">
        <a:spcBef>
          <a:spcPct val="20000"/>
        </a:spcBef>
        <a:spcAft>
          <a:spcPts val="30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08063" indent="-212725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hyperlink" Target="https://www.scb.se/hitta-statistik/regional-statistik-och-kartor/regionala-indelningar/lan-och-kommuner/lan-och-kommuner-i-kodnummerordning/" TargetMode="External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12" Type="http://schemas.openxmlformats.org/officeDocument/2006/relationships/hyperlink" Target="https://en.wikipedia.org/wiki/List_of_ISO_639-2_codes" TargetMode="External"/><Relationship Id="rId2" Type="http://schemas.openxmlformats.org/officeDocument/2006/relationships/tags" Target="../tags/tag83.xml"/><Relationship Id="rId1" Type="http://schemas.openxmlformats.org/officeDocument/2006/relationships/vmlDrawing" Target="../drawings/vmlDrawing39.vml"/><Relationship Id="rId6" Type="http://schemas.openxmlformats.org/officeDocument/2006/relationships/tags" Target="../tags/tag87.xml"/><Relationship Id="rId11" Type="http://schemas.openxmlformats.org/officeDocument/2006/relationships/image" Target="../media/image9.emf"/><Relationship Id="rId5" Type="http://schemas.openxmlformats.org/officeDocument/2006/relationships/tags" Target="../tags/tag86.xml"/><Relationship Id="rId15" Type="http://schemas.openxmlformats.org/officeDocument/2006/relationships/hyperlink" Target="https://kontrollwiki.livsmedelsverket.se/artikel/197/erfarenhetsmodulen" TargetMode="External"/><Relationship Id="rId10" Type="http://schemas.openxmlformats.org/officeDocument/2006/relationships/oleObject" Target="../embeddings/oleObject39.bin"/><Relationship Id="rId4" Type="http://schemas.openxmlformats.org/officeDocument/2006/relationships/tags" Target="../tags/tag85.xml"/><Relationship Id="rId9" Type="http://schemas.openxmlformats.org/officeDocument/2006/relationships/notesSlide" Target="../notesSlides/notesSlide9.xml"/><Relationship Id="rId14" Type="http://schemas.openxmlformats.org/officeDocument/2006/relationships/hyperlink" Target="https://kontrollwiki.livsmedelsverket.se/artikel/443/anlaggningstyper-bilaga-1-2019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7" Type="http://schemas.openxmlformats.org/officeDocument/2006/relationships/image" Target="../media/image9.emf"/><Relationship Id="rId2" Type="http://schemas.openxmlformats.org/officeDocument/2006/relationships/tags" Target="../tags/tag89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40.bin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92.xml"/><Relationship Id="rId7" Type="http://schemas.openxmlformats.org/officeDocument/2006/relationships/image" Target="../media/image1.emf"/><Relationship Id="rId2" Type="http://schemas.openxmlformats.org/officeDocument/2006/relationships/tags" Target="../tags/tag91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17.png"/><Relationship Id="rId5" Type="http://schemas.openxmlformats.org/officeDocument/2006/relationships/notesSlide" Target="../notesSlides/notesSlide11.xml"/><Relationship Id="rId10" Type="http://schemas.openxmlformats.org/officeDocument/2006/relationships/image" Target="../media/image16.pn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3" Type="http://schemas.openxmlformats.org/officeDocument/2006/relationships/tags" Target="../tags/tag94.xml"/><Relationship Id="rId7" Type="http://schemas.openxmlformats.org/officeDocument/2006/relationships/slideLayout" Target="../slideLayouts/slideLayout10.xml"/><Relationship Id="rId2" Type="http://schemas.openxmlformats.org/officeDocument/2006/relationships/tags" Target="../tags/tag93.xml"/><Relationship Id="rId1" Type="http://schemas.openxmlformats.org/officeDocument/2006/relationships/vmlDrawing" Target="../drawings/vmlDrawing42.vml"/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10" Type="http://schemas.openxmlformats.org/officeDocument/2006/relationships/image" Target="../media/image1.emf"/><Relationship Id="rId4" Type="http://schemas.openxmlformats.org/officeDocument/2006/relationships/tags" Target="../tags/tag95.xml"/><Relationship Id="rId9" Type="http://schemas.openxmlformats.org/officeDocument/2006/relationships/oleObject" Target="../embeddings/oleObject4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7" Type="http://schemas.openxmlformats.org/officeDocument/2006/relationships/image" Target="../media/image9.emf"/><Relationship Id="rId2" Type="http://schemas.openxmlformats.org/officeDocument/2006/relationships/tags" Target="../tags/tag98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43.bin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tags" Target="../tags/tag101.xml"/><Relationship Id="rId7" Type="http://schemas.openxmlformats.org/officeDocument/2006/relationships/image" Target="../media/image9.emf"/><Relationship Id="rId12" Type="http://schemas.microsoft.com/office/2007/relationships/diagramDrawing" Target="../diagrams/drawing1.xml"/><Relationship Id="rId2" Type="http://schemas.openxmlformats.org/officeDocument/2006/relationships/tags" Target="../tags/tag100.xml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44.bin"/><Relationship Id="rId11" Type="http://schemas.openxmlformats.org/officeDocument/2006/relationships/diagramColors" Target="../diagrams/colors1.xml"/><Relationship Id="rId5" Type="http://schemas.openxmlformats.org/officeDocument/2006/relationships/notesSlide" Target="../notesSlides/notesSlide14.xml"/><Relationship Id="rId10" Type="http://schemas.openxmlformats.org/officeDocument/2006/relationships/diagramQuickStyle" Target="../diagrams/quickStyle1.xml"/><Relationship Id="rId4" Type="http://schemas.openxmlformats.org/officeDocument/2006/relationships/slideLayout" Target="../slideLayouts/slideLayout10.xml"/><Relationship Id="rId9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catalog.goteborg.se/catalog/6/datasets/3004" TargetMode="External"/><Relationship Id="rId3" Type="http://schemas.openxmlformats.org/officeDocument/2006/relationships/tags" Target="../tags/tag103.xml"/><Relationship Id="rId7" Type="http://schemas.openxmlformats.org/officeDocument/2006/relationships/image" Target="../media/image1.emf"/><Relationship Id="rId2" Type="http://schemas.openxmlformats.org/officeDocument/2006/relationships/tags" Target="../tags/tag102.xml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45.bin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0.xml"/><Relationship Id="rId9" Type="http://schemas.openxmlformats.org/officeDocument/2006/relationships/hyperlink" Target="https://goteborg.se/wps/portal/start/kommun-o-politik/kommunfakta/ekonomi/Se-fakturor-for-inkop-av-varor-och-tjanster/!ut/p/z1/04_Sj9CPykssy0xPLMnMz0vMAfIjo8ziTYzcDQy9TAy9_Q1dLA0cjS19gn0cnQ39vQ30wwkpiAJKG-AAjgb6BbmhigBp6I8V/dz/d5/L2dBISEvZ0FBIS9nQSEh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7" Type="http://schemas.openxmlformats.org/officeDocument/2006/relationships/hyperlink" Target="https://smartstad.stockholm/odis/" TargetMode="External"/><Relationship Id="rId2" Type="http://schemas.openxmlformats.org/officeDocument/2006/relationships/tags" Target="../tags/tag104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6.bin"/><Relationship Id="rId4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63.xml"/><Relationship Id="rId7" Type="http://schemas.openxmlformats.org/officeDocument/2006/relationships/slideLayout" Target="../slideLayouts/slideLayout10.xml"/><Relationship Id="rId2" Type="http://schemas.openxmlformats.org/officeDocument/2006/relationships/tags" Target="../tags/tag62.xml"/><Relationship Id="rId1" Type="http://schemas.openxmlformats.org/officeDocument/2006/relationships/vmlDrawing" Target="../drawings/vmlDrawing31.v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10" Type="http://schemas.openxmlformats.org/officeDocument/2006/relationships/image" Target="../media/image1.emf"/><Relationship Id="rId4" Type="http://schemas.openxmlformats.org/officeDocument/2006/relationships/tags" Target="../tags/tag64.xml"/><Relationship Id="rId9" Type="http://schemas.openxmlformats.org/officeDocument/2006/relationships/oleObject" Target="../embeddings/oleObject3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67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32.bin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69.xml"/><Relationship Id="rId7" Type="http://schemas.openxmlformats.org/officeDocument/2006/relationships/slideLayout" Target="../slideLayouts/slideLayout10.xml"/><Relationship Id="rId2" Type="http://schemas.openxmlformats.org/officeDocument/2006/relationships/tags" Target="../tags/tag68.xml"/><Relationship Id="rId1" Type="http://schemas.openxmlformats.org/officeDocument/2006/relationships/vmlDrawing" Target="../drawings/vmlDrawing33.v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10" Type="http://schemas.openxmlformats.org/officeDocument/2006/relationships/image" Target="../media/image1.emf"/><Relationship Id="rId4" Type="http://schemas.openxmlformats.org/officeDocument/2006/relationships/tags" Target="../tags/tag70.xml"/><Relationship Id="rId9" Type="http://schemas.openxmlformats.org/officeDocument/2006/relationships/oleObject" Target="../embeddings/oleObject3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7" Type="http://schemas.openxmlformats.org/officeDocument/2006/relationships/image" Target="../media/image1.emf"/><Relationship Id="rId2" Type="http://schemas.openxmlformats.org/officeDocument/2006/relationships/tags" Target="../tags/tag73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34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7" Type="http://schemas.openxmlformats.org/officeDocument/2006/relationships/image" Target="../media/image9.emf"/><Relationship Id="rId2" Type="http://schemas.openxmlformats.org/officeDocument/2006/relationships/tags" Target="../tags/tag75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35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7" Type="http://schemas.openxmlformats.org/officeDocument/2006/relationships/image" Target="../media/image9.emf"/><Relationship Id="rId2" Type="http://schemas.openxmlformats.org/officeDocument/2006/relationships/tags" Target="../tags/tag77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36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7" Type="http://schemas.openxmlformats.org/officeDocument/2006/relationships/image" Target="../media/image9.emf"/><Relationship Id="rId2" Type="http://schemas.openxmlformats.org/officeDocument/2006/relationships/tags" Target="../tags/tag79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37.bin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82.xml"/><Relationship Id="rId7" Type="http://schemas.openxmlformats.org/officeDocument/2006/relationships/image" Target="../media/image9.emf"/><Relationship Id="rId2" Type="http://schemas.openxmlformats.org/officeDocument/2006/relationships/tags" Target="../tags/tag81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38.bin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AADF3115-2CC2-AA4D-B151-40A50351327C}"/>
              </a:ext>
            </a:extLst>
          </p:cNvPr>
          <p:cNvSpPr txBox="1"/>
          <p:nvPr/>
        </p:nvSpPr>
        <p:spPr>
          <a:xfrm>
            <a:off x="767409" y="548680"/>
            <a:ext cx="741682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000" b="1">
                <a:solidFill>
                  <a:srgbClr val="C40064"/>
                </a:solidFill>
              </a:rPr>
              <a:t>Beslutsunderlag för publicering av livsmedelsinspektioner och leverantörsfakturor som öppna data</a:t>
            </a:r>
          </a:p>
          <a:p>
            <a:endParaRPr lang="sv-SE" sz="3000" b="1">
              <a:solidFill>
                <a:srgbClr val="C40064"/>
              </a:solidFill>
            </a:endParaRPr>
          </a:p>
          <a:p>
            <a:r>
              <a:rPr lang="sv-SE" b="1">
                <a:solidFill>
                  <a:srgbClr val="C40064"/>
                </a:solidFill>
              </a:rPr>
              <a:t>ÖDIS (Ökad användning av öppna data i Stockholmsregionen) i samarbete med NSÖD (Nationell skalning öppna data)</a:t>
            </a:r>
          </a:p>
        </p:txBody>
      </p:sp>
      <p:pic>
        <p:nvPicPr>
          <p:cNvPr id="7" name="Picture 13">
            <a:extLst>
              <a:ext uri="{FF2B5EF4-FFF2-40B4-BE49-F238E27FC236}">
                <a16:creationId xmlns:a16="http://schemas.microsoft.com/office/drawing/2014/main" id="{B0597AB9-42DF-446D-A997-2F54927587B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3972" y="498509"/>
            <a:ext cx="844925" cy="835674"/>
          </a:xfrm>
          <a:prstGeom prst="rect">
            <a:avLst/>
          </a:prstGeom>
        </p:spPr>
      </p:pic>
      <p:pic>
        <p:nvPicPr>
          <p:cNvPr id="8" name="Picture 15">
            <a:extLst>
              <a:ext uri="{FF2B5EF4-FFF2-40B4-BE49-F238E27FC236}">
                <a16:creationId xmlns:a16="http://schemas.microsoft.com/office/drawing/2014/main" id="{28EF4489-1777-4B7E-B947-E99194B5E71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8251" y="612969"/>
            <a:ext cx="1397782" cy="475762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788EECC1-1D44-441A-8504-AFD47755B79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595" y="612969"/>
            <a:ext cx="1738814" cy="45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089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Object 38" hidden="1">
            <a:extLst>
              <a:ext uri="{FF2B5EF4-FFF2-40B4-BE49-F238E27FC236}">
                <a16:creationId xmlns:a16="http://schemas.microsoft.com/office/drawing/2014/main" id="{0F1998D5-1C5B-498A-A73F-D796E7D5E34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8" name="think-cell Slide" r:id="rId10" imgW="353" imgH="353" progId="TCLayout.ActiveDocument.1">
                  <p:embed/>
                </p:oleObj>
              </mc:Choice>
              <mc:Fallback>
                <p:oleObj name="think-cell Slide" r:id="rId10" imgW="353" imgH="353" progId="TCLayout.ActiveDocument.1">
                  <p:embed/>
                  <p:pic>
                    <p:nvPicPr>
                      <p:cNvPr id="39" name="Object 38" hidden="1">
                        <a:extLst>
                          <a:ext uri="{FF2B5EF4-FFF2-40B4-BE49-F238E27FC236}">
                            <a16:creationId xmlns:a16="http://schemas.microsoft.com/office/drawing/2014/main" id="{0F1998D5-1C5B-498A-A73F-D796E7D5E3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A60E813-C784-44B7-9FB1-EFA53F24545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sv-SE" sz="3000" b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F67F84-0FC8-4DCB-BDF1-16C12E38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444949"/>
          </a:xfrm>
        </p:spPr>
        <p:txBody>
          <a:bodyPr/>
          <a:lstStyle/>
          <a:p>
            <a:r>
              <a:rPr lang="sv-SE">
                <a:latin typeface="Arial" panose="020B0604020202020204" pitchFamily="34" charset="0"/>
                <a:cs typeface="Arial" panose="020B0604020202020204" pitchFamily="34" charset="0"/>
              </a:rPr>
              <a:t>Exempel på dataspecifikation</a:t>
            </a:r>
          </a:p>
        </p:txBody>
      </p:sp>
      <p:graphicFrame>
        <p:nvGraphicFramePr>
          <p:cNvPr id="38" name="Content Placeholder 37">
            <a:extLst>
              <a:ext uri="{FF2B5EF4-FFF2-40B4-BE49-F238E27FC236}">
                <a16:creationId xmlns:a16="http://schemas.microsoft.com/office/drawing/2014/main" id="{F2A1D414-6D8B-47E3-BB3D-05C41A1A75C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1200059"/>
          <a:ext cx="11001323" cy="5295930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741323">
                  <a:extLst>
                    <a:ext uri="{9D8B030D-6E8A-4147-A177-3AD203B41FA5}">
                      <a16:colId xmlns:a16="http://schemas.microsoft.com/office/drawing/2014/main" val="4269938470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522741758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3901638611"/>
                    </a:ext>
                  </a:extLst>
                </a:gridCol>
                <a:gridCol w="3528000">
                  <a:extLst>
                    <a:ext uri="{9D8B030D-6E8A-4147-A177-3AD203B41FA5}">
                      <a16:colId xmlns:a16="http://schemas.microsoft.com/office/drawing/2014/main" val="3773080263"/>
                    </a:ext>
                  </a:extLst>
                </a:gridCol>
                <a:gridCol w="1836000">
                  <a:extLst>
                    <a:ext uri="{9D8B030D-6E8A-4147-A177-3AD203B41FA5}">
                      <a16:colId xmlns:a16="http://schemas.microsoft.com/office/drawing/2014/main" val="2861938981"/>
                    </a:ext>
                  </a:extLst>
                </a:gridCol>
                <a:gridCol w="2052000">
                  <a:extLst>
                    <a:ext uri="{9D8B030D-6E8A-4147-A177-3AD203B41FA5}">
                      <a16:colId xmlns:a16="http://schemas.microsoft.com/office/drawing/2014/main" val="80712702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7473670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sv-SE" sz="1000" b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END-POINT</a:t>
                      </a:r>
                      <a:endParaRPr lang="sv-SE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sv-SE" sz="1000" b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ATTRIBUTE</a:t>
                      </a:r>
                      <a:endParaRPr lang="sv-SE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sv-SE" sz="1000" b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TYPE</a:t>
                      </a:r>
                      <a:endParaRPr lang="sv-SE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sv-SE" sz="1000" b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EXPLANATION</a:t>
                      </a:r>
                      <a:endParaRPr lang="sv-SE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sv-SE" sz="1000" b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EXAMPLE</a:t>
                      </a:r>
                      <a:endParaRPr lang="sv-SE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sv-SE" sz="1000" b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REQUIREMENT LEVEL</a:t>
                      </a:r>
                      <a:endParaRPr lang="sv-SE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sv-SE" sz="1000" b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REFERENCE</a:t>
                      </a:r>
                      <a:endParaRPr lang="sv-SE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03925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sv-SE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lang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string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 2-letter ISO 639 alpha-2 </a:t>
                      </a: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language</a:t>
                      </a: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code</a:t>
                      </a: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describing</a:t>
                      </a: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the </a:t>
                      </a: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language</a:t>
                      </a: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used</a:t>
                      </a: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in all strings </a:t>
                      </a: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of</a:t>
                      </a: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this</a:t>
                      </a: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object</a:t>
                      </a:r>
                      <a:endParaRPr lang="sv-SE" sz="10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"</a:t>
                      </a: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sv</a:t>
                      </a: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"</a:t>
                      </a:r>
                      <a:endParaRPr lang="sv-SE" sz="10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required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sv-SE" sz="1000" b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hlinkClick r:id="rId12"/>
                        </a:rPr>
                        <a:t>ISO_639-2_codes</a:t>
                      </a:r>
                      <a:endParaRPr lang="sv-SE" sz="100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87913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generator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string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Software </a:t>
                      </a: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used</a:t>
                      </a: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to </a:t>
                      </a: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generate</a:t>
                      </a: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file</a:t>
                      </a:r>
                      <a:endParaRPr lang="sv-SE" sz="10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"Ecos 2.0"</a:t>
                      </a:r>
                      <a:endParaRPr lang="sv-SE" sz="10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recommended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sv-SE" sz="1000" b="0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152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sv-SE" sz="1000" b="1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inspecOrg</a:t>
                      </a:r>
                      <a:endParaRPr lang="sv-SE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sv-SE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sv-SE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sv-SE" sz="10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sv-SE" sz="10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required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endParaRPr lang="sv-SE" sz="1000" b="0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19594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name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string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Name</a:t>
                      </a: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of</a:t>
                      </a: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the </a:t>
                      </a: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inspecting</a:t>
                      </a: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organization</a:t>
                      </a:r>
                      <a:endParaRPr lang="sv-SE" sz="10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"Malmö Stad"</a:t>
                      </a:r>
                      <a:endParaRPr lang="sv-SE" sz="10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required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endParaRPr lang="sv-SE" sz="1000" b="0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26351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id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string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ID </a:t>
                      </a: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according</a:t>
                      </a: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to regional division, </a:t>
                      </a: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e.g</a:t>
                      </a: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in Sweden </a:t>
                      </a: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use</a:t>
                      </a: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SCBs REGINA </a:t>
                      </a:r>
                      <a:endParaRPr lang="sv-SE" sz="10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"1280"</a:t>
                      </a:r>
                      <a:endParaRPr lang="sv-SE" sz="10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required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sv-SE" sz="1000" b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hlinkClick r:id="rId13"/>
                        </a:rPr>
                        <a:t>SCB</a:t>
                      </a:r>
                      <a:endParaRPr lang="sv-SE" sz="100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93703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sweref99local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string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If the </a:t>
                      </a: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inspecting</a:t>
                      </a: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organization</a:t>
                      </a: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is </a:t>
                      </a: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using</a:t>
                      </a: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 </a:t>
                      </a: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local</a:t>
                      </a: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adaption </a:t>
                      </a: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of</a:t>
                      </a: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the SWEREF99 </a:t>
                      </a: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coordinate</a:t>
                      </a: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system, </a:t>
                      </a: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this</a:t>
                      </a: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should</a:t>
                      </a: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be </a:t>
                      </a: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submitted</a:t>
                      </a:r>
                      <a:endParaRPr lang="sv-SE" sz="10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"SWEREF 99 15 00"</a:t>
                      </a:r>
                      <a:endParaRPr lang="sv-SE" sz="10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required</a:t>
                      </a: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if</a:t>
                      </a: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swereflocal</a:t>
                      </a: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is </a:t>
                      </a: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published</a:t>
                      </a: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as </a:t>
                      </a: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location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endParaRPr lang="sv-SE" sz="100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47728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sv-SE" sz="1000" b="1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facility</a:t>
                      </a:r>
                      <a:endParaRPr lang="sv-SE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sv-SE" sz="10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sv-SE" sz="10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sv-SE" sz="10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96772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companyNumber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string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Registrated</a:t>
                      </a: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company</a:t>
                      </a: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number</a:t>
                      </a: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Ten </a:t>
                      </a: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characters</a:t>
                      </a: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long. </a:t>
                      </a: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Depending</a:t>
                      </a: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on </a:t>
                      </a: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type</a:t>
                      </a: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of</a:t>
                      </a: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business </a:t>
                      </a: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this</a:t>
                      </a: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could</a:t>
                      </a: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be </a:t>
                      </a: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either</a:t>
                      </a: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registered</a:t>
                      </a: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company</a:t>
                      </a: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number</a:t>
                      </a: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or personal social </a:t>
                      </a: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security</a:t>
                      </a: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number</a:t>
                      </a:r>
                      <a:endParaRPr lang="sv-SE" sz="10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"1234567890"</a:t>
                      </a:r>
                      <a:endParaRPr lang="sv-SE" sz="10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recommended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sv-SE" sz="1000" b="0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4685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sv-SE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name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string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Name</a:t>
                      </a: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of</a:t>
                      </a: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the </a:t>
                      </a: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facility</a:t>
                      </a:r>
                      <a:endParaRPr lang="sv-SE" sz="10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"Pizzeria"</a:t>
                      </a:r>
                      <a:endParaRPr lang="sv-SE" sz="10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required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26562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type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array</a:t>
                      </a: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[1-4] (string)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Describe</a:t>
                      </a: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the </a:t>
                      </a: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type</a:t>
                      </a: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of</a:t>
                      </a: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the </a:t>
                      </a: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facility</a:t>
                      </a: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as </a:t>
                      </a: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detailed</a:t>
                      </a: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as </a:t>
                      </a: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possible</a:t>
                      </a: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acoording</a:t>
                      </a: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to </a:t>
                      </a: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responsible</a:t>
                      </a: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authorit</a:t>
                      </a: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e.g</a:t>
                      </a: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Svenska livsmedelsverket </a:t>
                      </a: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have</a:t>
                      </a: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four</a:t>
                      </a: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levels</a:t>
                      </a: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of</a:t>
                      </a: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description</a:t>
                      </a: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</a:t>
                      </a:r>
                      <a:endParaRPr lang="sv-SE" sz="10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"Livsmedelstillverkning", "Produktion av animaliska livsmedel", "</a:t>
                      </a: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fiskanläggningar</a:t>
                      </a: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", "Helkonservering (steril)"</a:t>
                      </a:r>
                      <a:endParaRPr lang="sv-SE" sz="10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required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sv-SE" sz="1000" b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hlinkClick r:id="rId14"/>
                        </a:rPr>
                        <a:t>Livsmedelsverket</a:t>
                      </a:r>
                      <a:endParaRPr lang="sv-SE" sz="100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95879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classification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string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A-C, </a:t>
                      </a: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experience</a:t>
                      </a: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classification</a:t>
                      </a:r>
                      <a:endParaRPr lang="sv-SE" sz="10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"A"</a:t>
                      </a:r>
                      <a:endParaRPr lang="sv-SE" sz="10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optional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sv-SE" sz="1000" b="0" u="sng" strike="noStrike">
                          <a:solidFill>
                            <a:srgbClr val="0563C1"/>
                          </a:solidFill>
                          <a:effectLst/>
                          <a:latin typeface="+mn-lt"/>
                          <a:hlinkClick r:id="rId15"/>
                        </a:rPr>
                        <a:t>Livsmedelsverket</a:t>
                      </a:r>
                      <a:endParaRPr lang="sv-SE" sz="1000" b="0" i="0" u="sng" strike="noStrike">
                        <a:solidFill>
                          <a:srgbClr val="0563C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86373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idLocal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string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 </a:t>
                      </a: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facility</a:t>
                      </a: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ID </a:t>
                      </a: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within</a:t>
                      </a: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the </a:t>
                      </a: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inspecting</a:t>
                      </a: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organizations</a:t>
                      </a: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system for </a:t>
                      </a: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Food</a:t>
                      </a: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Safety</a:t>
                      </a: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and </a:t>
                      </a: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Inspection</a:t>
                      </a:r>
                      <a:endParaRPr lang="sv-SE" sz="10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"14"</a:t>
                      </a:r>
                      <a:endParaRPr lang="sv-SE" sz="10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required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endParaRPr lang="sv-SE" sz="1000" b="0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52553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idNational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string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Unique</a:t>
                      </a: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national ID for the </a:t>
                      </a: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Facility.Start</a:t>
                      </a: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with</a:t>
                      </a: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"F" and </a:t>
                      </a: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then</a:t>
                      </a: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merge</a:t>
                      </a: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the </a:t>
                      </a: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idLocal</a:t>
                      </a: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with</a:t>
                      </a: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idInspecOrg</a:t>
                      </a: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sv-SE" sz="10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"F-1280-14"</a:t>
                      </a:r>
                      <a:endParaRPr lang="sv-SE" sz="10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required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endParaRPr lang="sv-SE" sz="1000" b="0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38903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sv-SE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open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boolean</a:t>
                      </a: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If the </a:t>
                      </a: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inspection</a:t>
                      </a: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results</a:t>
                      </a: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show </a:t>
                      </a: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critical</a:t>
                      </a: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remarks</a:t>
                      </a: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and </a:t>
                      </a: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that</a:t>
                      </a: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the </a:t>
                      </a: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inspecting</a:t>
                      </a: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organisation </a:t>
                      </a: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decides</a:t>
                      </a: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that</a:t>
                      </a: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no business </a:t>
                      </a: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can</a:t>
                      </a: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be </a:t>
                      </a: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run</a:t>
                      </a: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until</a:t>
                      </a: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fixed</a:t>
                      </a: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 </a:t>
                      </a: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True</a:t>
                      </a: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= </a:t>
                      </a: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Open</a:t>
                      </a: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False</a:t>
                      </a: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= </a:t>
                      </a: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Closed</a:t>
                      </a:r>
                      <a:endParaRPr lang="sv-SE" sz="10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True</a:t>
                      </a:r>
                      <a:endParaRPr lang="sv-SE" sz="10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optional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17148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sv-SE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sv-SE" sz="1000" b="1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address</a:t>
                      </a:r>
                      <a:endParaRPr lang="sv-SE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sv-SE" sz="1000" b="1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object</a:t>
                      </a:r>
                      <a:endParaRPr lang="sv-SE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sv-SE" sz="10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sv-SE" sz="10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recommended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endParaRPr lang="sv-SE" sz="1000" b="0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87473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endParaRPr lang="sv-SE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address</a:t>
                      </a: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&gt; </a:t>
                      </a: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streetAddress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string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 </a:t>
                      </a: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address</a:t>
                      </a: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of</a:t>
                      </a: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the </a:t>
                      </a: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facility</a:t>
                      </a:r>
                      <a:endParaRPr lang="sv-SE" sz="10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"Stortorget 12"</a:t>
                      </a:r>
                      <a:endParaRPr lang="sv-SE" sz="10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required</a:t>
                      </a: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if</a:t>
                      </a:r>
                      <a:r>
                        <a:rPr lang="sv-SE" sz="10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adress is </a:t>
                      </a:r>
                      <a:r>
                        <a:rPr lang="sv-SE" sz="1000" b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published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28800" marB="2880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7091779"/>
                  </a:ext>
                </a:extLst>
              </a:tr>
            </a:tbl>
          </a:graphicData>
        </a:graphic>
      </p:graphicFrame>
      <p:grpSp>
        <p:nvGrpSpPr>
          <p:cNvPr id="37" name="Group 36">
            <a:extLst>
              <a:ext uri="{FF2B5EF4-FFF2-40B4-BE49-F238E27FC236}">
                <a16:creationId xmlns:a16="http://schemas.microsoft.com/office/drawing/2014/main" id="{A714CDD7-9E79-4E7F-979D-05CAD7829419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10873524" y="548680"/>
            <a:ext cx="849592" cy="288145"/>
            <a:chOff x="10873524" y="1602000"/>
            <a:chExt cx="849592" cy="288145"/>
          </a:xfrm>
        </p:grpSpPr>
        <p:sp>
          <p:nvSpPr>
            <p:cNvPr id="34" name="sticker1">
              <a:extLst>
                <a:ext uri="{FF2B5EF4-FFF2-40B4-BE49-F238E27FC236}">
                  <a16:creationId xmlns:a16="http://schemas.microsoft.com/office/drawing/2014/main" id="{E56B72D4-36E0-44F0-A26E-B07011C80E0F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10919211" y="1602000"/>
              <a:ext cx="758221" cy="288145"/>
            </a:xfrm>
            <a:prstGeom prst="rect">
              <a:avLst/>
            </a:prstGeom>
            <a:noFill/>
          </p:spPr>
          <p:txBody>
            <a:bodyPr vert="horz" wrap="none" lIns="0" tIns="35999" rIns="0" bIns="35999" rtlCol="0" anchor="ctr">
              <a:spAutoFit/>
            </a:bodyPr>
            <a:lstStyle/>
            <a:p>
              <a:pPr algn="ctr"/>
              <a:r>
                <a:rPr lang="sv-SE" sz="1400" i="1">
                  <a:solidFill>
                    <a:schemeClr val="tx2"/>
                  </a:solidFill>
                </a:rPr>
                <a:t>UTDRAG</a:t>
              </a:r>
            </a:p>
          </p:txBody>
        </p:sp>
        <p:cxnSp>
          <p:nvCxnSpPr>
            <p:cNvPr id="35" name="topLine1">
              <a:extLst>
                <a:ext uri="{FF2B5EF4-FFF2-40B4-BE49-F238E27FC236}">
                  <a16:creationId xmlns:a16="http://schemas.microsoft.com/office/drawing/2014/main" id="{AFAF8966-4A9A-4174-9CB4-D16EE88FBC05}"/>
                </a:ext>
              </a:extLst>
            </p:cNvPr>
            <p:cNvCxnSpPr/>
            <p:nvPr>
              <p:custDataLst>
                <p:tags r:id="rId6"/>
              </p:custDataLst>
            </p:nvPr>
          </p:nvCxnSpPr>
          <p:spPr>
            <a:xfrm>
              <a:off x="10873524" y="1602000"/>
              <a:ext cx="849592" cy="0"/>
            </a:xfrm>
            <a:prstGeom prst="line">
              <a:avLst/>
            </a:prstGeom>
            <a:ln w="12700">
              <a:solidFill>
                <a:srgbClr val="C8C6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bottomLine1">
              <a:extLst>
                <a:ext uri="{FF2B5EF4-FFF2-40B4-BE49-F238E27FC236}">
                  <a16:creationId xmlns:a16="http://schemas.microsoft.com/office/drawing/2014/main" id="{D86C9B93-578A-484F-A9AE-99923CEB8534}"/>
                </a:ext>
              </a:extLst>
            </p:cNvPr>
            <p:cNvCxnSpPr/>
            <p:nvPr>
              <p:custDataLst>
                <p:tags r:id="rId7"/>
              </p:custDataLst>
            </p:nvPr>
          </p:nvCxnSpPr>
          <p:spPr>
            <a:xfrm>
              <a:off x="10873524" y="1890145"/>
              <a:ext cx="849592" cy="0"/>
            </a:xfrm>
            <a:prstGeom prst="line">
              <a:avLst/>
            </a:prstGeom>
            <a:ln w="12700">
              <a:solidFill>
                <a:srgbClr val="C8C6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1F07289D-1C10-40F8-A36D-EA1E3EE7D2A2}"/>
              </a:ext>
            </a:extLst>
          </p:cNvPr>
          <p:cNvSpPr/>
          <p:nvPr/>
        </p:nvSpPr>
        <p:spPr>
          <a:xfrm>
            <a:off x="368300" y="5549900"/>
            <a:ext cx="11309132" cy="97472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411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21193CC-AA74-4371-923E-705B47736F0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2" name="think-cell Slide" r:id="rId6" imgW="353" imgH="353" progId="TCLayout.ActiveDocument.1">
                  <p:embed/>
                </p:oleObj>
              </mc:Choice>
              <mc:Fallback>
                <p:oleObj name="think-cell Slide" r:id="rId6" imgW="353" imgH="35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121193CC-AA74-4371-923E-705B47736F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79CA0754-02BC-440F-9749-5CFA074D9B9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sv-SE" sz="3000" b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76017C-75BE-4B91-8B5B-C30E8FB5F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latin typeface="Arial" panose="020B0604020202020204" pitchFamily="34" charset="0"/>
                <a:cs typeface="Arial" panose="020B0604020202020204" pitchFamily="34" charset="0"/>
              </a:rPr>
              <a:t>Tillvägagångssättet för publicering innefattar etablerande av en automatisk process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F523127-DD90-47E8-BB79-A48555EA2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31194"/>
            <a:ext cx="10972800" cy="4769606"/>
          </a:xfrm>
        </p:spPr>
        <p:txBody>
          <a:bodyPr/>
          <a:lstStyle/>
          <a:p>
            <a:pPr marL="539750" indent="-539750">
              <a:lnSpc>
                <a:spcPct val="114000"/>
              </a:lnSpc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sv-SE" sz="1800"/>
              <a:t>För att inte skapa merarbete för individuella livsmedelsinspektörer är det önskvärt att kommunernas systemleverantörer bygger in stöd för att följa specifikationen i sina system</a:t>
            </a:r>
          </a:p>
          <a:p>
            <a:pPr marL="989013" lvl="1" indent="-449263">
              <a:lnSpc>
                <a:spcPct val="114000"/>
              </a:lnSpc>
              <a:buClr>
                <a:schemeClr val="tx2"/>
              </a:buClr>
            </a:pPr>
            <a:r>
              <a:rPr lang="sv-SE" sz="1800"/>
              <a:t>Olika tillvägagångssätt finns genom exportfunktionalitet eller integrationsplattformar</a:t>
            </a:r>
          </a:p>
          <a:p>
            <a:pPr marL="539750" indent="-539750">
              <a:lnSpc>
                <a:spcPct val="114000"/>
              </a:lnSpc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sv-SE" sz="1800"/>
              <a:t>Ett API och integration med lokal dataportal rekommenderas för att exponera ny och uppdaterad data per automatik och i nära realtid</a:t>
            </a:r>
          </a:p>
          <a:p>
            <a:pPr marL="539750" indent="-539750">
              <a:lnSpc>
                <a:spcPct val="114000"/>
              </a:lnSpc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sv-SE" sz="1800"/>
              <a:t>Önskvärd frekvens för uppdatering är dagligen, och minst en månatlig uppdatering bör göras för att följa rekommendationen</a:t>
            </a:r>
          </a:p>
          <a:p>
            <a:pPr marL="539750" indent="-539750">
              <a:lnSpc>
                <a:spcPct val="114000"/>
              </a:lnSpc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sv-SE" sz="1800"/>
              <a:t>Data som tillgängliggörs via </a:t>
            </a:r>
            <a:r>
              <a:rPr lang="sv-SE" sz="1800" err="1"/>
              <a:t>API:et</a:t>
            </a:r>
            <a:r>
              <a:rPr lang="sv-SE" sz="1800"/>
              <a:t> bör vara i JSON-format</a:t>
            </a:r>
          </a:p>
          <a:p>
            <a:pPr marL="539750" indent="-539750">
              <a:lnSpc>
                <a:spcPct val="114000"/>
              </a:lnSpc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sv-SE" sz="1800"/>
              <a:t>Alla inspektioner för en anläggning ska finnas med - minimikravet är de senaste kontrollerna som täcker in samtliga relevanta kontrollpunkter på ett rullande schema. Detta uppskattas omfatta ca 3 års löpande kontroller vid varje tidpunkt. Det är dock önskvärt med en längre tidshorisont om möjligt</a:t>
            </a:r>
          </a:p>
        </p:txBody>
      </p:sp>
    </p:spTree>
    <p:extLst>
      <p:ext uri="{BB962C8B-B14F-4D97-AF65-F5344CB8AC3E}">
        <p14:creationId xmlns:p14="http://schemas.microsoft.com/office/powerpoint/2010/main" val="1906063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C52BB7B-BCB9-4EC5-A932-8E9B6452C8B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883172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6" name="think-cell Slide" r:id="rId6" imgW="395" imgH="394" progId="TCLayout.ActiveDocument.1">
                  <p:embed/>
                </p:oleObj>
              </mc:Choice>
              <mc:Fallback>
                <p:oleObj name="think-cell Slide" r:id="rId6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C52BB7B-BCB9-4EC5-A932-8E9B6452C8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32A4B11-9E13-455F-BBAC-D6530528B26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sv-SE" sz="3000" b="1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47475E-4498-4B11-AA83-952C2FEC1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831600"/>
          </a:xfrm>
        </p:spPr>
        <p:txBody>
          <a:bodyPr/>
          <a:lstStyle/>
          <a:p>
            <a:r>
              <a:rPr lang="sv-SE">
                <a:latin typeface="Arial" panose="020B0604020202020204" pitchFamily="34" charset="0"/>
                <a:cs typeface="Arial" panose="020B0604020202020204" pitchFamily="34" charset="0"/>
              </a:rPr>
              <a:t>ÖDIS och NSÖD har tagit fram en rekommendation för publicering av livsmedelsinspektioner som öppna data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C2C6D1-1B83-44D2-ADB6-35CDBC1F2FE0}"/>
              </a:ext>
            </a:extLst>
          </p:cNvPr>
          <p:cNvSpPr/>
          <p:nvPr/>
        </p:nvSpPr>
        <p:spPr>
          <a:xfrm>
            <a:off x="3468628" y="5443232"/>
            <a:ext cx="2395715" cy="414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i="1">
                <a:solidFill>
                  <a:schemeClr val="tx1"/>
                </a:solidFill>
              </a:rPr>
              <a:t>Rekommendation om datamängd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DF5AF5-BD7B-4C65-A209-3D3F478B4CBF}"/>
              </a:ext>
            </a:extLst>
          </p:cNvPr>
          <p:cNvSpPr/>
          <p:nvPr/>
        </p:nvSpPr>
        <p:spPr>
          <a:xfrm>
            <a:off x="6327656" y="5443232"/>
            <a:ext cx="2395715" cy="414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i="1">
                <a:solidFill>
                  <a:schemeClr val="tx1"/>
                </a:solidFill>
              </a:rPr>
              <a:t>Rekommendation om metadata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CE3CC2-1262-422F-9A1E-F355B00097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" y="1984373"/>
            <a:ext cx="2395715" cy="28892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170D70C-077F-409C-96AB-967E3B68E874}"/>
              </a:ext>
            </a:extLst>
          </p:cNvPr>
          <p:cNvSpPr/>
          <p:nvPr/>
        </p:nvSpPr>
        <p:spPr>
          <a:xfrm>
            <a:off x="609600" y="5443232"/>
            <a:ext cx="2395715" cy="414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i="1">
                <a:solidFill>
                  <a:schemeClr val="tx1"/>
                </a:solidFill>
              </a:rPr>
              <a:t>Specifikation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3E0F7F6-3CCD-47FF-85E6-A65835E37A51}"/>
              </a:ext>
            </a:extLst>
          </p:cNvPr>
          <p:cNvSpPr/>
          <p:nvPr/>
        </p:nvSpPr>
        <p:spPr>
          <a:xfrm>
            <a:off x="9186685" y="5443232"/>
            <a:ext cx="2395715" cy="414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i="1">
                <a:solidFill>
                  <a:schemeClr val="tx1"/>
                </a:solidFill>
              </a:rPr>
              <a:t>Tekniskt stöd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7A1878-1D1D-4E6B-8F7E-1B7F1F4377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27656" y="1728360"/>
            <a:ext cx="2395715" cy="34012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B8E232-1750-41F8-8ABC-30C82CE6501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68628" y="1728360"/>
            <a:ext cx="2395715" cy="34012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49A3A1-4CAC-4A23-BA54-21065C54281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86684" y="1728360"/>
            <a:ext cx="2395715" cy="34053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8962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6D60B69B-2CFA-4308-9682-C5A90116E93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0" name="think-cell Slide" r:id="rId9" imgW="395" imgH="394" progId="TCLayout.ActiveDocument.1">
                  <p:embed/>
                </p:oleObj>
              </mc:Choice>
              <mc:Fallback>
                <p:oleObj name="think-cell Slide" r:id="rId9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6D60B69B-2CFA-4308-9682-C5A90116E9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0925DA2-3316-4C4D-8075-7F3EB2A8CEA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sv-SE" sz="3000" b="1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8D25BA-919F-4227-9FD3-4E2A73F69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fld id="{A3BC30DB-3707-49EC-907F-EC828105657F}" type="datetime'Agenda'">
              <a:rPr lang="sv-SE" altLang="en-US">
                <a:latin typeface="Arial" panose="020B0604020202020204" pitchFamily="34" charset="0"/>
                <a:cs typeface="Arial" panose="020B0604020202020204" pitchFamily="34" charset="0"/>
              </a:rPr>
              <a:pPr/>
              <a:t>Agenda</a:t>
            </a:fld>
            <a:endParaRPr lang="sv-S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1258A6CC-B6BD-4367-8440-69AEB80E8C66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609599" y="2219084"/>
            <a:ext cx="10972800" cy="508000"/>
          </a:xfrm>
          <a:prstGeom prst="rect">
            <a:avLst/>
          </a:prstGeom>
          <a:solidFill>
            <a:srgbClr val="FEDEED"/>
          </a:solidFill>
          <a:ln w="38100" algn="ctr">
            <a:solidFill>
              <a:schemeClr val="bg1"/>
            </a:solidFill>
          </a:ln>
        </p:spPr>
        <p:txBody>
          <a:bodyPr vert="horz" wrap="none" lIns="101600" tIns="101600" rIns="0" bIns="10160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463" indent="-219075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84200" indent="-195263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2800" indent="-211138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63" indent="-21272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ct val="0"/>
              </a:spcBef>
              <a:spcAft>
                <a:spcPct val="0"/>
              </a:spcAft>
              <a:buNone/>
            </a:pPr>
            <a:r>
              <a:rPr lang="sv-SE">
                <a:latin typeface="Arial" panose="020B0604020202020204" pitchFamily="34" charset="0"/>
                <a:cs typeface="Arial" panose="020B0604020202020204" pitchFamily="34" charset="0"/>
              </a:rPr>
              <a:t>2. Livsmedelsinspektioner</a:t>
            </a:r>
          </a:p>
        </p:txBody>
      </p:sp>
      <p:sp>
        <p:nvSpPr>
          <p:cNvPr id="13" name="Platshållare för text 2">
            <a:hlinkClick r:id="" action="ppaction://noaction"/>
            <a:extLst>
              <a:ext uri="{FF2B5EF4-FFF2-40B4-BE49-F238E27FC236}">
                <a16:creationId xmlns:a16="http://schemas.microsoft.com/office/drawing/2014/main" id="{AA1ABFBE-7560-4119-8D62-BA6F5304D9AE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609599" y="1711084"/>
            <a:ext cx="10972800" cy="508000"/>
          </a:xfrm>
          <a:prstGeom prst="rect">
            <a:avLst/>
          </a:prstGeom>
          <a:solidFill>
            <a:srgbClr val="FEDEED"/>
          </a:solidFill>
          <a:ln w="38100" algn="ctr">
            <a:solidFill>
              <a:schemeClr val="bg1"/>
            </a:solidFill>
          </a:ln>
        </p:spPr>
        <p:txBody>
          <a:bodyPr vert="horz" wrap="none" lIns="101600" tIns="101600" rIns="0" bIns="10160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463" indent="-219075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84200" indent="-195263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2800" indent="-211138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63" indent="-21272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ct val="0"/>
              </a:spcBef>
              <a:spcAft>
                <a:spcPct val="0"/>
              </a:spcAft>
              <a:buNone/>
            </a:pPr>
            <a:r>
              <a:rPr lang="sv-SE">
                <a:latin typeface="Arial" panose="020B0604020202020204" pitchFamily="34" charset="0"/>
                <a:cs typeface="Arial" panose="020B0604020202020204" pitchFamily="34" charset="0"/>
                <a:sym typeface="Stockholm Type Regular"/>
              </a:rPr>
              <a:t>1. Kort bakgrund</a:t>
            </a:r>
          </a:p>
        </p:txBody>
      </p:sp>
      <p:sp>
        <p:nvSpPr>
          <p:cNvPr id="14" name="Platshållare för text 2">
            <a:hlinkClick r:id="" action="ppaction://noaction"/>
            <a:extLst>
              <a:ext uri="{FF2B5EF4-FFF2-40B4-BE49-F238E27FC236}">
                <a16:creationId xmlns:a16="http://schemas.microsoft.com/office/drawing/2014/main" id="{1689F487-4899-3A43-8270-0EFD021F5A59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609599" y="2727084"/>
            <a:ext cx="10972800" cy="508000"/>
          </a:xfrm>
          <a:prstGeom prst="rect">
            <a:avLst/>
          </a:prstGeom>
          <a:solidFill>
            <a:srgbClr val="C40064"/>
          </a:solidFill>
          <a:ln w="38100" algn="ctr">
            <a:solidFill>
              <a:schemeClr val="bg1"/>
            </a:solidFill>
          </a:ln>
        </p:spPr>
        <p:txBody>
          <a:bodyPr vert="horz" wrap="none" lIns="101600" tIns="101600" rIns="0" bIns="10160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463" indent="-219075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84200" indent="-195263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2800" indent="-211138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63" indent="-21272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ct val="0"/>
              </a:spcBef>
              <a:spcAft>
                <a:spcPct val="0"/>
              </a:spcAft>
              <a:buNone/>
            </a:pPr>
            <a:r>
              <a:rPr lang="sv-SE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tockholm Type Regular"/>
              </a:rPr>
              <a:t>3. Leverantörsreskontra</a:t>
            </a:r>
          </a:p>
        </p:txBody>
      </p:sp>
    </p:spTree>
    <p:extLst>
      <p:ext uri="{BB962C8B-B14F-4D97-AF65-F5344CB8AC3E}">
        <p14:creationId xmlns:p14="http://schemas.microsoft.com/office/powerpoint/2010/main" val="260722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86B62526-8C76-DE48-9E6A-FD5DFF4F2D6C}"/>
              </a:ext>
            </a:extLst>
          </p:cNvPr>
          <p:cNvSpPr/>
          <p:nvPr/>
        </p:nvSpPr>
        <p:spPr>
          <a:xfrm>
            <a:off x="512886" y="4372362"/>
            <a:ext cx="11199738" cy="1569660"/>
          </a:xfrm>
          <a:prstGeom prst="rect">
            <a:avLst/>
          </a:prstGeom>
          <a:solidFill>
            <a:srgbClr val="FEDEED"/>
          </a:solidFill>
          <a:ln w="19050">
            <a:solidFill>
              <a:srgbClr val="C4006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För närvarande samlar ingen svensk myndighet in uppgifter om offentliga inköp som genomförs i landet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Dagens Samhälle Insikt AB (DSI) används som källa för uppgifter om offentliga utbetalningar, även av offentliga myndigheter – DSI har samlat in uppgifterna på eget initiativ, utan offentligt uppdrag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Regeringen meddelande i december 2019 att arbetet mot korruption ska stärkas, och ett första steg är att ta fram en nationell handlingsplan mot korruption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Kommunerna kan bidra genom att öka transparensen i sina inköpsprocesser ytterligare</a:t>
            </a:r>
          </a:p>
        </p:txBody>
      </p:sp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6F2E409-91C1-4F18-8DED-0CD5CFBDD7F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4" name="think-cell Slide" r:id="rId6" imgW="353" imgH="353" progId="TCLayout.ActiveDocument.1">
                  <p:embed/>
                </p:oleObj>
              </mc:Choice>
              <mc:Fallback>
                <p:oleObj name="think-cell Slide" r:id="rId6" imgW="353" imgH="353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6F2E409-91C1-4F18-8DED-0CD5CFBDD7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1644F02F-55AD-4484-807C-540AAC4AE21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sv-SE" sz="3000" b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23B2ED-45FA-465F-A024-D7D149759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latin typeface="Arial" panose="020B0604020202020204" pitchFamily="34" charset="0"/>
                <a:cs typeface="Arial" panose="020B0604020202020204" pitchFamily="34" charset="0"/>
              </a:rPr>
              <a:t>Offentlig upphandling i Sverige omsätter varje år 700 mdr – det motsvarar en sjättedel av BNP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F69C4C-06D3-470A-BB9A-D3CB75B7EF94}"/>
              </a:ext>
            </a:extLst>
          </p:cNvPr>
          <p:cNvSpPr txBox="1"/>
          <p:nvPr/>
        </p:nvSpPr>
        <p:spPr>
          <a:xfrm>
            <a:off x="609599" y="1700808"/>
            <a:ext cx="10238929" cy="2535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300"/>
              </a:spcBef>
              <a:spcAft>
                <a:spcPts val="100"/>
              </a:spcAft>
            </a:pPr>
            <a:r>
              <a:rPr lang="sv-SE" sz="1600" b="0" i="0" u="none" strike="noStrike" baseline="0"/>
              <a:t>Stora volymer av inköp gör att ett felaktigt nyttjande av skattemedel inte enkelt upptäcks</a:t>
            </a:r>
          </a:p>
          <a:p>
            <a:pPr algn="l">
              <a:spcBef>
                <a:spcPts val="300"/>
              </a:spcBef>
              <a:spcAft>
                <a:spcPts val="100"/>
              </a:spcAft>
            </a:pPr>
            <a:r>
              <a:rPr lang="sv-SE" sz="1600" b="1"/>
              <a:t>Felaktigt utnyttjande av skattemedel uppskattas till ca 0,25 %, eller knappa 2 mdr kronor årligen</a:t>
            </a:r>
            <a:endParaRPr lang="sv-SE" sz="1600" b="1" i="0" u="none" strike="noStrike" baseline="0"/>
          </a:p>
          <a:p>
            <a:pPr algn="l">
              <a:spcBef>
                <a:spcPts val="300"/>
              </a:spcBef>
              <a:spcAft>
                <a:spcPts val="100"/>
              </a:spcAft>
            </a:pPr>
            <a:endParaRPr lang="sv-SE" sz="1600" b="0" i="0" u="none" strike="noStrike" baseline="0"/>
          </a:p>
          <a:p>
            <a:pPr algn="l">
              <a:spcBef>
                <a:spcPts val="300"/>
              </a:spcBef>
              <a:spcAft>
                <a:spcPts val="100"/>
              </a:spcAft>
            </a:pPr>
            <a:r>
              <a:rPr lang="sv-SE" sz="1600" b="0" i="0" u="none" strike="noStrike" baseline="0"/>
              <a:t>Felen kan bero på olika saker, tex:</a:t>
            </a:r>
          </a:p>
          <a:p>
            <a:pPr marL="539750" indent="-539750">
              <a:lnSpc>
                <a:spcPct val="114000"/>
              </a:lnSpc>
              <a:spcBef>
                <a:spcPts val="300"/>
              </a:spcBef>
              <a:spcAft>
                <a:spcPts val="100"/>
              </a:spcAft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sv-SE" sz="1600"/>
              <a:t>Rena misstag eller slarv</a:t>
            </a:r>
          </a:p>
          <a:p>
            <a:pPr marL="539750" indent="-539750">
              <a:lnSpc>
                <a:spcPct val="114000"/>
              </a:lnSpc>
              <a:spcBef>
                <a:spcPts val="300"/>
              </a:spcBef>
              <a:spcAft>
                <a:spcPts val="100"/>
              </a:spcAft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sv-SE" sz="1600"/>
              <a:t>Korruption</a:t>
            </a:r>
          </a:p>
          <a:p>
            <a:pPr marL="539750" indent="-539750">
              <a:lnSpc>
                <a:spcPct val="114000"/>
              </a:lnSpc>
              <a:spcBef>
                <a:spcPts val="300"/>
              </a:spcBef>
              <a:spcAft>
                <a:spcPts val="100"/>
              </a:spcAft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sv-SE" sz="1600"/>
              <a:t>Bedrägerier/ bluffakturor</a:t>
            </a:r>
          </a:p>
          <a:p>
            <a:pPr marL="539750" indent="-539750">
              <a:lnSpc>
                <a:spcPct val="114000"/>
              </a:lnSpc>
              <a:spcBef>
                <a:spcPts val="300"/>
              </a:spcBef>
              <a:spcAft>
                <a:spcPts val="100"/>
              </a:spcAft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sv-SE" sz="1600"/>
              <a:t>Ockerpriser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D1E959-3E12-4485-ADCD-11131DC57A42}"/>
              </a:ext>
            </a:extLst>
          </p:cNvPr>
          <p:cNvSpPr txBox="1"/>
          <p:nvPr/>
        </p:nvSpPr>
        <p:spPr>
          <a:xfrm>
            <a:off x="4916965" y="6272728"/>
            <a:ext cx="274113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sv-SE" sz="1000"/>
              <a:t>Källa: Upphandlingsmyndigheten, </a:t>
            </a:r>
            <a:r>
              <a:rPr lang="sv-SE" sz="1000" err="1"/>
              <a:t>MetaSolutions</a:t>
            </a:r>
            <a:endParaRPr lang="sv-SE" sz="100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E874A3A6-C8A4-B74D-93EC-04EACE9853FE}"/>
              </a:ext>
            </a:extLst>
          </p:cNvPr>
          <p:cNvSpPr txBox="1"/>
          <p:nvPr/>
        </p:nvSpPr>
        <p:spPr>
          <a:xfrm>
            <a:off x="4295800" y="2588732"/>
            <a:ext cx="7286600" cy="1912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/>
              <a:t>Publicerande av leverantörsfakturor ger flera vinster, tex:</a:t>
            </a:r>
          </a:p>
          <a:p>
            <a:pPr marL="539750" indent="-539750">
              <a:lnSpc>
                <a:spcPct val="114000"/>
              </a:lnSpc>
              <a:spcBef>
                <a:spcPts val="300"/>
              </a:spcBef>
              <a:spcAft>
                <a:spcPts val="100"/>
              </a:spcAft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sv-SE" sz="1600"/>
              <a:t>Lägre inköpspriser pga högre konkurrens</a:t>
            </a:r>
          </a:p>
          <a:p>
            <a:pPr marL="539750" indent="-539750">
              <a:lnSpc>
                <a:spcPct val="114000"/>
              </a:lnSpc>
              <a:spcBef>
                <a:spcPts val="300"/>
              </a:spcBef>
              <a:spcAft>
                <a:spcPts val="100"/>
              </a:spcAft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sv-SE" sz="1600"/>
              <a:t>Felaktigt utnyttjade skattemedel kan minskas eller t.o.m. elimineras</a:t>
            </a:r>
          </a:p>
          <a:p>
            <a:pPr marL="539750" indent="-539750">
              <a:lnSpc>
                <a:spcPct val="114000"/>
              </a:lnSpc>
              <a:spcBef>
                <a:spcPts val="300"/>
              </a:spcBef>
              <a:spcAft>
                <a:spcPts val="100"/>
              </a:spcAft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sv-SE" sz="1600"/>
              <a:t>Ökad transparens ger ett ökat förtroende hos medborgarna</a:t>
            </a:r>
          </a:p>
          <a:p>
            <a:pPr marL="539750" indent="-539750">
              <a:lnSpc>
                <a:spcPct val="114000"/>
              </a:lnSpc>
              <a:spcBef>
                <a:spcPts val="300"/>
              </a:spcBef>
              <a:spcAft>
                <a:spcPts val="100"/>
              </a:spcAft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sv-SE" sz="1600"/>
              <a:t>Anbud kan planeras mer exakt och därmed inneha en högra kvalitet</a:t>
            </a:r>
          </a:p>
          <a:p>
            <a:r>
              <a:rPr lang="sv-SE" sz="160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611620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F7763BAB-9355-408B-B277-FE5892ED1F4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8" name="think-cell Slide" r:id="rId6" imgW="353" imgH="353" progId="TCLayout.ActiveDocument.1">
                  <p:embed/>
                </p:oleObj>
              </mc:Choice>
              <mc:Fallback>
                <p:oleObj name="think-cell Slide" r:id="rId6" imgW="353" imgH="353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F7763BAB-9355-408B-B277-FE5892ED1F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C82ED1EA-5064-4313-B5DA-C4FD5E9BC23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sv-SE" sz="3000" b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CA13AA-D65D-4526-ACA7-1F601A475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latin typeface="Arial" panose="020B0604020202020204" pitchFamily="34" charset="0"/>
                <a:cs typeface="Arial" panose="020B0604020202020204" pitchFamily="34" charset="0"/>
              </a:rPr>
              <a:t>I dagsläget hanteras frågor om fakturor ofta manuellt av registrator, utifrån en otydlig frågeställning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4713055-76DA-43C5-BBEA-36F0D50C27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3860830"/>
              </p:ext>
            </p:extLst>
          </p:nvPr>
        </p:nvGraphicFramePr>
        <p:xfrm>
          <a:off x="609600" y="2841101"/>
          <a:ext cx="10972800" cy="215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Rundad rektangulär pratbubbla 2">
            <a:extLst>
              <a:ext uri="{FF2B5EF4-FFF2-40B4-BE49-F238E27FC236}">
                <a16:creationId xmlns:a16="http://schemas.microsoft.com/office/drawing/2014/main" id="{81B8062C-B93F-EB44-ACEC-D00EAFC0762A}"/>
              </a:ext>
            </a:extLst>
          </p:cNvPr>
          <p:cNvSpPr/>
          <p:nvPr/>
        </p:nvSpPr>
        <p:spPr>
          <a:xfrm>
            <a:off x="7854950" y="1713645"/>
            <a:ext cx="3727450" cy="1475009"/>
          </a:xfrm>
          <a:prstGeom prst="wedgeRoundRectCallout">
            <a:avLst>
              <a:gd name="adj1" fmla="val 15776"/>
              <a:gd name="adj2" fmla="val 64408"/>
              <a:gd name="adj3" fmla="val 16667"/>
            </a:avLst>
          </a:prstGeom>
          <a:noFill/>
          <a:ln>
            <a:solidFill>
              <a:srgbClr val="C400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600">
                <a:solidFill>
                  <a:schemeClr val="tx1"/>
                </a:solidFill>
              </a:rPr>
              <a:t>Lång ledtid, och besvaras inte sällan med en ny fråga då resultatet inte motsvarade den egna föreställningen, varpå processen börjar om</a:t>
            </a:r>
          </a:p>
        </p:txBody>
      </p:sp>
      <p:sp>
        <p:nvSpPr>
          <p:cNvPr id="14" name="Rundad rektangulär pratbubbla 13">
            <a:extLst>
              <a:ext uri="{FF2B5EF4-FFF2-40B4-BE49-F238E27FC236}">
                <a16:creationId xmlns:a16="http://schemas.microsoft.com/office/drawing/2014/main" id="{7530FE9C-FE48-534F-ACC0-6A68FEF70F90}"/>
              </a:ext>
            </a:extLst>
          </p:cNvPr>
          <p:cNvSpPr/>
          <p:nvPr/>
        </p:nvSpPr>
        <p:spPr>
          <a:xfrm>
            <a:off x="4342481" y="2126698"/>
            <a:ext cx="2768277" cy="956773"/>
          </a:xfrm>
          <a:prstGeom prst="wedgeRoundRectCallout">
            <a:avLst>
              <a:gd name="adj1" fmla="val -7600"/>
              <a:gd name="adj2" fmla="val 84993"/>
              <a:gd name="adj3" fmla="val 16667"/>
            </a:avLst>
          </a:prstGeom>
          <a:noFill/>
          <a:ln>
            <a:solidFill>
              <a:srgbClr val="C400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600">
                <a:solidFill>
                  <a:schemeClr val="tx1"/>
                </a:solidFill>
              </a:rPr>
              <a:t>Manuellt arbete som tar tid och ställer krav på tillgång och förmåga</a:t>
            </a:r>
          </a:p>
        </p:txBody>
      </p:sp>
      <p:sp>
        <p:nvSpPr>
          <p:cNvPr id="15" name="Rundad rektangulär pratbubbla 14">
            <a:extLst>
              <a:ext uri="{FF2B5EF4-FFF2-40B4-BE49-F238E27FC236}">
                <a16:creationId xmlns:a16="http://schemas.microsoft.com/office/drawing/2014/main" id="{73880B86-31E4-5B47-84CF-814CAF43358E}"/>
              </a:ext>
            </a:extLst>
          </p:cNvPr>
          <p:cNvSpPr/>
          <p:nvPr/>
        </p:nvSpPr>
        <p:spPr>
          <a:xfrm>
            <a:off x="609601" y="1844824"/>
            <a:ext cx="2988688" cy="1282632"/>
          </a:xfrm>
          <a:prstGeom prst="wedgeRoundRectCallout">
            <a:avLst>
              <a:gd name="adj1" fmla="val -22351"/>
              <a:gd name="adj2" fmla="val 67698"/>
              <a:gd name="adj3" fmla="val 16667"/>
            </a:avLst>
          </a:prstGeom>
          <a:noFill/>
          <a:ln>
            <a:solidFill>
              <a:srgbClr val="C400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600">
                <a:solidFill>
                  <a:schemeClr val="tx1"/>
                </a:solidFill>
              </a:rPr>
              <a:t>Breda frågor, t.ex.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sz="1600">
                <a:solidFill>
                  <a:schemeClr val="tx1"/>
                </a:solidFill>
              </a:rPr>
              <a:t>Alla inköp av produkt X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sz="1600">
                <a:solidFill>
                  <a:schemeClr val="tx1"/>
                </a:solidFill>
              </a:rPr>
              <a:t>Konsulter under kvartal 2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sz="1600">
                <a:solidFill>
                  <a:schemeClr val="tx1"/>
                </a:solidFill>
              </a:rPr>
              <a:t>Inköp från leverantör Y</a:t>
            </a:r>
          </a:p>
        </p:txBody>
      </p:sp>
      <p:sp>
        <p:nvSpPr>
          <p:cNvPr id="16" name="Rundad rektangulär pratbubbla 15">
            <a:extLst>
              <a:ext uri="{FF2B5EF4-FFF2-40B4-BE49-F238E27FC236}">
                <a16:creationId xmlns:a16="http://schemas.microsoft.com/office/drawing/2014/main" id="{D4CE3C6A-65D1-B940-AC87-3488761EBC4B}"/>
              </a:ext>
            </a:extLst>
          </p:cNvPr>
          <p:cNvSpPr/>
          <p:nvPr/>
        </p:nvSpPr>
        <p:spPr>
          <a:xfrm>
            <a:off x="6586977" y="4888563"/>
            <a:ext cx="2768277" cy="956773"/>
          </a:xfrm>
          <a:prstGeom prst="wedgeRoundRectCallout">
            <a:avLst>
              <a:gd name="adj1" fmla="val -36566"/>
              <a:gd name="adj2" fmla="val -100268"/>
              <a:gd name="adj3" fmla="val 16667"/>
            </a:avLst>
          </a:prstGeom>
          <a:noFill/>
          <a:ln>
            <a:solidFill>
              <a:srgbClr val="C400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600">
                <a:solidFill>
                  <a:schemeClr val="tx1"/>
                </a:solidFill>
              </a:rPr>
              <a:t>Görs inte alltid på samma sätt av olika individer, enligt satta rutiner</a:t>
            </a:r>
          </a:p>
        </p:txBody>
      </p:sp>
      <p:sp>
        <p:nvSpPr>
          <p:cNvPr id="17" name="Rundad rektangulär pratbubbla 16">
            <a:extLst>
              <a:ext uri="{FF2B5EF4-FFF2-40B4-BE49-F238E27FC236}">
                <a16:creationId xmlns:a16="http://schemas.microsoft.com/office/drawing/2014/main" id="{88FB87F0-2BD5-7E41-9E9A-C68478C0BF9A}"/>
              </a:ext>
            </a:extLst>
          </p:cNvPr>
          <p:cNvSpPr/>
          <p:nvPr/>
        </p:nvSpPr>
        <p:spPr>
          <a:xfrm>
            <a:off x="2214150" y="4757731"/>
            <a:ext cx="2768277" cy="956773"/>
          </a:xfrm>
          <a:prstGeom prst="wedgeRoundRectCallout">
            <a:avLst>
              <a:gd name="adj1" fmla="val -10141"/>
              <a:gd name="adj2" fmla="val -81154"/>
              <a:gd name="adj3" fmla="val 16667"/>
            </a:avLst>
          </a:prstGeom>
          <a:noFill/>
          <a:ln>
            <a:solidFill>
              <a:srgbClr val="C400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600">
                <a:solidFill>
                  <a:schemeClr val="tx1"/>
                </a:solidFill>
              </a:rPr>
              <a:t>Inte alltid tydligt vem som ska konsulteras om det inte är en tydlig frågeställning</a:t>
            </a:r>
          </a:p>
        </p:txBody>
      </p:sp>
    </p:spTree>
    <p:extLst>
      <p:ext uri="{BB962C8B-B14F-4D97-AF65-F5344CB8AC3E}">
        <p14:creationId xmlns:p14="http://schemas.microsoft.com/office/powerpoint/2010/main" val="377329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C52BB7B-BCB9-4EC5-A932-8E9B6452C8B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648201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2" name="think-cell Slide" r:id="rId6" imgW="395" imgH="394" progId="TCLayout.ActiveDocument.1">
                  <p:embed/>
                </p:oleObj>
              </mc:Choice>
              <mc:Fallback>
                <p:oleObj name="think-cell Slide" r:id="rId6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C52BB7B-BCB9-4EC5-A932-8E9B6452C8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32A4B11-9E13-455F-BBAC-D6530528B26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sv-SE" sz="3000" b="1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47475E-4498-4B11-AA83-952C2FEC1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831600"/>
          </a:xfrm>
        </p:spPr>
        <p:txBody>
          <a:bodyPr/>
          <a:lstStyle/>
          <a:p>
            <a:r>
              <a:rPr lang="sv-SE">
                <a:latin typeface="Arial" panose="020B0604020202020204" pitchFamily="34" charset="0"/>
                <a:cs typeface="Arial" panose="020B0604020202020204" pitchFamily="34" charset="0"/>
              </a:rPr>
              <a:t>Exempel på tillämpning: Göteborgs stad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FC714E-1A33-4EE9-8758-C0B0E742DC01}"/>
              </a:ext>
            </a:extLst>
          </p:cNvPr>
          <p:cNvSpPr txBox="1"/>
          <p:nvPr/>
        </p:nvSpPr>
        <p:spPr>
          <a:xfrm>
            <a:off x="609600" y="1512916"/>
            <a:ext cx="10972800" cy="4231180"/>
          </a:xfrm>
          <a:prstGeom prst="rect">
            <a:avLst/>
          </a:prstGeom>
          <a:solidFill>
            <a:srgbClr val="FEDEED"/>
          </a:solidFill>
        </p:spPr>
        <p:txBody>
          <a:bodyPr wrap="square" lIns="90000" tIns="90000" rIns="90000" bIns="90000" rtlCol="0">
            <a:noAutofit/>
          </a:bodyPr>
          <a:lstStyle/>
          <a:p>
            <a:pPr marL="285750" indent="-285750">
              <a:spcBef>
                <a:spcPts val="1200"/>
              </a:spcBef>
              <a:buSzPct val="110000"/>
              <a:buFont typeface="Wingdings" panose="05000000000000000000" pitchFamily="2" charset="2"/>
              <a:buChar char="n"/>
            </a:pPr>
            <a:r>
              <a:rPr lang="sv-SE" sz="1600"/>
              <a:t>Utlämnande av fakturor sparar tusentals kronor varje månad</a:t>
            </a:r>
          </a:p>
          <a:p>
            <a:pPr marL="285750" indent="-285750">
              <a:spcBef>
                <a:spcPts val="600"/>
              </a:spcBef>
              <a:buSzPct val="110000"/>
              <a:buFont typeface="Wingdings" panose="05000000000000000000" pitchFamily="2" charset="2"/>
              <a:buChar char="n"/>
            </a:pPr>
            <a:r>
              <a:rPr lang="sv-SE" sz="1600"/>
              <a:t>Besparingen runt leverantörsfakturor motiverar och bekostar hela öppna data-satsningen</a:t>
            </a:r>
          </a:p>
          <a:p>
            <a:pPr marL="285750" indent="-285750">
              <a:spcBef>
                <a:spcPts val="600"/>
              </a:spcBef>
              <a:buSzPct val="110000"/>
              <a:buFont typeface="Wingdings" panose="05000000000000000000" pitchFamily="2" charset="2"/>
              <a:buChar char="n"/>
            </a:pPr>
            <a:r>
              <a:rPr lang="sv-SE" sz="1600"/>
              <a:t>Uppåt 80 datahämtningar per månad</a:t>
            </a:r>
          </a:p>
          <a:p>
            <a:pPr marL="285750" indent="-285750">
              <a:spcBef>
                <a:spcPts val="600"/>
              </a:spcBef>
              <a:buSzPct val="110000"/>
              <a:buFont typeface="Wingdings" panose="05000000000000000000" pitchFamily="2" charset="2"/>
              <a:buChar char="n"/>
            </a:pPr>
            <a:r>
              <a:rPr lang="sv-SE" sz="1600"/>
              <a:t>Betydligt färre och mer specifika frågor från allmänheten, trots farhågor om det omvända innan beslut togs om publicering – mindre administrativ tid går åt</a:t>
            </a:r>
          </a:p>
          <a:p>
            <a:pPr marL="285750" indent="-285750">
              <a:spcBef>
                <a:spcPts val="600"/>
              </a:spcBef>
              <a:buSzPct val="110000"/>
              <a:buFont typeface="Wingdings" panose="05000000000000000000" pitchFamily="2" charset="2"/>
              <a:buChar char="n"/>
            </a:pPr>
            <a:r>
              <a:rPr lang="sv-SE" sz="1600"/>
              <a:t>Största arbetsinsatsen för implementering var att följa redan beslutade processer om korrekt informationsklassning</a:t>
            </a:r>
          </a:p>
          <a:p>
            <a:pPr marL="285750" indent="-285750">
              <a:spcBef>
                <a:spcPts val="600"/>
              </a:spcBef>
              <a:buSzPct val="110000"/>
              <a:buFont typeface="Wingdings" panose="05000000000000000000" pitchFamily="2" charset="2"/>
              <a:buChar char="n"/>
            </a:pPr>
            <a:r>
              <a:rPr lang="sv-SE" sz="1600"/>
              <a:t>Tjänsten har visat sig vara användbar även internt, där individer från olika förvaltningar kan göra snabba slagningar i registret</a:t>
            </a:r>
          </a:p>
        </p:txBody>
      </p:sp>
      <p:sp>
        <p:nvSpPr>
          <p:cNvPr id="12" name="Rundad rektangulär pratbubbla 11">
            <a:extLst>
              <a:ext uri="{FF2B5EF4-FFF2-40B4-BE49-F238E27FC236}">
                <a16:creationId xmlns:a16="http://schemas.microsoft.com/office/drawing/2014/main" id="{9D20329E-4585-B74D-956B-7D86674BD797}"/>
              </a:ext>
            </a:extLst>
          </p:cNvPr>
          <p:cNvSpPr/>
          <p:nvPr/>
        </p:nvSpPr>
        <p:spPr>
          <a:xfrm>
            <a:off x="4102794" y="5090811"/>
            <a:ext cx="3986412" cy="956773"/>
          </a:xfrm>
          <a:prstGeom prst="wedgeRoundRectCallout">
            <a:avLst>
              <a:gd name="adj1" fmla="val -32106"/>
              <a:gd name="adj2" fmla="val -70127"/>
              <a:gd name="adj3" fmla="val 16667"/>
            </a:avLst>
          </a:prstGeom>
          <a:solidFill>
            <a:schemeClr val="bg1"/>
          </a:solidFill>
          <a:ln w="9525">
            <a:solidFill>
              <a:srgbClr val="C400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600" b="1">
                <a:solidFill>
                  <a:schemeClr val="tx1"/>
                </a:solidFill>
              </a:rPr>
              <a:t>Länkar till Göteborgs lösning:</a:t>
            </a:r>
            <a:endParaRPr lang="sv-SE" sz="1600" b="1">
              <a:solidFill>
                <a:schemeClr val="tx1"/>
              </a:solidFill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sv-SE" sz="1600">
                <a:solidFill>
                  <a:schemeClr val="tx2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Leverantörsreskontra</a:t>
            </a:r>
            <a:r>
              <a:rPr lang="sv-SE" sz="1600">
                <a:solidFill>
                  <a:schemeClr val="tx1"/>
                </a:solidFill>
              </a:rPr>
              <a:t> som öppna data</a:t>
            </a:r>
          </a:p>
          <a:p>
            <a:r>
              <a:rPr lang="sv-SE" sz="1600">
                <a:solidFill>
                  <a:schemeClr val="tx2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E-tjänst </a:t>
            </a:r>
            <a:r>
              <a:rPr lang="sv-SE" sz="1600">
                <a:solidFill>
                  <a:schemeClr val="tx1"/>
                </a:solidFill>
              </a:rPr>
              <a:t>för att beställa fakturabild</a:t>
            </a:r>
            <a:endParaRPr lang="en-US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239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E3EA6D3-F397-4055-97F2-031420B98AE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6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E3EA6D3-F397-4055-97F2-031420B98A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9EE38D9-4DBE-48C4-80E2-14EB1BC6F0A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BD81298-249E-0B4B-BAF5-AF9E825D7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442" y="404664"/>
            <a:ext cx="10857725" cy="831600"/>
          </a:xfrm>
        </p:spPr>
        <p:txBody>
          <a:bodyPr/>
          <a:lstStyle/>
          <a:p>
            <a:r>
              <a:rPr lang="sv-SE">
                <a:solidFill>
                  <a:schemeClr val="bg1"/>
                </a:solidFill>
                <a:latin typeface="Arial"/>
                <a:cs typeface="Arial"/>
              </a:rPr>
              <a:t>Du hittar mer information och stödmaterial på ÖDIS hemsida</a:t>
            </a:r>
            <a:endParaRPr lang="sv-SE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48EA43-4FC6-4262-A55D-6FD20ABDD2E0}"/>
              </a:ext>
            </a:extLst>
          </p:cNvPr>
          <p:cNvSpPr txBox="1"/>
          <p:nvPr/>
        </p:nvSpPr>
        <p:spPr>
          <a:xfrm>
            <a:off x="522442" y="1984108"/>
            <a:ext cx="98978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Detta material är framtaget av Nationell </a:t>
            </a:r>
            <a:r>
              <a:rPr lang="sv-SE">
                <a:solidFill>
                  <a:srgbClr val="FFFFFF"/>
                </a:solidFill>
                <a:latin typeface="Arial"/>
              </a:rPr>
              <a:t>Skalning Öppna Data (NSÖD) och projektet </a:t>
            </a: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Ökad användning av öppna data i Stockholmsregionen (ÖDIS), som var </a:t>
            </a:r>
            <a:r>
              <a:rPr kumimoji="0" lang="sv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 gemensam satsning av samtliga 26 kommuner i kommunsamarbetet Storsthlm. Projektet pågick april 2018 – december 2020. </a:t>
            </a: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Läs mer om projektet och hitta mer stödmaterial likt detta på </a:t>
            </a:r>
            <a:r>
              <a:rPr kumimoji="0" lang="sv-SE" sz="18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smartstad.stockholm</a:t>
            </a:r>
            <a:r>
              <a:rPr kumimoji="0" lang="sv-SE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kumimoji="0" lang="sv-SE" sz="18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odis</a:t>
            </a:r>
            <a:endParaRPr kumimoji="0" lang="sv-SE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055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6D60B69B-2CFA-4308-9682-C5A90116E93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6" name="think-cell Slide" r:id="rId9" imgW="395" imgH="394" progId="TCLayout.ActiveDocument.1">
                  <p:embed/>
                </p:oleObj>
              </mc:Choice>
              <mc:Fallback>
                <p:oleObj name="think-cell Slide" r:id="rId9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6D60B69B-2CFA-4308-9682-C5A90116E9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0925DA2-3316-4C4D-8075-7F3EB2A8CEA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sv-SE" sz="3000" b="1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8D25BA-919F-4227-9FD3-4E2A73F69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fld id="{A3BC30DB-3707-49EC-907F-EC828105657F}" type="datetime'Agenda'">
              <a:rPr lang="sv-SE" altLang="en-US">
                <a:latin typeface="Arial" panose="020B0604020202020204" pitchFamily="34" charset="0"/>
                <a:cs typeface="Arial" panose="020B0604020202020204" pitchFamily="34" charset="0"/>
              </a:rPr>
              <a:pPr/>
              <a:t>Agenda</a:t>
            </a:fld>
            <a:endParaRPr lang="sv-S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1258A6CC-B6BD-4367-8440-69AEB80E8C66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609599" y="2219084"/>
            <a:ext cx="10972800" cy="508000"/>
          </a:xfrm>
          <a:prstGeom prst="rect">
            <a:avLst/>
          </a:prstGeom>
          <a:solidFill>
            <a:srgbClr val="FEDEED"/>
          </a:solidFill>
          <a:ln w="38100" algn="ctr">
            <a:solidFill>
              <a:schemeClr val="bg1"/>
            </a:solidFill>
          </a:ln>
        </p:spPr>
        <p:txBody>
          <a:bodyPr vert="horz" wrap="none" lIns="101600" tIns="101600" rIns="0" bIns="10160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463" indent="-219075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84200" indent="-195263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2800" indent="-211138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63" indent="-21272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ct val="0"/>
              </a:spcBef>
              <a:spcAft>
                <a:spcPct val="0"/>
              </a:spcAft>
              <a:buNone/>
            </a:pPr>
            <a:r>
              <a:rPr lang="sv-SE">
                <a:latin typeface="Arial" panose="020B0604020202020204" pitchFamily="34" charset="0"/>
                <a:cs typeface="Arial" panose="020B0604020202020204" pitchFamily="34" charset="0"/>
              </a:rPr>
              <a:t>2. Livsmedelsinspektioner</a:t>
            </a:r>
          </a:p>
        </p:txBody>
      </p:sp>
      <p:sp>
        <p:nvSpPr>
          <p:cNvPr id="13" name="Platshållare för text 2">
            <a:hlinkClick r:id="" action="ppaction://noaction"/>
            <a:extLst>
              <a:ext uri="{FF2B5EF4-FFF2-40B4-BE49-F238E27FC236}">
                <a16:creationId xmlns:a16="http://schemas.microsoft.com/office/drawing/2014/main" id="{AA1ABFBE-7560-4119-8D62-BA6F5304D9AE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609599" y="1711084"/>
            <a:ext cx="10972800" cy="508000"/>
          </a:xfrm>
          <a:prstGeom prst="rect">
            <a:avLst/>
          </a:prstGeom>
          <a:solidFill>
            <a:srgbClr val="C40064"/>
          </a:solidFill>
          <a:ln w="38100" algn="ctr">
            <a:solidFill>
              <a:schemeClr val="bg1"/>
            </a:solidFill>
          </a:ln>
        </p:spPr>
        <p:txBody>
          <a:bodyPr vert="horz" wrap="none" lIns="101600" tIns="101600" rIns="0" bIns="10160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463" indent="-219075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84200" indent="-195263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2800" indent="-211138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63" indent="-21272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ct val="0"/>
              </a:spcBef>
              <a:spcAft>
                <a:spcPct val="0"/>
              </a:spcAft>
              <a:buNone/>
            </a:pPr>
            <a:r>
              <a:rPr lang="sv-SE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tockholm Type Regular"/>
              </a:rPr>
              <a:t>1. Kort bakgrund</a:t>
            </a:r>
          </a:p>
        </p:txBody>
      </p:sp>
      <p:sp>
        <p:nvSpPr>
          <p:cNvPr id="14" name="Platshållare för text 2">
            <a:hlinkClick r:id="" action="ppaction://noaction"/>
            <a:extLst>
              <a:ext uri="{FF2B5EF4-FFF2-40B4-BE49-F238E27FC236}">
                <a16:creationId xmlns:a16="http://schemas.microsoft.com/office/drawing/2014/main" id="{1689F487-4899-3A43-8270-0EFD021F5A59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609599" y="2727084"/>
            <a:ext cx="10972800" cy="508000"/>
          </a:xfrm>
          <a:prstGeom prst="rect">
            <a:avLst/>
          </a:prstGeom>
          <a:solidFill>
            <a:srgbClr val="FEDEED"/>
          </a:solidFill>
          <a:ln w="38100" algn="ctr">
            <a:solidFill>
              <a:schemeClr val="bg1"/>
            </a:solidFill>
          </a:ln>
        </p:spPr>
        <p:txBody>
          <a:bodyPr vert="horz" wrap="none" lIns="101600" tIns="101600" rIns="0" bIns="10160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463" indent="-219075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84200" indent="-195263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2800" indent="-211138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63" indent="-21272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ct val="0"/>
              </a:spcBef>
              <a:spcAft>
                <a:spcPct val="0"/>
              </a:spcAft>
              <a:buNone/>
            </a:pPr>
            <a:r>
              <a:rPr lang="sv-SE">
                <a:latin typeface="Arial" panose="020B0604020202020204" pitchFamily="34" charset="0"/>
                <a:cs typeface="Arial" panose="020B0604020202020204" pitchFamily="34" charset="0"/>
                <a:sym typeface="Stockholm Type Regular"/>
              </a:rPr>
              <a:t>3. Leverantörsreskontra</a:t>
            </a:r>
          </a:p>
        </p:txBody>
      </p:sp>
    </p:spTree>
    <p:extLst>
      <p:ext uri="{BB962C8B-B14F-4D97-AF65-F5344CB8AC3E}">
        <p14:creationId xmlns:p14="http://schemas.microsoft.com/office/powerpoint/2010/main" val="1143073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058E9F4-C83C-4558-9E5A-E1DB436CD95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0"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058E9F4-C83C-4558-9E5A-E1DB436CD9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>
            <a:extLst>
              <a:ext uri="{FF2B5EF4-FFF2-40B4-BE49-F238E27FC236}">
                <a16:creationId xmlns:a16="http://schemas.microsoft.com/office/drawing/2014/main" id="{722E6F7A-55E8-4CED-AA1C-3861796D9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latin typeface="Arial"/>
                <a:cs typeface="Arial"/>
              </a:rPr>
              <a:t>ÖDIS har samarbetat med NSÖD för att möjliggöra publicering av standardiserade öppna data-mängder</a:t>
            </a:r>
            <a:br>
              <a:rPr lang="sv-SE" sz="2400" b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24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5029639-512F-47DD-A68D-6D847F10DBCF}"/>
              </a:ext>
            </a:extLst>
          </p:cNvPr>
          <p:cNvSpPr txBox="1"/>
          <p:nvPr/>
        </p:nvSpPr>
        <p:spPr>
          <a:xfrm>
            <a:off x="609600" y="1682799"/>
            <a:ext cx="9624028" cy="32932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sv-SE" sz="1600">
                <a:ea typeface="+mn-lt"/>
                <a:cs typeface="+mn-lt"/>
              </a:rPr>
              <a:t>Underlaget är framtaget för att kommuner som är intresserade av att publicera livsmedelsinspektioner och leverantörsreskontra ska få nödvändig bakgrundsinformation samt få svar på eventuella frågeställningar</a:t>
            </a:r>
            <a:endParaRPr lang="sv-SE"/>
          </a:p>
          <a:p>
            <a:pPr marL="285750" indent="-285750">
              <a:buFont typeface="Arial"/>
              <a:buChar char="•"/>
            </a:pPr>
            <a:r>
              <a:rPr lang="sv-SE" sz="1600">
                <a:ea typeface="+mn-lt"/>
                <a:cs typeface="+mn-lt"/>
              </a:rPr>
              <a:t>Framtagande av dataspecifikationer och publicering har varit ett samarbete mellan projekten ÖDIS och NSÖD (Nationell skalning öppna data), som innefattar många kommuner runt om i Sverige, däribland 42 kommuner i Göteborgsregionen. Genom att många kommuner publicerar </a:t>
            </a:r>
            <a:r>
              <a:rPr lang="sv-SE" sz="1600" err="1">
                <a:ea typeface="+mn-lt"/>
                <a:cs typeface="+mn-lt"/>
              </a:rPr>
              <a:t>datan</a:t>
            </a:r>
            <a:r>
              <a:rPr lang="sv-SE" sz="1600">
                <a:ea typeface="+mn-lt"/>
                <a:cs typeface="+mn-lt"/>
              </a:rPr>
              <a:t> på ett standardiserat sätt, kommer den att bli lättare för företag och offentliga organisationer att använda den</a:t>
            </a:r>
            <a:endParaRPr lang="sv-SE" sz="160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sv-SE" sz="1600">
                <a:ea typeface="+mn-lt"/>
                <a:cs typeface="+mn-lt"/>
              </a:rPr>
              <a:t>I den här presentationen följer en kort sammanfattning av vad publicering av de två olika datamängderna innebär</a:t>
            </a:r>
          </a:p>
          <a:p>
            <a:br>
              <a:rPr lang="sv-SE" sz="1600">
                <a:ea typeface="+mn-lt"/>
                <a:cs typeface="+mn-lt"/>
              </a:rPr>
            </a:br>
            <a:br>
              <a:rPr lang="sv-SE" sz="1600">
                <a:ea typeface="+mn-lt"/>
                <a:cs typeface="+mn-lt"/>
              </a:rPr>
            </a:br>
            <a:endParaRPr lang="sv-SE" sz="16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04115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6D60B69B-2CFA-4308-9682-C5A90116E93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4" name="think-cell Slide" r:id="rId9" imgW="395" imgH="394" progId="TCLayout.ActiveDocument.1">
                  <p:embed/>
                </p:oleObj>
              </mc:Choice>
              <mc:Fallback>
                <p:oleObj name="think-cell Slide" r:id="rId9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6D60B69B-2CFA-4308-9682-C5A90116E9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0925DA2-3316-4C4D-8075-7F3EB2A8CEA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sv-SE" sz="3000" b="1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8D25BA-919F-4227-9FD3-4E2A73F69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fld id="{A3BC30DB-3707-49EC-907F-EC828105657F}" type="datetime'Agenda'">
              <a:rPr lang="sv-SE" altLang="en-US">
                <a:latin typeface="Arial" panose="020B0604020202020204" pitchFamily="34" charset="0"/>
                <a:cs typeface="Arial" panose="020B0604020202020204" pitchFamily="34" charset="0"/>
              </a:rPr>
              <a:pPr/>
              <a:t>Agenda</a:t>
            </a:fld>
            <a:endParaRPr lang="sv-S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1258A6CC-B6BD-4367-8440-69AEB80E8C66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609599" y="2219084"/>
            <a:ext cx="10972800" cy="508000"/>
          </a:xfrm>
          <a:prstGeom prst="rect">
            <a:avLst/>
          </a:prstGeom>
          <a:solidFill>
            <a:srgbClr val="C40064"/>
          </a:solidFill>
          <a:ln w="38100" algn="ctr">
            <a:solidFill>
              <a:schemeClr val="bg1"/>
            </a:solidFill>
          </a:ln>
        </p:spPr>
        <p:txBody>
          <a:bodyPr vert="horz" wrap="none" lIns="101600" tIns="101600" rIns="0" bIns="10160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463" indent="-219075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84200" indent="-195263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2800" indent="-211138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63" indent="-21272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ct val="0"/>
              </a:spcBef>
              <a:spcAft>
                <a:spcPct val="0"/>
              </a:spcAft>
              <a:buNone/>
            </a:pPr>
            <a:r>
              <a:rPr lang="sv-SE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Livsmedelsinspektioner</a:t>
            </a:r>
          </a:p>
        </p:txBody>
      </p:sp>
      <p:sp>
        <p:nvSpPr>
          <p:cNvPr id="13" name="Platshållare för text 2">
            <a:hlinkClick r:id="" action="ppaction://noaction"/>
            <a:extLst>
              <a:ext uri="{FF2B5EF4-FFF2-40B4-BE49-F238E27FC236}">
                <a16:creationId xmlns:a16="http://schemas.microsoft.com/office/drawing/2014/main" id="{AA1ABFBE-7560-4119-8D62-BA6F5304D9AE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609599" y="1711084"/>
            <a:ext cx="10972800" cy="508000"/>
          </a:xfrm>
          <a:prstGeom prst="rect">
            <a:avLst/>
          </a:prstGeom>
          <a:solidFill>
            <a:srgbClr val="FEDEED"/>
          </a:solidFill>
          <a:ln w="38100" algn="ctr">
            <a:solidFill>
              <a:schemeClr val="bg1"/>
            </a:solidFill>
          </a:ln>
        </p:spPr>
        <p:txBody>
          <a:bodyPr vert="horz" wrap="none" lIns="101600" tIns="101600" rIns="0" bIns="10160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463" indent="-219075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84200" indent="-195263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2800" indent="-211138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63" indent="-21272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ct val="0"/>
              </a:spcBef>
              <a:spcAft>
                <a:spcPct val="0"/>
              </a:spcAft>
              <a:buNone/>
            </a:pPr>
            <a:r>
              <a:rPr lang="sv-SE">
                <a:latin typeface="Arial" panose="020B0604020202020204" pitchFamily="34" charset="0"/>
                <a:cs typeface="Arial" panose="020B0604020202020204" pitchFamily="34" charset="0"/>
                <a:sym typeface="Stockholm Type Regular"/>
              </a:rPr>
              <a:t>1. Kort bakgrund</a:t>
            </a:r>
          </a:p>
        </p:txBody>
      </p:sp>
      <p:sp>
        <p:nvSpPr>
          <p:cNvPr id="14" name="Platshållare för text 2">
            <a:hlinkClick r:id="" action="ppaction://noaction"/>
            <a:extLst>
              <a:ext uri="{FF2B5EF4-FFF2-40B4-BE49-F238E27FC236}">
                <a16:creationId xmlns:a16="http://schemas.microsoft.com/office/drawing/2014/main" id="{1689F487-4899-3A43-8270-0EFD021F5A59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609599" y="2727084"/>
            <a:ext cx="10972800" cy="508000"/>
          </a:xfrm>
          <a:prstGeom prst="rect">
            <a:avLst/>
          </a:prstGeom>
          <a:solidFill>
            <a:srgbClr val="FEDEED"/>
          </a:solidFill>
          <a:ln w="38100" algn="ctr">
            <a:solidFill>
              <a:schemeClr val="bg1"/>
            </a:solidFill>
          </a:ln>
        </p:spPr>
        <p:txBody>
          <a:bodyPr vert="horz" wrap="none" lIns="101600" tIns="101600" rIns="0" bIns="101600" numCol="1" spcCol="0" rtlCol="0" anchor="ctr" anchorCtr="0">
            <a:noAutofit/>
          </a:bodyPr>
          <a:lstStyle>
            <a:lvl1pPr marL="180000" indent="-1800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463" indent="-219075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84200" indent="-195263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2800" indent="-211138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63" indent="-21272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ct val="0"/>
              </a:spcBef>
              <a:spcAft>
                <a:spcPct val="0"/>
              </a:spcAft>
              <a:buNone/>
            </a:pPr>
            <a:r>
              <a:rPr lang="sv-SE">
                <a:latin typeface="Arial" panose="020B0604020202020204" pitchFamily="34" charset="0"/>
                <a:cs typeface="Arial" panose="020B0604020202020204" pitchFamily="34" charset="0"/>
                <a:sym typeface="Stockholm Type Regular"/>
              </a:rPr>
              <a:t>3. Leverantörsreskontra</a:t>
            </a:r>
          </a:p>
        </p:txBody>
      </p:sp>
    </p:spTree>
    <p:extLst>
      <p:ext uri="{BB962C8B-B14F-4D97-AF65-F5344CB8AC3E}">
        <p14:creationId xmlns:p14="http://schemas.microsoft.com/office/powerpoint/2010/main" val="3402366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8267861B-F5BB-4B0D-9066-736B87E0473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164500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8" name="think-cell Slide" r:id="rId6" imgW="451" imgH="450" progId="TCLayout.ActiveDocument.1">
                  <p:embed/>
                </p:oleObj>
              </mc:Choice>
              <mc:Fallback>
                <p:oleObj name="think-cell Slide" r:id="rId6" imgW="451" imgH="45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8267861B-F5BB-4B0D-9066-736B87E047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D3CADF56-0DF8-47A3-86D7-994CDDE18ED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sv-SE" sz="3000" b="1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latin typeface="Arial" panose="020B0604020202020204" pitchFamily="34" charset="0"/>
                <a:cs typeface="Arial" panose="020B0604020202020204" pitchFamily="34" charset="0"/>
              </a:rPr>
              <a:t>Vad är livsmedelsinspektioner?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0" y="1286902"/>
            <a:ext cx="10972800" cy="4711336"/>
          </a:xfrm>
        </p:spPr>
        <p:txBody>
          <a:bodyPr>
            <a:noAutofit/>
          </a:bodyPr>
          <a:lstStyle/>
          <a:p>
            <a:pPr marL="539750" indent="-539750">
              <a:lnSpc>
                <a:spcPct val="114000"/>
              </a:lnSpc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sv-SE" sz="1800" b="1"/>
              <a:t>Ansvaret</a:t>
            </a:r>
            <a:r>
              <a:rPr lang="sv-SE" sz="1800"/>
              <a:t> för livsmedelsinspektioner i landet </a:t>
            </a:r>
            <a:r>
              <a:rPr lang="sv-SE" sz="1800" b="1"/>
              <a:t>delas mellan kommuner, länsstyrelser och Livsmedelsverket</a:t>
            </a:r>
          </a:p>
          <a:p>
            <a:pPr marL="539750" indent="-539750">
              <a:lnSpc>
                <a:spcPct val="114000"/>
              </a:lnSpc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sv-SE" sz="1800"/>
              <a:t>Kommunerna kontrollerar exempelvis </a:t>
            </a:r>
            <a:r>
              <a:rPr lang="sv-SE" sz="1800" b="1"/>
              <a:t>dricksvattenproducenter, butiker, restauranger, skolkök och organisationer</a:t>
            </a:r>
          </a:p>
          <a:p>
            <a:pPr marL="539750" indent="-539750">
              <a:lnSpc>
                <a:spcPct val="114000"/>
              </a:lnSpc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sv-SE" sz="1800"/>
              <a:t>Den svenska livsmedelsinspektionens mål är att </a:t>
            </a:r>
            <a:r>
              <a:rPr lang="sv-SE" sz="1800" b="1"/>
              <a:t>konsumenterna får säkra livsmedel</a:t>
            </a:r>
            <a:r>
              <a:rPr lang="sv-SE" sz="1800"/>
              <a:t>, att de inte blir lurade om vad maten innehåller och att informationen om maten är enkel att förstå</a:t>
            </a:r>
          </a:p>
          <a:p>
            <a:pPr marL="539750" indent="-539750">
              <a:lnSpc>
                <a:spcPct val="114000"/>
              </a:lnSpc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sv-SE" sz="1800"/>
              <a:t>Kontroller görs som utgångspunkt </a:t>
            </a:r>
            <a:r>
              <a:rPr lang="sv-SE" sz="1800" b="1"/>
              <a:t>årligen</a:t>
            </a:r>
            <a:r>
              <a:rPr lang="sv-SE" sz="1800"/>
              <a:t>, men kan genom erfarenhetsklassning justeras till tätare eller längre intervaller – </a:t>
            </a:r>
            <a:r>
              <a:rPr lang="sv-SE" sz="1800" b="1"/>
              <a:t>oförberedda kontroller </a:t>
            </a:r>
            <a:r>
              <a:rPr lang="sv-SE" sz="1800"/>
              <a:t>görs också, liksom </a:t>
            </a:r>
            <a:r>
              <a:rPr lang="sv-SE" sz="1800" b="1"/>
              <a:t>uppföljningar</a:t>
            </a:r>
          </a:p>
          <a:p>
            <a:pPr marL="539750" indent="-539750">
              <a:lnSpc>
                <a:spcPct val="114000"/>
              </a:lnSpc>
              <a:buClr>
                <a:schemeClr val="tx2"/>
              </a:buClr>
              <a:buFont typeface="Wingdings" panose="05000000000000000000" pitchFamily="2" charset="2"/>
              <a:buChar char="n"/>
            </a:pPr>
            <a:r>
              <a:rPr lang="sv-SE" sz="1800"/>
              <a:t>Exempel på genomförande:</a:t>
            </a:r>
            <a:br>
              <a:rPr lang="sv-SE" sz="1800"/>
            </a:br>
            <a:r>
              <a:rPr lang="sv-SE" sz="1800" i="1"/>
              <a:t>Miljöförvaltningen i Stockholms stad gör regelbundna stickprov på restauranger, gatukök, livsmedelsindustri, butiker och andra livsmedelsföretag för att kontrollera att företagarna uppfyller lagstiftningens krav</a:t>
            </a:r>
          </a:p>
        </p:txBody>
      </p:sp>
    </p:spTree>
    <p:extLst>
      <p:ext uri="{BB962C8B-B14F-4D97-AF65-F5344CB8AC3E}">
        <p14:creationId xmlns:p14="http://schemas.microsoft.com/office/powerpoint/2010/main" val="2899869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DED9D9F0-BF14-4CD5-B7BA-04C7B4B3E09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288315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2" name="think-cell Slide" r:id="rId6" imgW="353" imgH="353" progId="TCLayout.ActiveDocument.1">
                  <p:embed/>
                </p:oleObj>
              </mc:Choice>
              <mc:Fallback>
                <p:oleObj name="think-cell Slide" r:id="rId6" imgW="353" imgH="35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DED9D9F0-BF14-4CD5-B7BA-04C7B4B3E0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3E548C95-C0A2-4A8F-AEFB-77DCA466218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sv-SE" sz="3000" b="1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636B4B-84BC-4DBD-9FF1-B31DD3139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latin typeface="Arial" panose="020B0604020202020204" pitchFamily="34" charset="0"/>
                <a:cs typeface="Arial" panose="020B0604020202020204" pitchFamily="34" charset="0"/>
              </a:rPr>
              <a:t>Flera nyttor finns som motiverar tillgängliggörande av livsmedelsinspektioner som öppna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6530A-B31D-451C-8CE7-A4AFD74BE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79169"/>
            <a:ext cx="11037928" cy="3788873"/>
          </a:xfrm>
        </p:spPr>
        <p:txBody>
          <a:bodyPr vert="horz" lIns="0" tIns="0" rIns="0" bIns="0" rtlCol="0" anchor="t">
            <a:noAutofit/>
          </a:bodyPr>
          <a:lstStyle/>
          <a:p>
            <a:pPr marL="431800" lvl="0" indent="-4318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sv-SE"/>
              <a:t>Tillgodose allmänhetens behov och önskemål om ökad transparens och tillgänglighet i myndighetens kontrollutövande</a:t>
            </a:r>
          </a:p>
          <a:p>
            <a:pPr marL="431800" indent="-4318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sv-SE"/>
              <a:t>En drivande faktor för livsmedelsverksamheter att höja kvaliteten i verksamheten då transparensen</a:t>
            </a:r>
            <a:r>
              <a:rPr lang="sv-SE">
                <a:ea typeface="+mn-lt"/>
                <a:cs typeface="+mn-lt"/>
              </a:rPr>
              <a:t> tvingar verksamheterna att sköta sig för att fortsätta vara konkurrenskraftiga</a:t>
            </a:r>
            <a:endParaRPr lang="sv-SE">
              <a:cs typeface="Arial"/>
            </a:endParaRPr>
          </a:p>
          <a:p>
            <a:pPr marL="431800" lvl="0" indent="-4318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sv-SE"/>
              <a:t>Sparar tid internt: Informationen omfattas av offentlighetsprincipen och ska därmed utlämnas skyndsamt vid förfrågan – en digital lösning automatiserar detta (anropas digitalt cirka 100 000 gånger per år hos en medelstor kommun som idag har det som öppna data)</a:t>
            </a:r>
            <a:endParaRPr lang="sv-SE">
              <a:cs typeface="Arial"/>
            </a:endParaRPr>
          </a:p>
          <a:p>
            <a:pPr marL="431800" lvl="0" indent="-4318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sv-SE"/>
              <a:t>Underlätta medias granskning av verksamheter och kommuners myndighetsutövande. Denna typ av information begärs kontinuerligt av nyhetsbyråer</a:t>
            </a:r>
            <a:endParaRPr lang="sv-SE">
              <a:cs typeface="Arial"/>
            </a:endParaRPr>
          </a:p>
          <a:p>
            <a:pPr marL="431800" lvl="0" indent="-4318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sv-SE"/>
              <a:t>I förlängningen möjligt för Livsmedelsverket att hämta information för sitt verksamhetsutövande, och minskat personberoende hos kontrollmyndigheterna </a:t>
            </a:r>
            <a:endParaRPr lang="sv-SE">
              <a:cs typeface="Arial"/>
            </a:endParaRPr>
          </a:p>
          <a:p>
            <a:pPr marL="431800" indent="-431800">
              <a:spcBef>
                <a:spcPts val="1200"/>
              </a:spcBef>
              <a:buFont typeface="Wingdings" panose="05000000000000000000" pitchFamily="2" charset="2"/>
              <a:buChar char="ü"/>
            </a:pPr>
            <a:endParaRPr lang="sv-SE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7870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Object 30" hidden="1">
            <a:extLst>
              <a:ext uri="{FF2B5EF4-FFF2-40B4-BE49-F238E27FC236}">
                <a16:creationId xmlns:a16="http://schemas.microsoft.com/office/drawing/2014/main" id="{45A29F66-3C1B-4535-B123-7722575BAD2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51397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6" name="think-cell Slide" r:id="rId6" imgW="353" imgH="353" progId="TCLayout.ActiveDocument.1">
                  <p:embed/>
                </p:oleObj>
              </mc:Choice>
              <mc:Fallback>
                <p:oleObj name="think-cell Slide" r:id="rId6" imgW="353" imgH="353" progId="TCLayout.ActiveDocument.1">
                  <p:embed/>
                  <p:pic>
                    <p:nvPicPr>
                      <p:cNvPr id="31" name="Object 30" hidden="1">
                        <a:extLst>
                          <a:ext uri="{FF2B5EF4-FFF2-40B4-BE49-F238E27FC236}">
                            <a16:creationId xmlns:a16="http://schemas.microsoft.com/office/drawing/2014/main" id="{45A29F66-3C1B-4535-B123-7722575BAD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 hidden="1">
            <a:extLst>
              <a:ext uri="{FF2B5EF4-FFF2-40B4-BE49-F238E27FC236}">
                <a16:creationId xmlns:a16="http://schemas.microsoft.com/office/drawing/2014/main" id="{34B250A4-93B5-4FED-B05B-80933C8E2BD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sv-SE" sz="3000" b="1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9E5317-2CD8-42F5-B025-8A3F37EF1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831600"/>
          </a:xfrm>
        </p:spPr>
        <p:txBody>
          <a:bodyPr/>
          <a:lstStyle/>
          <a:p>
            <a:r>
              <a:rPr lang="sv-SE">
                <a:latin typeface="Arial" panose="020B0604020202020204" pitchFamily="34" charset="0"/>
                <a:cs typeface="Arial" panose="020B0604020202020204" pitchFamily="34" charset="0"/>
              </a:rPr>
              <a:t>Flera myndigheter publicerar redan livsmedelsinspektioner, och årlig sammanställning görs av Livsmedelsverket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68FA692-DFFD-4341-A3CF-D2BBF1D4AAB0}"/>
              </a:ext>
            </a:extLst>
          </p:cNvPr>
          <p:cNvSpPr/>
          <p:nvPr/>
        </p:nvSpPr>
        <p:spPr>
          <a:xfrm>
            <a:off x="609600" y="1792629"/>
            <a:ext cx="3302381" cy="2284443"/>
          </a:xfrm>
          <a:prstGeom prst="rect">
            <a:avLst/>
          </a:prstGeom>
          <a:solidFill>
            <a:schemeClr val="tx2"/>
          </a:solidFill>
        </p:spPr>
        <p:txBody>
          <a:bodyPr wrap="square" lIns="90000" tIns="90000" rIns="90000" bIns="90000" anchor="ctr">
            <a:noAutofit/>
          </a:bodyPr>
          <a:lstStyle/>
          <a:p>
            <a:pPr marL="342900" lvl="0" indent="-342900">
              <a:lnSpc>
                <a:spcPct val="105000"/>
              </a:lnSpc>
              <a:spcAft>
                <a:spcPts val="1200"/>
              </a:spcAft>
              <a:buFont typeface="Wingdings" panose="05000000000000000000" pitchFamily="2" charset="2"/>
              <a:buChar char=""/>
            </a:pPr>
            <a:r>
              <a:rPr lang="sv-SE" sz="1600">
                <a:solidFill>
                  <a:schemeClr val="bg1"/>
                </a:solidFill>
                <a:ea typeface="Times New Roman" panose="02020603050405020304" pitchFamily="18" charset="0"/>
              </a:rPr>
              <a:t>Ett antal kommuner publicerar redan resultat av inspektioner, t.ex. Stockholms stad</a:t>
            </a:r>
          </a:p>
          <a:p>
            <a:pPr marL="342900" lvl="0" indent="-342900">
              <a:lnSpc>
                <a:spcPct val="105000"/>
              </a:lnSpc>
              <a:spcAft>
                <a:spcPts val="1200"/>
              </a:spcAft>
              <a:buFont typeface="Wingdings" panose="05000000000000000000" pitchFamily="2" charset="2"/>
              <a:buChar char=""/>
            </a:pPr>
            <a:r>
              <a:rPr lang="sv-SE" sz="1600">
                <a:solidFill>
                  <a:schemeClr val="bg1"/>
                </a:solidFill>
                <a:ea typeface="Times New Roman" panose="02020603050405020304" pitchFamily="18" charset="0"/>
              </a:rPr>
              <a:t>Under 2016 togs en specifikation fram av Sambruk, vilken tillämpats av en del kommuner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75C46D6-F2F0-4EA2-AB3D-4E7F6021E4A9}"/>
              </a:ext>
            </a:extLst>
          </p:cNvPr>
          <p:cNvSpPr/>
          <p:nvPr/>
        </p:nvSpPr>
        <p:spPr>
          <a:xfrm>
            <a:off x="4364003" y="1797287"/>
            <a:ext cx="3302381" cy="2279785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lIns="90000" tIns="90000" rIns="90000" bIns="90000" anchor="ctr">
            <a:noAutofit/>
          </a:bodyPr>
          <a:lstStyle/>
          <a:p>
            <a:pPr marL="342900" lvl="0" indent="-342900">
              <a:lnSpc>
                <a:spcPct val="105000"/>
              </a:lnSpc>
              <a:spcAft>
                <a:spcPts val="1200"/>
              </a:spcAft>
              <a:buFont typeface="Wingdings" panose="05000000000000000000" pitchFamily="2" charset="2"/>
              <a:buChar char=""/>
            </a:pPr>
            <a:r>
              <a:rPr lang="sv-SE" sz="1600">
                <a:solidFill>
                  <a:schemeClr val="bg1"/>
                </a:solidFill>
                <a:ea typeface="Times New Roman" panose="02020603050405020304" pitchFamily="18" charset="0"/>
              </a:rPr>
              <a:t>Livsmedelsverket samlar årligen in omfattande detaljerat underlag från alla kommuner för de inspektioner som genomförts</a:t>
            </a:r>
          </a:p>
          <a:p>
            <a:pPr marL="342900" lvl="0" indent="-342900">
              <a:lnSpc>
                <a:spcPct val="105000"/>
              </a:lnSpc>
              <a:spcAft>
                <a:spcPts val="1200"/>
              </a:spcAft>
              <a:buFont typeface="Wingdings" panose="05000000000000000000" pitchFamily="2" charset="2"/>
              <a:buChar char=""/>
            </a:pPr>
            <a:r>
              <a:rPr lang="sv-SE" sz="1600">
                <a:solidFill>
                  <a:schemeClr val="bg1"/>
                </a:solidFill>
                <a:ea typeface="Times New Roman" panose="02020603050405020304" pitchFamily="18" charset="0"/>
              </a:rPr>
              <a:t>Specifikationen revideras årligen, och data delas via en XML-fil på en webbtjänst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3CE099F-CB07-4191-974B-16383EF04219}"/>
              </a:ext>
            </a:extLst>
          </p:cNvPr>
          <p:cNvSpPr/>
          <p:nvPr/>
        </p:nvSpPr>
        <p:spPr>
          <a:xfrm>
            <a:off x="8122211" y="1792629"/>
            <a:ext cx="3302381" cy="2284443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lIns="90000" tIns="90000" rIns="90000" bIns="90000" anchor="ctr">
            <a:noAutofit/>
          </a:bodyPr>
          <a:lstStyle/>
          <a:p>
            <a:pPr marL="342900" lvl="0" indent="-342900">
              <a:lnSpc>
                <a:spcPct val="105000"/>
              </a:lnSpc>
              <a:spcAft>
                <a:spcPts val="1200"/>
              </a:spcAft>
              <a:buFont typeface="Wingdings" panose="05000000000000000000" pitchFamily="2" charset="2"/>
              <a:buChar char=""/>
            </a:pPr>
            <a:r>
              <a:rPr lang="sv-SE" sz="1600">
                <a:solidFill>
                  <a:schemeClr val="bg1"/>
                </a:solidFill>
                <a:ea typeface="Times New Roman" panose="02020603050405020304" pitchFamily="18" charset="0"/>
              </a:rPr>
              <a:t>Även internationellt har arbete gjorts</a:t>
            </a:r>
          </a:p>
          <a:p>
            <a:pPr marL="342900" lvl="0" indent="-342900">
              <a:lnSpc>
                <a:spcPct val="105000"/>
              </a:lnSpc>
              <a:spcAft>
                <a:spcPts val="1200"/>
              </a:spcAft>
              <a:buFont typeface="Wingdings" panose="05000000000000000000" pitchFamily="2" charset="2"/>
              <a:buChar char=""/>
            </a:pPr>
            <a:r>
              <a:rPr lang="sv-SE" sz="1600">
                <a:solidFill>
                  <a:schemeClr val="bg1"/>
                </a:solidFill>
                <a:ea typeface="Times New Roman" panose="02020603050405020304" pitchFamily="18" charset="0"/>
              </a:rPr>
              <a:t>I USA har San Fransisco och New York samarbetat med </a:t>
            </a:r>
            <a:r>
              <a:rPr lang="sv-SE" sz="1600" err="1">
                <a:solidFill>
                  <a:schemeClr val="bg1"/>
                </a:solidFill>
                <a:ea typeface="Times New Roman" panose="02020603050405020304" pitchFamily="18" charset="0"/>
              </a:rPr>
              <a:t>Yelp</a:t>
            </a:r>
            <a:r>
              <a:rPr lang="sv-SE" sz="1600">
                <a:solidFill>
                  <a:schemeClr val="bg1"/>
                </a:solidFill>
                <a:ea typeface="Times New Roman" panose="02020603050405020304" pitchFamily="18" charset="0"/>
              </a:rPr>
              <a:t> och tagit fram en specifikation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34A0D2F-7212-4EAD-9F36-700036F4274F}"/>
              </a:ext>
            </a:extLst>
          </p:cNvPr>
          <p:cNvSpPr/>
          <p:nvPr/>
        </p:nvSpPr>
        <p:spPr>
          <a:xfrm>
            <a:off x="1559496" y="4720015"/>
            <a:ext cx="9289031" cy="1093289"/>
          </a:xfrm>
          <a:prstGeom prst="rect">
            <a:avLst/>
          </a:prstGeom>
          <a:solidFill>
            <a:srgbClr val="FEDEED"/>
          </a:solidFill>
        </p:spPr>
        <p:txBody>
          <a:bodyPr wrap="square" lIns="90000" tIns="90000" rIns="90000" bIns="90000">
            <a:spAutoFit/>
          </a:bodyPr>
          <a:lstStyle/>
          <a:p>
            <a:pPr marL="342900" lvl="0" indent="-342900">
              <a:lnSpc>
                <a:spcPct val="105000"/>
              </a:lnSpc>
              <a:spcAft>
                <a:spcPts val="1200"/>
              </a:spcAft>
              <a:buFont typeface="Wingdings" panose="05000000000000000000" pitchFamily="2" charset="2"/>
              <a:buChar char=""/>
            </a:pPr>
            <a:r>
              <a:rPr lang="sv-SE" sz="1600">
                <a:ea typeface="Times New Roman" panose="02020603050405020304" pitchFamily="18" charset="0"/>
              </a:rPr>
              <a:t>Under våren 2020 har ÖDIS gjort gemensam sak med NSÖD för att ta fram en ny specifikation</a:t>
            </a:r>
          </a:p>
          <a:p>
            <a:pPr marL="342900" lvl="0" indent="-342900">
              <a:lnSpc>
                <a:spcPct val="105000"/>
              </a:lnSpc>
              <a:spcAft>
                <a:spcPts val="1200"/>
              </a:spcAft>
              <a:buFont typeface="Wingdings" panose="05000000000000000000" pitchFamily="2" charset="2"/>
              <a:buChar char=""/>
            </a:pPr>
            <a:r>
              <a:rPr lang="sv-SE" sz="1600">
                <a:ea typeface="Times New Roman" panose="02020603050405020304" pitchFamily="18" charset="0"/>
              </a:rPr>
              <a:t>Specifikation samt stödjande dokument för implementering är slutligt fastställda i samråd med systemleverantörer, remisskommuner samt Livsmedelsverket</a:t>
            </a:r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4473C97B-F3CF-492B-AFBC-49A26DB9594D}"/>
              </a:ext>
            </a:extLst>
          </p:cNvPr>
          <p:cNvSpPr/>
          <p:nvPr/>
        </p:nvSpPr>
        <p:spPr>
          <a:xfrm rot="10800000">
            <a:off x="2260409" y="4241871"/>
            <a:ext cx="7670800" cy="313344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6D1CE493-88A1-6446-AEB0-292DCE7E6CD0}"/>
              </a:ext>
            </a:extLst>
          </p:cNvPr>
          <p:cNvSpPr/>
          <p:nvPr/>
        </p:nvSpPr>
        <p:spPr>
          <a:xfrm>
            <a:off x="523800" y="1674250"/>
            <a:ext cx="10972800" cy="2474830"/>
          </a:xfrm>
          <a:prstGeom prst="rect">
            <a:avLst/>
          </a:prstGeom>
          <a:noFill/>
          <a:ln w="19050">
            <a:solidFill>
              <a:srgbClr val="C4006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8218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8F513F92-A995-1544-B0DF-04341DF593A2}"/>
              </a:ext>
            </a:extLst>
          </p:cNvPr>
          <p:cNvSpPr/>
          <p:nvPr/>
        </p:nvSpPr>
        <p:spPr>
          <a:xfrm>
            <a:off x="6934518" y="2276872"/>
            <a:ext cx="3842479" cy="2664296"/>
          </a:xfrm>
          <a:prstGeom prst="rect">
            <a:avLst/>
          </a:prstGeom>
          <a:solidFill>
            <a:schemeClr val="bg2"/>
          </a:solidFill>
          <a:ln>
            <a:solidFill>
              <a:srgbClr val="C4006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30" name="Object 29" hidden="1">
            <a:extLst>
              <a:ext uri="{FF2B5EF4-FFF2-40B4-BE49-F238E27FC236}">
                <a16:creationId xmlns:a16="http://schemas.microsoft.com/office/drawing/2014/main" id="{F9064DC9-C857-4C91-B13F-D24DD0BBB47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676465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0" name="think-cell Slide" r:id="rId6" imgW="353" imgH="353" progId="TCLayout.ActiveDocument.1">
                  <p:embed/>
                </p:oleObj>
              </mc:Choice>
              <mc:Fallback>
                <p:oleObj name="think-cell Slide" r:id="rId6" imgW="353" imgH="353" progId="TCLayout.ActiveDocument.1">
                  <p:embed/>
                  <p:pic>
                    <p:nvPicPr>
                      <p:cNvPr id="30" name="Object 29" hidden="1">
                        <a:extLst>
                          <a:ext uri="{FF2B5EF4-FFF2-40B4-BE49-F238E27FC236}">
                            <a16:creationId xmlns:a16="http://schemas.microsoft.com/office/drawing/2014/main" id="{F9064DC9-C857-4C91-B13F-D24DD0BBB4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30" hidden="1">
            <a:extLst>
              <a:ext uri="{FF2B5EF4-FFF2-40B4-BE49-F238E27FC236}">
                <a16:creationId xmlns:a16="http://schemas.microsoft.com/office/drawing/2014/main" id="{5E040438-190B-48B1-A305-1AAF9E1713E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sv-SE" sz="3000" b="1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377808-5515-4FEF-BF29-D02050772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latin typeface="Arial" panose="020B0604020202020204" pitchFamily="34" charset="0"/>
                <a:cs typeface="Arial" panose="020B0604020202020204" pitchFamily="34" charset="0"/>
              </a:rPr>
              <a:t>Livsmedelsinspektioner är en mer komplex datamängd än tidigare datamängder inom ÖDIS – ställer nya krav på angreppssätt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8FA3D18-A665-41FE-9E7C-39521E5F8A29}"/>
              </a:ext>
            </a:extLst>
          </p:cNvPr>
          <p:cNvSpPr/>
          <p:nvPr/>
        </p:nvSpPr>
        <p:spPr>
          <a:xfrm>
            <a:off x="1494974" y="2562672"/>
            <a:ext cx="3652926" cy="214744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342900" lvl="0" indent="-342900">
              <a:lnSpc>
                <a:spcPct val="105000"/>
              </a:lnSpc>
              <a:spcAft>
                <a:spcPts val="1200"/>
              </a:spcAft>
              <a:buClr>
                <a:schemeClr val="tx2"/>
              </a:buClr>
              <a:buFont typeface="Stockholm Type Display Bold" pitchFamily="50" charset="0"/>
              <a:buChar char="!"/>
            </a:pPr>
            <a:r>
              <a:rPr lang="sv-SE" sz="2000">
                <a:ea typeface="Times New Roman" panose="02020603050405020304" pitchFamily="18" charset="0"/>
              </a:rPr>
              <a:t>Många datafält</a:t>
            </a:r>
          </a:p>
          <a:p>
            <a:pPr marL="342900" lvl="0" indent="-342900">
              <a:lnSpc>
                <a:spcPct val="105000"/>
              </a:lnSpc>
              <a:spcAft>
                <a:spcPts val="1200"/>
              </a:spcAft>
              <a:buClr>
                <a:schemeClr val="tx2"/>
              </a:buClr>
              <a:buFont typeface="Stockholm Type Display Bold" pitchFamily="50" charset="0"/>
              <a:buChar char="!"/>
            </a:pPr>
            <a:r>
              <a:rPr lang="sv-SE" sz="2000">
                <a:ea typeface="Calibri" panose="020F0502020204030204" pitchFamily="34" charset="0"/>
              </a:rPr>
              <a:t>Relationer mellan olika del-datamängder</a:t>
            </a:r>
          </a:p>
          <a:p>
            <a:pPr marL="342900" lvl="0" indent="-342900">
              <a:lnSpc>
                <a:spcPct val="105000"/>
              </a:lnSpc>
              <a:spcAft>
                <a:spcPts val="1200"/>
              </a:spcAft>
              <a:buClr>
                <a:schemeClr val="tx2"/>
              </a:buClr>
              <a:buFont typeface="Stockholm Type Display Bold" pitchFamily="50" charset="0"/>
              <a:buChar char="!"/>
            </a:pPr>
            <a:r>
              <a:rPr lang="sv-SE" sz="2000">
                <a:ea typeface="Calibri" panose="020F0502020204030204" pitchFamily="34" charset="0"/>
              </a:rPr>
              <a:t>Alltid nya datapunkter</a:t>
            </a:r>
          </a:p>
          <a:p>
            <a:pPr marL="342900" lvl="0" indent="-342900">
              <a:lnSpc>
                <a:spcPct val="105000"/>
              </a:lnSpc>
              <a:spcAft>
                <a:spcPts val="1200"/>
              </a:spcAft>
              <a:buClr>
                <a:schemeClr val="tx2"/>
              </a:buClr>
              <a:buFont typeface="Stockholm Type Display Bold" pitchFamily="50" charset="0"/>
              <a:buChar char="!"/>
            </a:pPr>
            <a:r>
              <a:rPr lang="sv-SE" sz="2000">
                <a:ea typeface="Calibri" panose="020F0502020204030204" pitchFamily="34" charset="0"/>
              </a:rPr>
              <a:t>Olika och okända behov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C9DBA5C-14BF-4156-82EB-54F13FE88002}"/>
              </a:ext>
            </a:extLst>
          </p:cNvPr>
          <p:cNvSpPr/>
          <p:nvPr/>
        </p:nvSpPr>
        <p:spPr>
          <a:xfrm>
            <a:off x="7029295" y="2478032"/>
            <a:ext cx="3652926" cy="231672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342900" lvl="0" indent="-342900">
              <a:lnSpc>
                <a:spcPct val="105000"/>
              </a:lnSpc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"/>
            </a:pPr>
            <a:r>
              <a:rPr lang="sv-SE" sz="2000">
                <a:ea typeface="Calibri" panose="020F0502020204030204" pitchFamily="34" charset="0"/>
              </a:rPr>
              <a:t>Långsiktig lösning, med utgångspunkt i befintliga rekommendationer</a:t>
            </a:r>
          </a:p>
          <a:p>
            <a:pPr marL="342900" lvl="0" indent="-342900">
              <a:lnSpc>
                <a:spcPct val="105000"/>
              </a:lnSpc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"/>
            </a:pPr>
            <a:r>
              <a:rPr lang="sv-SE" sz="2000">
                <a:ea typeface="Calibri" panose="020F0502020204030204" pitchFamily="34" charset="0"/>
              </a:rPr>
              <a:t>Mer struktur (JSON)</a:t>
            </a:r>
          </a:p>
          <a:p>
            <a:pPr marL="342900" lvl="0" indent="-342900">
              <a:lnSpc>
                <a:spcPct val="105000"/>
              </a:lnSpc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"/>
            </a:pPr>
            <a:r>
              <a:rPr lang="sv-SE" sz="2000">
                <a:ea typeface="Calibri" panose="020F0502020204030204" pitchFamily="34" charset="0"/>
              </a:rPr>
              <a:t>Engelsk fältbenämning och beskrivning</a:t>
            </a:r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A5C02757-9087-47F0-AE2E-C7B5F8787EFC}"/>
              </a:ext>
            </a:extLst>
          </p:cNvPr>
          <p:cNvSpPr/>
          <p:nvPr/>
        </p:nvSpPr>
        <p:spPr>
          <a:xfrm rot="5400000">
            <a:off x="5491994" y="3450270"/>
            <a:ext cx="1118202" cy="317500"/>
          </a:xfrm>
          <a:prstGeom prst="triangle">
            <a:avLst/>
          </a:prstGeom>
          <a:solidFill>
            <a:srgbClr val="C400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1F8FB27-D517-7042-B8CA-745A7996F3DB}"/>
              </a:ext>
            </a:extLst>
          </p:cNvPr>
          <p:cNvSpPr/>
          <p:nvPr/>
        </p:nvSpPr>
        <p:spPr>
          <a:xfrm>
            <a:off x="1271464" y="2276872"/>
            <a:ext cx="3842479" cy="2664296"/>
          </a:xfrm>
          <a:prstGeom prst="rect">
            <a:avLst/>
          </a:prstGeom>
          <a:noFill/>
          <a:ln>
            <a:solidFill>
              <a:srgbClr val="C4006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463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Object 35" hidden="1">
            <a:extLst>
              <a:ext uri="{FF2B5EF4-FFF2-40B4-BE49-F238E27FC236}">
                <a16:creationId xmlns:a16="http://schemas.microsoft.com/office/drawing/2014/main" id="{B6DC2B01-1E7B-4BC8-8E78-E03FC309FF4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03345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4" name="think-cell Slide" r:id="rId6" imgW="353" imgH="353" progId="TCLayout.ActiveDocument.1">
                  <p:embed/>
                </p:oleObj>
              </mc:Choice>
              <mc:Fallback>
                <p:oleObj name="think-cell Slide" r:id="rId6" imgW="353" imgH="353" progId="TCLayout.ActiveDocument.1">
                  <p:embed/>
                  <p:pic>
                    <p:nvPicPr>
                      <p:cNvPr id="36" name="Object 35" hidden="1">
                        <a:extLst>
                          <a:ext uri="{FF2B5EF4-FFF2-40B4-BE49-F238E27FC236}">
                            <a16:creationId xmlns:a16="http://schemas.microsoft.com/office/drawing/2014/main" id="{B6DC2B01-1E7B-4BC8-8E78-E03FC309FF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D2FFB10F-6723-473A-AC6F-36398501F79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sv-SE" sz="3000" b="1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5" name="Title 34">
            <a:extLst>
              <a:ext uri="{FF2B5EF4-FFF2-40B4-BE49-F238E27FC236}">
                <a16:creationId xmlns:a16="http://schemas.microsoft.com/office/drawing/2014/main" id="{ED028C1B-46C6-47CA-947D-A1F0927FE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831600"/>
          </a:xfrm>
        </p:spPr>
        <p:txBody>
          <a:bodyPr/>
          <a:lstStyle/>
          <a:p>
            <a:r>
              <a:rPr lang="sv-SE">
                <a:latin typeface="Arial" panose="020B0604020202020204" pitchFamily="34" charset="0"/>
                <a:cs typeface="Arial" panose="020B0604020202020204" pitchFamily="34" charset="0"/>
              </a:rPr>
              <a:t>De olika delmängderna har relationer till varandra – detta återges också i specifikationen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AD5CD6C-3D38-4AA4-B0FE-BFB7981E488E}"/>
              </a:ext>
            </a:extLst>
          </p:cNvPr>
          <p:cNvSpPr/>
          <p:nvPr/>
        </p:nvSpPr>
        <p:spPr>
          <a:xfrm>
            <a:off x="609600" y="2201309"/>
            <a:ext cx="2842839" cy="100994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/>
              <a:t>Kontrollmyndighet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6CB570-E3AE-4B81-A1B5-7523DE1D131B}"/>
              </a:ext>
            </a:extLst>
          </p:cNvPr>
          <p:cNvGrpSpPr/>
          <p:nvPr/>
        </p:nvGrpSpPr>
        <p:grpSpPr>
          <a:xfrm>
            <a:off x="9169400" y="3211252"/>
            <a:ext cx="2413000" cy="1726191"/>
            <a:chOff x="9169400" y="3211252"/>
            <a:chExt cx="2413000" cy="1726191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4136753C-F79F-4161-B416-41906E1953A7}"/>
                </a:ext>
              </a:extLst>
            </p:cNvPr>
            <p:cNvSpPr/>
            <p:nvPr/>
          </p:nvSpPr>
          <p:spPr>
            <a:xfrm>
              <a:off x="9650038" y="4403955"/>
              <a:ext cx="1932362" cy="533488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>
                  <a:solidFill>
                    <a:schemeClr val="accent1"/>
                  </a:solidFill>
                </a:rPr>
                <a:t>Kontrollpunkter</a:t>
              </a: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7027D9D9-3D24-4F2C-BAFF-72BB604C4FF3}"/>
                </a:ext>
              </a:extLst>
            </p:cNvPr>
            <p:cNvSpPr/>
            <p:nvPr/>
          </p:nvSpPr>
          <p:spPr>
            <a:xfrm>
              <a:off x="9650038" y="3674232"/>
              <a:ext cx="1932362" cy="533488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>
                  <a:solidFill>
                    <a:schemeClr val="accent1"/>
                  </a:solidFill>
                </a:rPr>
                <a:t>Beslut/åtgärder</a:t>
              </a:r>
            </a:p>
          </p:txBody>
        </p:sp>
        <p:cxnSp>
          <p:nvCxnSpPr>
            <p:cNvPr id="39" name="Connector: Elbow 38">
              <a:extLst>
                <a:ext uri="{FF2B5EF4-FFF2-40B4-BE49-F238E27FC236}">
                  <a16:creationId xmlns:a16="http://schemas.microsoft.com/office/drawing/2014/main" id="{C1E6ABCA-4C10-4F53-A1CA-418146327FB1}"/>
                </a:ext>
              </a:extLst>
            </p:cNvPr>
            <p:cNvCxnSpPr>
              <a:endCxn id="34" idx="1"/>
            </p:cNvCxnSpPr>
            <p:nvPr/>
          </p:nvCxnSpPr>
          <p:spPr>
            <a:xfrm rot="16200000" flipH="1">
              <a:off x="9044858" y="3335795"/>
              <a:ext cx="729723" cy="480638"/>
            </a:xfrm>
            <a:prstGeom prst="bentConnector2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or: Elbow 39">
              <a:extLst>
                <a:ext uri="{FF2B5EF4-FFF2-40B4-BE49-F238E27FC236}">
                  <a16:creationId xmlns:a16="http://schemas.microsoft.com/office/drawing/2014/main" id="{E536EBA7-A294-42F9-B1F6-70DFA395921F}"/>
                </a:ext>
              </a:extLst>
            </p:cNvPr>
            <p:cNvCxnSpPr>
              <a:cxnSpLocks/>
              <a:endCxn id="33" idx="1"/>
            </p:cNvCxnSpPr>
            <p:nvPr/>
          </p:nvCxnSpPr>
          <p:spPr>
            <a:xfrm rot="16200000" flipH="1">
              <a:off x="8679996" y="3700657"/>
              <a:ext cx="1459446" cy="480638"/>
            </a:xfrm>
            <a:prstGeom prst="bentConnector2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A6BD811-6468-454D-96FA-BE4D32A0CDCF}"/>
              </a:ext>
            </a:extLst>
          </p:cNvPr>
          <p:cNvGrpSpPr/>
          <p:nvPr/>
        </p:nvGrpSpPr>
        <p:grpSpPr>
          <a:xfrm>
            <a:off x="3452439" y="2201309"/>
            <a:ext cx="4064981" cy="1009944"/>
            <a:chOff x="3452439" y="2201309"/>
            <a:chExt cx="4064981" cy="1009944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D0E3C9B4-7409-4671-B203-6334CBCE76EC}"/>
                </a:ext>
              </a:extLst>
            </p:cNvPr>
            <p:cNvSpPr/>
            <p:nvPr/>
          </p:nvSpPr>
          <p:spPr>
            <a:xfrm>
              <a:off x="4674581" y="2201309"/>
              <a:ext cx="2842839" cy="100994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/>
                <a:t>Anläggningar</a:t>
              </a:r>
            </a:p>
          </p:txBody>
        </p:sp>
        <p:cxnSp>
          <p:nvCxnSpPr>
            <p:cNvPr id="44" name="Connector: Elbow 43">
              <a:extLst>
                <a:ext uri="{FF2B5EF4-FFF2-40B4-BE49-F238E27FC236}">
                  <a16:creationId xmlns:a16="http://schemas.microsoft.com/office/drawing/2014/main" id="{6DACA495-0D1C-406E-861E-96AEFB50A633}"/>
                </a:ext>
              </a:extLst>
            </p:cNvPr>
            <p:cNvCxnSpPr>
              <a:stCxn id="31" idx="3"/>
            </p:cNvCxnSpPr>
            <p:nvPr/>
          </p:nvCxnSpPr>
          <p:spPr>
            <a:xfrm flipV="1">
              <a:off x="3452439" y="2448288"/>
              <a:ext cx="1222142" cy="257993"/>
            </a:xfrm>
            <a:prstGeom prst="bentConnector3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or: Elbow 44">
              <a:extLst>
                <a:ext uri="{FF2B5EF4-FFF2-40B4-BE49-F238E27FC236}">
                  <a16:creationId xmlns:a16="http://schemas.microsoft.com/office/drawing/2014/main" id="{84F5D364-80E0-4541-998A-60B3F914E1CA}"/>
                </a:ext>
              </a:extLst>
            </p:cNvPr>
            <p:cNvCxnSpPr>
              <a:cxnSpLocks/>
              <a:stCxn id="31" idx="3"/>
            </p:cNvCxnSpPr>
            <p:nvPr/>
          </p:nvCxnSpPr>
          <p:spPr>
            <a:xfrm>
              <a:off x="3452439" y="2706281"/>
              <a:ext cx="1222142" cy="246980"/>
            </a:xfrm>
            <a:prstGeom prst="bentConnector3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77BB07B-2602-4D0C-9C4F-19BDEC660021}"/>
              </a:ext>
            </a:extLst>
          </p:cNvPr>
          <p:cNvGrpSpPr/>
          <p:nvPr/>
        </p:nvGrpSpPr>
        <p:grpSpPr>
          <a:xfrm>
            <a:off x="7517419" y="2201309"/>
            <a:ext cx="4064981" cy="1009944"/>
            <a:chOff x="7517419" y="2201309"/>
            <a:chExt cx="4064981" cy="1009944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1190E311-6ECE-43CB-81E8-8291C673BBF7}"/>
                </a:ext>
              </a:extLst>
            </p:cNvPr>
            <p:cNvSpPr/>
            <p:nvPr/>
          </p:nvSpPr>
          <p:spPr>
            <a:xfrm>
              <a:off x="8739561" y="2201309"/>
              <a:ext cx="2842839" cy="1009944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/>
                <a:t>Inspektioner</a:t>
              </a:r>
            </a:p>
          </p:txBody>
        </p:sp>
        <p:cxnSp>
          <p:nvCxnSpPr>
            <p:cNvPr id="47" name="Connector: Elbow 46">
              <a:extLst>
                <a:ext uri="{FF2B5EF4-FFF2-40B4-BE49-F238E27FC236}">
                  <a16:creationId xmlns:a16="http://schemas.microsoft.com/office/drawing/2014/main" id="{EA69E4E3-A7AF-466B-A0D2-6AC2D79BCBFA}"/>
                </a:ext>
              </a:extLst>
            </p:cNvPr>
            <p:cNvCxnSpPr/>
            <p:nvPr/>
          </p:nvCxnSpPr>
          <p:spPr>
            <a:xfrm flipV="1">
              <a:off x="7517419" y="2448288"/>
              <a:ext cx="1222142" cy="257993"/>
            </a:xfrm>
            <a:prstGeom prst="bentConnector3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or: Elbow 47">
              <a:extLst>
                <a:ext uri="{FF2B5EF4-FFF2-40B4-BE49-F238E27FC236}">
                  <a16:creationId xmlns:a16="http://schemas.microsoft.com/office/drawing/2014/main" id="{CC48C9D7-B2D9-4969-A92A-4D7BE1DAB4C7}"/>
                </a:ext>
              </a:extLst>
            </p:cNvPr>
            <p:cNvCxnSpPr>
              <a:cxnSpLocks/>
            </p:cNvCxnSpPr>
            <p:nvPr/>
          </p:nvCxnSpPr>
          <p:spPr>
            <a:xfrm>
              <a:off x="7517419" y="2706281"/>
              <a:ext cx="1222142" cy="246980"/>
            </a:xfrm>
            <a:prstGeom prst="bentConnector3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F4BF743-05CE-4924-A72A-D9CE5E0F11BC}"/>
              </a:ext>
            </a:extLst>
          </p:cNvPr>
          <p:cNvGrpSpPr/>
          <p:nvPr/>
        </p:nvGrpSpPr>
        <p:grpSpPr>
          <a:xfrm>
            <a:off x="1508563" y="3501008"/>
            <a:ext cx="5209447" cy="2583615"/>
            <a:chOff x="1508563" y="3645635"/>
            <a:chExt cx="5209447" cy="2583615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91CE4A-D3A7-4D76-9BF4-1173C29887A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08563" y="3645635"/>
              <a:ext cx="3043606" cy="2583615"/>
            </a:xfrm>
            <a:prstGeom prst="rect">
              <a:avLst/>
            </a:prstGeom>
            <a:ln>
              <a:solidFill>
                <a:schemeClr val="accent4"/>
              </a:solidFill>
            </a:ln>
          </p:spPr>
        </p:pic>
        <p:sp>
          <p:nvSpPr>
            <p:cNvPr id="50" name="Speech Bubble: Rectangle with Corners Rounded 49">
              <a:extLst>
                <a:ext uri="{FF2B5EF4-FFF2-40B4-BE49-F238E27FC236}">
                  <a16:creationId xmlns:a16="http://schemas.microsoft.com/office/drawing/2014/main" id="{E5F67BCA-3EEC-436B-B1DE-9399FF898075}"/>
                </a:ext>
              </a:extLst>
            </p:cNvPr>
            <p:cNvSpPr/>
            <p:nvPr/>
          </p:nvSpPr>
          <p:spPr>
            <a:xfrm>
              <a:off x="4318691" y="4670699"/>
              <a:ext cx="2399319" cy="729724"/>
            </a:xfrm>
            <a:prstGeom prst="wedgeRoundRectCallout">
              <a:avLst>
                <a:gd name="adj1" fmla="val -60532"/>
                <a:gd name="adj2" fmla="val 25952"/>
                <a:gd name="adj3" fmla="val 16667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600" i="1"/>
                <a:t>Exempel på JSON-data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139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167aa371da62cb12a661987a1bf5f35ea9b41"/>
  <p:tag name="DEFINEDWA" val="True"/>
  <p:tag name="TOP" val="207,4512"/>
  <p:tag name="LEFT" val="87,54456"/>
  <p:tag name="RIGHT" val="931,304"/>
  <p:tag name="BOTTOM" val="475,6342"/>
  <p:tag name="NUMBEREDHEADINGS" val="True"/>
  <p:tag name="USEWA" val="False"/>
  <p:tag name="THINKCELLPRESENTATIONDONOTDELETE" val="&lt;?xml version=&quot;1.0&quot; encoding=&quot;UTF-16&quot; standalone=&quot;yes&quot;?&gt;&lt;root reqver=&quot;25060&quot;&gt;&lt;version val=&quot;27926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d %1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4&quot;&gt;&lt;elem m_fUsage=&quot;2.43900000000000005684E+00&quot;&gt;&lt;m_msothmcolidx val=&quot;0&quot;/&gt;&lt;m_rgb r=&quot;E9&quot; g=&quot;E9&quot; b=&quot;E9&quot;/&gt;&lt;m_nBrightness endver=&quot;26206&quot; val=&quot;0&quot;/&gt;&lt;/elem&gt;&lt;elem m_fUsage=&quot;1.60022790000000014743E+00&quot;&gt;&lt;m_msothmcolidx val=&quot;0&quot;/&gt;&lt;m_rgb r=&quot;FD&quot; g=&quot;B0&quot; b=&quot;D4&quot;/&gt;&lt;m_nBrightness endver=&quot;26206&quot; val=&quot;0&quot;/&gt;&lt;/elem&gt;&lt;elem m_fUsage=&quot;1.00000000000000000000E+00&quot;&gt;&lt;m_msothmcolidx val=&quot;0&quot;/&gt;&lt;m_rgb r=&quot;7F&quot; g=&quot;7F&quot; b=&quot;7F&quot;/&gt;&lt;m_nBrightness endver=&quot;26206&quot; val=&quot;0&quot;/&gt;&lt;/elem&gt;&lt;elem m_fUsage=&quot;6.56100000000000127542E-01&quot;&gt;&lt;m_msothmcolidx val=&quot;0&quot;/&gt;&lt;m_rgb r=&quot;FF&quot; g=&quot;43&quot; b=&quot;A3&quot;/&gt;&lt;m_nBrightness endver=&quot;26206&quot;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uGhR3h3z29wab53Ypfgfw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FoAS9LYS4s4I8dx0j.du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m6K0JMt0lNvFjcq_LDwf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hYrhDKySJuLvX0TUyZrz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3v9aZE5RxGgm4S.Nxwv4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cPHlvAfSjmP.ZnzsV_8d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8z1oMKUTkqBm6r83sNUd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04xATyCQbSxLp_BsAIrp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cgCL9vJRomI1fdSquM.2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Ip0F0tNQo.0625ULKQWd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wQ.l5XZREq846WJoY5bi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C_JZT4QBiXi20FYEEpR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vFv0J3rTt.tAaTP52De4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zmIaHdoTL.9_0_dn2Cdw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HjBY0F7Mx9GVcEdnMwiz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zmIaHdoTL.9_0_dn2Cdw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iaEPaGGQjWAr56S2w3qq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zmIaHdoTL.9_0_dn2Cdw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iaEPaGGQjWAr56S2w3qq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L78utRq8BAwpNBq9loxH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3Cb6A05qBycM2U20cTTi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zmIaHdoTL.9_0_dn2Cdw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iaEPaGGQjWAr56S2w3qq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Zd0rqW9C3yWggvL5ys94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n7oO0zUT7qa18FEnvp31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cZfbF3HbLXNLmnQ9nk86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zmIaHdoTL.9_0_dn2Cdw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iaEPaGGQjWAr56S2w3qq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L78utRq8BAwpNBq9loxH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3Cb6A05qBycM2U20cTTi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cgCL9vJRomI1fdSquM.2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clvhqiz2mPW_Eu2zhsq9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XAFcmdkPSgvtGz8FKOMy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_jwcbgaHP.lAvtlKeq1P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_jwcbgaHP.lAvtlKeq1P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clvhqiz2mPW_Eu2zhsq9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RSUA0W0Q9aYzaprKJlhA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XAFcmdkPSgvtGz8FKOMy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_jwcbgaHP.lAvtlKeq1P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_jwcbgaHP.lAvtlKeq1P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LEu9DeJXJbSBRYn4uZYu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xpRFnOHq1rqRNVLJjDya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PwO0ViCN8nM_wj7D6Rw0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SqueAaLoHtVH7yJepgSgw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IvfaWiVNOMchZ96qtq6R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ADVJfASYAXbt9ftSq35E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CCLASS" val="Tru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CCLASS" val="Tru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CCLASS" val="Tru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CCLASS" val="Tru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eGZkiwlQSqfjoEauHztog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pFwVpHrPKNwj68USY4keQ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FoAS9LYS4s4I8dx0j.du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clvhqiz2mPW_Eu2zhsq9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XAFcmdkPSgvtGz8FKOMyg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_jwcbgaHP.lAvtlKeq1PQ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_jwcbgaHP.lAvtlKeq1PQ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JwoRjRmfrKkNLdsv5mUew"/>
</p:tagLst>
</file>

<file path=ppt/theme/theme1.xml><?xml version="1.0" encoding="utf-8"?>
<a:theme xmlns:a="http://schemas.openxmlformats.org/drawingml/2006/main" name="Sthlm Presentation bred skärm">
  <a:themeElements>
    <a:clrScheme name="Stockholms stad">
      <a:dk1>
        <a:srgbClr val="000000"/>
      </a:dk1>
      <a:lt1>
        <a:srgbClr val="FFFFFF"/>
      </a:lt1>
      <a:dk2>
        <a:srgbClr val="C40064"/>
      </a:dk2>
      <a:lt2>
        <a:srgbClr val="FEDEED"/>
      </a:lt2>
      <a:accent1>
        <a:srgbClr val="00867F"/>
      </a:accent1>
      <a:accent2>
        <a:srgbClr val="D5F7F4"/>
      </a:accent2>
      <a:accent3>
        <a:srgbClr val="006EBF"/>
      </a:accent3>
      <a:accent4>
        <a:srgbClr val="DCD9D2"/>
      </a:accent4>
      <a:accent5>
        <a:srgbClr val="5D237D"/>
      </a:accent5>
      <a:accent6>
        <a:srgbClr val="F1E6FC"/>
      </a:accent6>
      <a:hlink>
        <a:srgbClr val="006EBF"/>
      </a:hlink>
      <a:folHlink>
        <a:srgbClr val="5D237D"/>
      </a:folHlink>
    </a:clrScheme>
    <a:fontScheme name="Stockholms st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Stockholms stad Rosa">
      <a:srgbClr val="C40064"/>
    </a:custClr>
    <a:custClr name="Stockholms stad Ljusrosa">
      <a:srgbClr val="FEDEED"/>
    </a:custClr>
    <a:custClr name="Stockholms stad Grön">
      <a:srgbClr val="00867F"/>
    </a:custClr>
    <a:custClr name="Stockholms stad Ljusgrön">
      <a:srgbClr val="D5F7F4"/>
    </a:custClr>
    <a:custClr name="Stockholms stad Orange">
      <a:srgbClr val="DD4A2C"/>
    </a:custClr>
    <a:custClr name="Stockholms stad Ljusorange">
      <a:srgbClr val="FFD7D2"/>
    </a:custClr>
    <a:custClr name="Stockholms stad Blå">
      <a:srgbClr val="006EBF"/>
    </a:custClr>
    <a:custClr name="Stockholms stad Ljusblå">
      <a:srgbClr val="D6EDFC"/>
    </a:custClr>
    <a:custClr name="Stockholms stad Lila">
      <a:srgbClr val="5D237D"/>
    </a:custClr>
    <a:custClr name="Stockholms stad Ljuslila">
      <a:srgbClr val="F1E6FC"/>
    </a:custClr>
    <a:custClr name="Stockholms stad Gul">
      <a:srgbClr val="FCBF0A"/>
    </a:custClr>
    <a:custClr name="Stockholms stad Grå">
      <a:srgbClr val="DCD9D2"/>
    </a:custClr>
  </a:custClrLst>
  <a:extLst>
    <a:ext uri="{05A4C25C-085E-4340-85A3-A5531E510DB2}">
      <thm15:themeFamily xmlns:thm15="http://schemas.microsoft.com/office/thememl/2012/main" name="Sthlm Presentation bred skärm.potx" id="{D5D9F557-17D2-49C3-8C13-668EF16569E9}" vid="{C2C8DED7-D4E4-4F3D-A626-BBA89590872E}"/>
    </a:ext>
  </a:extLst>
</a:theme>
</file>

<file path=ppt/theme/theme2.xml><?xml version="1.0" encoding="utf-8"?>
<a:theme xmlns:a="http://schemas.openxmlformats.org/drawingml/2006/main" name="1_Sthlm Presentation bred skärm">
  <a:themeElements>
    <a:clrScheme name="Stockholms stad">
      <a:dk1>
        <a:srgbClr val="000000"/>
      </a:dk1>
      <a:lt1>
        <a:srgbClr val="FFFFFF"/>
      </a:lt1>
      <a:dk2>
        <a:srgbClr val="C40064"/>
      </a:dk2>
      <a:lt2>
        <a:srgbClr val="FEDEED"/>
      </a:lt2>
      <a:accent1>
        <a:srgbClr val="00867F"/>
      </a:accent1>
      <a:accent2>
        <a:srgbClr val="D5F7F4"/>
      </a:accent2>
      <a:accent3>
        <a:srgbClr val="006EBF"/>
      </a:accent3>
      <a:accent4>
        <a:srgbClr val="DCD9D2"/>
      </a:accent4>
      <a:accent5>
        <a:srgbClr val="5D237D"/>
      </a:accent5>
      <a:accent6>
        <a:srgbClr val="F1E6FC"/>
      </a:accent6>
      <a:hlink>
        <a:srgbClr val="006EBF"/>
      </a:hlink>
      <a:folHlink>
        <a:srgbClr val="5D237D"/>
      </a:folHlink>
    </a:clrScheme>
    <a:fontScheme name="Stockholms st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Stockholms stad Rosa">
      <a:srgbClr val="C40064"/>
    </a:custClr>
    <a:custClr name="Stockholms stad Ljusrosa">
      <a:srgbClr val="FEDEED"/>
    </a:custClr>
    <a:custClr name="Stockholms stad Grön">
      <a:srgbClr val="00867F"/>
    </a:custClr>
    <a:custClr name="Stockholms stad Ljusgrön">
      <a:srgbClr val="D5F7F4"/>
    </a:custClr>
    <a:custClr name="Stockholms stad Orange">
      <a:srgbClr val="DD4A2C"/>
    </a:custClr>
    <a:custClr name="Stockholms stad Ljusorange">
      <a:srgbClr val="FFD7D2"/>
    </a:custClr>
    <a:custClr name="Stockholms stad Blå">
      <a:srgbClr val="006EBF"/>
    </a:custClr>
    <a:custClr name="Stockholms stad Ljusblå">
      <a:srgbClr val="D6EDFC"/>
    </a:custClr>
    <a:custClr name="Stockholms stad Lila">
      <a:srgbClr val="5D237D"/>
    </a:custClr>
    <a:custClr name="Stockholms stad Ljuslila">
      <a:srgbClr val="F1E6FC"/>
    </a:custClr>
    <a:custClr name="Stockholms stad Gul">
      <a:srgbClr val="FCBF0A"/>
    </a:custClr>
    <a:custClr name="Stockholms stad Grå">
      <a:srgbClr val="DCD9D2"/>
    </a:custClr>
  </a:custClrLst>
  <a:extLst>
    <a:ext uri="{05A4C25C-085E-4340-85A3-A5531E510DB2}">
      <thm15:themeFamily xmlns:thm15="http://schemas.microsoft.com/office/thememl/2012/main" name="Sthlm Presentation bred skärm.potx" id="{D5D9F557-17D2-49C3-8C13-668EF16569E9}" vid="{C2C8DED7-D4E4-4F3D-A626-BBA89590872E}"/>
    </a:ext>
  </a:extLst>
</a:theme>
</file>

<file path=ppt/theme/theme3.xml><?xml version="1.0" encoding="utf-8"?>
<a:theme xmlns:a="http://schemas.openxmlformats.org/drawingml/2006/main" name="2_Sthlm Presentation bred skärm">
  <a:themeElements>
    <a:clrScheme name="Custom 1">
      <a:dk1>
        <a:srgbClr val="000000"/>
      </a:dk1>
      <a:lt1>
        <a:srgbClr val="FFFFFF"/>
      </a:lt1>
      <a:dk2>
        <a:srgbClr val="C40064"/>
      </a:dk2>
      <a:lt2>
        <a:srgbClr val="FEDEED"/>
      </a:lt2>
      <a:accent1>
        <a:srgbClr val="C40064"/>
      </a:accent1>
      <a:accent2>
        <a:srgbClr val="0070C0"/>
      </a:accent2>
      <a:accent3>
        <a:srgbClr val="FCAFD3"/>
      </a:accent3>
      <a:accent4>
        <a:srgbClr val="DCD9D2"/>
      </a:accent4>
      <a:accent5>
        <a:srgbClr val="5D237D"/>
      </a:accent5>
      <a:accent6>
        <a:srgbClr val="F1E6FC"/>
      </a:accent6>
      <a:hlink>
        <a:srgbClr val="C40064"/>
      </a:hlink>
      <a:folHlink>
        <a:srgbClr val="5D237D"/>
      </a:folHlink>
    </a:clrScheme>
    <a:fontScheme name="Stockholms st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Stockholms stad Rosa">
      <a:srgbClr val="C40064"/>
    </a:custClr>
    <a:custClr name="Stockholms stad Ljusrosa">
      <a:srgbClr val="FEDEED"/>
    </a:custClr>
    <a:custClr name="Stockholms stad Grön">
      <a:srgbClr val="00867F"/>
    </a:custClr>
    <a:custClr name="Stockholms stad Ljusgrön">
      <a:srgbClr val="D5F7F4"/>
    </a:custClr>
    <a:custClr name="Stockholms stad Orange">
      <a:srgbClr val="DD4A2C"/>
    </a:custClr>
    <a:custClr name="Stockholms stad Ljusorange">
      <a:srgbClr val="FFD7D2"/>
    </a:custClr>
    <a:custClr name="Stockholms stad Blå">
      <a:srgbClr val="006EBF"/>
    </a:custClr>
    <a:custClr name="Stockholms stad Ljusblå">
      <a:srgbClr val="D6EDFC"/>
    </a:custClr>
    <a:custClr name="Stockholms stad Lila">
      <a:srgbClr val="5D237D"/>
    </a:custClr>
    <a:custClr name="Stockholms stad Ljuslila">
      <a:srgbClr val="F1E6FC"/>
    </a:custClr>
    <a:custClr name="Stockholms stad Gul">
      <a:srgbClr val="FCBF0A"/>
    </a:custClr>
    <a:custClr name="Stockholms stad Grå">
      <a:srgbClr val="DCD9D2"/>
    </a:custClr>
  </a:custClrLst>
  <a:extLst>
    <a:ext uri="{05A4C25C-085E-4340-85A3-A5531E510DB2}">
      <thm15:themeFamily xmlns:thm15="http://schemas.microsoft.com/office/thememl/2012/main" name="Sthlm Presentation bred skärm.potx" id="{D5D9F557-17D2-49C3-8C13-668EF16569E9}" vid="{C2C8DED7-D4E4-4F3D-A626-BBA89590872E}"/>
    </a:ext>
  </a:extLst>
</a:theme>
</file>

<file path=ppt/theme/theme4.xml><?xml version="1.0" encoding="utf-8"?>
<a:theme xmlns:a="http://schemas.openxmlformats.org/drawingml/2006/main" name="3_Sthlm Presentation bred skärm">
  <a:themeElements>
    <a:clrScheme name="Custom 1">
      <a:dk1>
        <a:srgbClr val="000000"/>
      </a:dk1>
      <a:lt1>
        <a:srgbClr val="FFFFFF"/>
      </a:lt1>
      <a:dk2>
        <a:srgbClr val="C40064"/>
      </a:dk2>
      <a:lt2>
        <a:srgbClr val="FEDEED"/>
      </a:lt2>
      <a:accent1>
        <a:srgbClr val="C40064"/>
      </a:accent1>
      <a:accent2>
        <a:srgbClr val="0070C0"/>
      </a:accent2>
      <a:accent3>
        <a:srgbClr val="FCAFD3"/>
      </a:accent3>
      <a:accent4>
        <a:srgbClr val="DCD9D2"/>
      </a:accent4>
      <a:accent5>
        <a:srgbClr val="5D237D"/>
      </a:accent5>
      <a:accent6>
        <a:srgbClr val="F1E6FC"/>
      </a:accent6>
      <a:hlink>
        <a:srgbClr val="C40064"/>
      </a:hlink>
      <a:folHlink>
        <a:srgbClr val="5D237D"/>
      </a:folHlink>
    </a:clrScheme>
    <a:fontScheme name="Stockholms st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Stockholms stad Rosa">
      <a:srgbClr val="C40064"/>
    </a:custClr>
    <a:custClr name="Stockholms stad Ljusrosa">
      <a:srgbClr val="FEDEED"/>
    </a:custClr>
    <a:custClr name="Stockholms stad Grön">
      <a:srgbClr val="00867F"/>
    </a:custClr>
    <a:custClr name="Stockholms stad Ljusgrön">
      <a:srgbClr val="D5F7F4"/>
    </a:custClr>
    <a:custClr name="Stockholms stad Orange">
      <a:srgbClr val="DD4A2C"/>
    </a:custClr>
    <a:custClr name="Stockholms stad Ljusorange">
      <a:srgbClr val="FFD7D2"/>
    </a:custClr>
    <a:custClr name="Stockholms stad Blå">
      <a:srgbClr val="006EBF"/>
    </a:custClr>
    <a:custClr name="Stockholms stad Ljusblå">
      <a:srgbClr val="D6EDFC"/>
    </a:custClr>
    <a:custClr name="Stockholms stad Lila">
      <a:srgbClr val="5D237D"/>
    </a:custClr>
    <a:custClr name="Stockholms stad Ljuslila">
      <a:srgbClr val="F1E6FC"/>
    </a:custClr>
    <a:custClr name="Stockholms stad Gul">
      <a:srgbClr val="FCBF0A"/>
    </a:custClr>
    <a:custClr name="Stockholms stad Grå">
      <a:srgbClr val="DCD9D2"/>
    </a:custClr>
  </a:custClrLst>
  <a:extLst>
    <a:ext uri="{05A4C25C-085E-4340-85A3-A5531E510DB2}">
      <thm15:themeFamily xmlns:thm15="http://schemas.microsoft.com/office/thememl/2012/main" name="Sthlm Presentation bred skärm.potx" id="{D5D9F557-17D2-49C3-8C13-668EF16569E9}" vid="{C2C8DED7-D4E4-4F3D-A626-BBA89590872E}"/>
    </a:ext>
  </a:extLst>
</a:theme>
</file>

<file path=ppt/theme/theme5.xml><?xml version="1.0" encoding="utf-8"?>
<a:theme xmlns:a="http://schemas.openxmlformats.org/drawingml/2006/main" name="4_Sthlm Presentation bred skärm">
  <a:themeElements>
    <a:clrScheme name="Custom 1">
      <a:dk1>
        <a:srgbClr val="000000"/>
      </a:dk1>
      <a:lt1>
        <a:srgbClr val="FFFFFF"/>
      </a:lt1>
      <a:dk2>
        <a:srgbClr val="C40064"/>
      </a:dk2>
      <a:lt2>
        <a:srgbClr val="FEDEED"/>
      </a:lt2>
      <a:accent1>
        <a:srgbClr val="C40064"/>
      </a:accent1>
      <a:accent2>
        <a:srgbClr val="0070C0"/>
      </a:accent2>
      <a:accent3>
        <a:srgbClr val="FCAFD3"/>
      </a:accent3>
      <a:accent4>
        <a:srgbClr val="DCD9D2"/>
      </a:accent4>
      <a:accent5>
        <a:srgbClr val="5D237D"/>
      </a:accent5>
      <a:accent6>
        <a:srgbClr val="F1E6FC"/>
      </a:accent6>
      <a:hlink>
        <a:srgbClr val="C40064"/>
      </a:hlink>
      <a:folHlink>
        <a:srgbClr val="5D237D"/>
      </a:folHlink>
    </a:clrScheme>
    <a:fontScheme name="Stockholms st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Stockholms stad Rosa">
      <a:srgbClr val="C40064"/>
    </a:custClr>
    <a:custClr name="Stockholms stad Ljusrosa">
      <a:srgbClr val="FEDEED"/>
    </a:custClr>
    <a:custClr name="Stockholms stad Grön">
      <a:srgbClr val="00867F"/>
    </a:custClr>
    <a:custClr name="Stockholms stad Ljusgrön">
      <a:srgbClr val="D5F7F4"/>
    </a:custClr>
    <a:custClr name="Stockholms stad Orange">
      <a:srgbClr val="DD4A2C"/>
    </a:custClr>
    <a:custClr name="Stockholms stad Ljusorange">
      <a:srgbClr val="FFD7D2"/>
    </a:custClr>
    <a:custClr name="Stockholms stad Blå">
      <a:srgbClr val="006EBF"/>
    </a:custClr>
    <a:custClr name="Stockholms stad Ljusblå">
      <a:srgbClr val="D6EDFC"/>
    </a:custClr>
    <a:custClr name="Stockholms stad Lila">
      <a:srgbClr val="5D237D"/>
    </a:custClr>
    <a:custClr name="Stockholms stad Ljuslila">
      <a:srgbClr val="F1E6FC"/>
    </a:custClr>
    <a:custClr name="Stockholms stad Gul">
      <a:srgbClr val="FCBF0A"/>
    </a:custClr>
    <a:custClr name="Stockholms stad Grå">
      <a:srgbClr val="DCD9D2"/>
    </a:custClr>
  </a:custClrLst>
  <a:extLst>
    <a:ext uri="{05A4C25C-085E-4340-85A3-A5531E510DB2}">
      <thm15:themeFamily xmlns:thm15="http://schemas.microsoft.com/office/thememl/2012/main" name="Sthlm Presentation bred skärm.potx" id="{D5D9F557-17D2-49C3-8C13-668EF16569E9}" vid="{C2C8DED7-D4E4-4F3D-A626-BBA89590872E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ockholms st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ockholms st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4403875C19B554E97300495552BF047" ma:contentTypeVersion="2" ma:contentTypeDescription="Skapa ett nytt dokument." ma:contentTypeScope="" ma:versionID="baf6a617abdcbf6591584e531b9f04b9">
  <xsd:schema xmlns:xsd="http://www.w3.org/2001/XMLSchema" xmlns:xs="http://www.w3.org/2001/XMLSchema" xmlns:p="http://schemas.microsoft.com/office/2006/metadata/properties" xmlns:ns2="c2f02e10-a286-499b-b895-ad1ada1378fe" targetNamespace="http://schemas.microsoft.com/office/2006/metadata/properties" ma:root="true" ma:fieldsID="86c4e1993f17cea0bd30acaf46b9a9b9" ns2:_="">
    <xsd:import namespace="c2f02e10-a286-499b-b895-ad1ada1378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f02e10-a286-499b-b895-ad1ada1378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8A9E406-45C9-48F1-B7C5-B56113E42B8F}"/>
</file>

<file path=customXml/itemProps2.xml><?xml version="1.0" encoding="utf-8"?>
<ds:datastoreItem xmlns:ds="http://schemas.openxmlformats.org/officeDocument/2006/customXml" ds:itemID="{4687A1A5-5496-492D-ADA6-618C0E4D1C21}"/>
</file>

<file path=customXml/itemProps3.xml><?xml version="1.0" encoding="utf-8"?>
<ds:datastoreItem xmlns:ds="http://schemas.openxmlformats.org/officeDocument/2006/customXml" ds:itemID="{BC140F13-64DD-4382-9E30-11BA90E4FF4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1593</Words>
  <Application>Microsoft Office PowerPoint</Application>
  <PresentationFormat>Bredbild</PresentationFormat>
  <Paragraphs>216</Paragraphs>
  <Slides>17</Slides>
  <Notes>15</Notes>
  <HiddenSlides>0</HiddenSlides>
  <MMClips>0</MMClips>
  <ScaleCrop>false</ScaleCrop>
  <HeadingPairs>
    <vt:vector size="8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5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27" baseType="lpstr">
      <vt:lpstr>Arial</vt:lpstr>
      <vt:lpstr>Stockholm Type Display Bold</vt:lpstr>
      <vt:lpstr>Stockholm Type Regular</vt:lpstr>
      <vt:lpstr>Wingdings</vt:lpstr>
      <vt:lpstr>Sthlm Presentation bred skärm</vt:lpstr>
      <vt:lpstr>1_Sthlm Presentation bred skärm</vt:lpstr>
      <vt:lpstr>2_Sthlm Presentation bred skärm</vt:lpstr>
      <vt:lpstr>3_Sthlm Presentation bred skärm</vt:lpstr>
      <vt:lpstr>4_Sthlm Presentation bred skärm</vt:lpstr>
      <vt:lpstr>think-cell Slide</vt:lpstr>
      <vt:lpstr>PowerPoint-presentation</vt:lpstr>
      <vt:lpstr>Agenda</vt:lpstr>
      <vt:lpstr>ÖDIS har samarbetat med NSÖD för att möjliggöra publicering av standardiserade öppna data-mängder </vt:lpstr>
      <vt:lpstr>Agenda</vt:lpstr>
      <vt:lpstr>Vad är livsmedelsinspektioner?</vt:lpstr>
      <vt:lpstr>Flera nyttor finns som motiverar tillgängliggörande av livsmedelsinspektioner som öppna data</vt:lpstr>
      <vt:lpstr>Flera myndigheter publicerar redan livsmedelsinspektioner, och årlig sammanställning görs av Livsmedelsverket</vt:lpstr>
      <vt:lpstr>Livsmedelsinspektioner är en mer komplex datamängd än tidigare datamängder inom ÖDIS – ställer nya krav på angreppssätt</vt:lpstr>
      <vt:lpstr>De olika delmängderna har relationer till varandra – detta återges också i specifikationen</vt:lpstr>
      <vt:lpstr>Exempel på dataspecifikation</vt:lpstr>
      <vt:lpstr>Tillvägagångssättet för publicering innefattar etablerande av en automatisk process</vt:lpstr>
      <vt:lpstr>ÖDIS och NSÖD har tagit fram en rekommendation för publicering av livsmedelsinspektioner som öppna data</vt:lpstr>
      <vt:lpstr>Agenda</vt:lpstr>
      <vt:lpstr>Offentlig upphandling i Sverige omsätter varje år 700 mdr – det motsvarar en sjättedel av BNP</vt:lpstr>
      <vt:lpstr>I dagsläget hanteras frågor om fakturor ofta manuellt av registrator, utifrån en otydlig frågeställning</vt:lpstr>
      <vt:lpstr>Exempel på tillämpning: Göteborgs stad</vt:lpstr>
      <vt:lpstr>Du hittar mer information och stödmaterial på ÖDIS hemsida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2020-11-25T16:35:42Z</dcterms:created>
  <dcterms:modified xsi:type="dcterms:W3CDTF">2020-11-25T16:35:51Z</dcterms:modified>
  <cp:category/>
  <cp:contentStatus/>
  <dc:languag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0x01010064403875C19B554E97300495552BF047</vt:lpwstr>
  </property>
</Properties>
</file>