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slideLayouts/slideLayout17.xml" ContentType="application/vnd.openxmlformats-officedocument.presentationml.slideLayout+xml"/>
  <Override PartName="/ppt/theme/theme2.xml" ContentType="application/vnd.openxmlformats-officedocument.them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80" r:id="rId2"/>
    <p:sldMasterId id="2147483697" r:id="rId3"/>
  </p:sldMasterIdLst>
  <p:notesMasterIdLst>
    <p:notesMasterId r:id="rId23"/>
  </p:notesMasterIdLst>
  <p:handoutMasterIdLst>
    <p:handoutMasterId r:id="rId24"/>
  </p:handoutMasterIdLst>
  <p:sldIdLst>
    <p:sldId id="482" r:id="rId4"/>
    <p:sldId id="624" r:id="rId5"/>
    <p:sldId id="608" r:id="rId6"/>
    <p:sldId id="609" r:id="rId7"/>
    <p:sldId id="610" r:id="rId8"/>
    <p:sldId id="611" r:id="rId9"/>
    <p:sldId id="612" r:id="rId10"/>
    <p:sldId id="613" r:id="rId11"/>
    <p:sldId id="614" r:id="rId12"/>
    <p:sldId id="615" r:id="rId13"/>
    <p:sldId id="616" r:id="rId14"/>
    <p:sldId id="617" r:id="rId15"/>
    <p:sldId id="618" r:id="rId16"/>
    <p:sldId id="619" r:id="rId17"/>
    <p:sldId id="620" r:id="rId18"/>
    <p:sldId id="621" r:id="rId19"/>
    <p:sldId id="622" r:id="rId20"/>
    <p:sldId id="623" r:id="rId21"/>
    <p:sldId id="8687" r:id="rId22"/>
  </p:sldIdLst>
  <p:sldSz cx="12192000" cy="6858000"/>
  <p:notesSz cx="6797675" cy="9926638"/>
  <p:custDataLst>
    <p:tags r:id="rId25"/>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591E2E6-8D46-4C88-9A15-1B6DDB041602}">
          <p14:sldIdLst>
            <p14:sldId id="482"/>
            <p14:sldId id="624"/>
            <p14:sldId id="608"/>
            <p14:sldId id="609"/>
            <p14:sldId id="610"/>
            <p14:sldId id="611"/>
            <p14:sldId id="612"/>
            <p14:sldId id="613"/>
            <p14:sldId id="614"/>
            <p14:sldId id="615"/>
            <p14:sldId id="616"/>
            <p14:sldId id="617"/>
            <p14:sldId id="618"/>
            <p14:sldId id="619"/>
            <p14:sldId id="620"/>
            <p14:sldId id="621"/>
            <p14:sldId id="622"/>
            <p14:sldId id="623"/>
            <p14:sldId id="8687"/>
          </p14:sldIdLst>
        </p14:section>
      </p14:sectionLst>
    </p:ext>
    <p:ext uri="{EFAFB233-063F-42B5-8137-9DF3F51BA10A}">
      <p15:sldGuideLst xmlns:p15="http://schemas.microsoft.com/office/powerpoint/2012/main">
        <p15:guide id="1" orient="horz" pos="2160" userDrawn="1">
          <p15:clr>
            <a:srgbClr val="A4A3A4"/>
          </p15:clr>
        </p15:guide>
        <p15:guide id="2" orient="horz" pos="907" userDrawn="1">
          <p15:clr>
            <a:srgbClr val="A4A3A4"/>
          </p15:clr>
        </p15:guide>
        <p15:guide id="3" orient="horz" pos="3758" userDrawn="1">
          <p15:clr>
            <a:srgbClr val="A4A3A4"/>
          </p15:clr>
        </p15:guide>
        <p15:guide id="4" orient="horz" pos="4227" userDrawn="1">
          <p15:clr>
            <a:srgbClr val="A4A3A4"/>
          </p15:clr>
        </p15:guide>
        <p15:guide id="5" orient="horz" pos="289" userDrawn="1">
          <p15:clr>
            <a:srgbClr val="A4A3A4"/>
          </p15:clr>
        </p15:guide>
        <p15:guide id="6" pos="3840" userDrawn="1">
          <p15:clr>
            <a:srgbClr val="A4A3A4"/>
          </p15:clr>
        </p15:guide>
        <p15:guide id="8" pos="387" userDrawn="1">
          <p15:clr>
            <a:srgbClr val="A4A3A4"/>
          </p15:clr>
        </p15:guide>
        <p15:guide id="9" pos="7315" userDrawn="1">
          <p15:clr>
            <a:srgbClr val="A4A3A4"/>
          </p15:clr>
        </p15:guide>
        <p15:guide id="10" orient="horz" pos="3612"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Författare"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2F2F2"/>
    <a:srgbClr val="DCD9D2"/>
    <a:srgbClr val="157EC2"/>
    <a:srgbClr val="D5F7F4"/>
    <a:srgbClr val="683788"/>
    <a:srgbClr val="C40869"/>
    <a:srgbClr val="2B9D92"/>
    <a:srgbClr val="E7E5DE"/>
    <a:srgbClr val="0800B5"/>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2C4A0E-5545-4820-B516-3E88270B651F}" v="5" dt="2020-11-25T10:01:16.737"/>
    <p1510:client id="{9FCD557E-22F3-41B6-B85C-8BFEDD9A2B0F}" v="8" dt="2020-11-25T14:37:08.1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696" y="48"/>
      </p:cViewPr>
      <p:guideLst>
        <p:guide orient="horz" pos="2160"/>
        <p:guide orient="horz" pos="907"/>
        <p:guide orient="horz" pos="3758"/>
        <p:guide orient="horz" pos="4227"/>
        <p:guide orient="horz" pos="289"/>
        <p:guide pos="3840"/>
        <p:guide pos="387"/>
        <p:guide pos="7315"/>
        <p:guide orient="horz" pos="3612"/>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customXml" Target="../customXml/item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gs" Target="tags/tag1.xml"/><Relationship Id="rId33"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32" Type="http://schemas.openxmlformats.org/officeDocument/2006/relationships/customXml" Target="../customXml/item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24F73C6-E6BF-46CF-B34D-7A5C8688DBEE}" type="datetimeFigureOut">
              <a:rPr lang="sv-SE" smtClean="0"/>
              <a:t>2020-11-25</a:t>
            </a:fld>
            <a:endParaRPr lang="sv-SE"/>
          </a:p>
        </p:txBody>
      </p:sp>
      <p:sp>
        <p:nvSpPr>
          <p:cNvPr id="4" name="Platshållare för sidfo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CD8F730-40FB-45F5-B014-CB7ED569AE30}" type="slidenum">
              <a:rPr lang="sv-SE" smtClean="0"/>
              <a:t>‹#›</a:t>
            </a:fld>
            <a:endParaRPr lang="sv-SE"/>
          </a:p>
        </p:txBody>
      </p:sp>
    </p:spTree>
    <p:extLst>
      <p:ext uri="{BB962C8B-B14F-4D97-AF65-F5344CB8AC3E}">
        <p14:creationId xmlns:p14="http://schemas.microsoft.com/office/powerpoint/2010/main" val="2703712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eaLnBrk="1">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FEA4C71-A269-4800-8AF1-44182FA23438}" type="datetimeFigureOut">
              <a:rPr lang="sv-SE" smtClean="0"/>
              <a:t>2020-11-25</a:t>
            </a:fld>
            <a:endParaRPr lang="sv-SE"/>
          </a:p>
        </p:txBody>
      </p:sp>
      <p:sp>
        <p:nvSpPr>
          <p:cNvPr id="4" name="Platshållare för bildobjekt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eaLnBrk="1">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C113758-4B63-40D7-B26B-F67CE25F1C5D}" type="slidenum">
              <a:rPr lang="sv-SE" smtClean="0"/>
              <a:t>‹#›</a:t>
            </a:fld>
            <a:endParaRPr lang="sv-SE"/>
          </a:p>
        </p:txBody>
      </p:sp>
    </p:spTree>
    <p:extLst>
      <p:ext uri="{BB962C8B-B14F-4D97-AF65-F5344CB8AC3E}">
        <p14:creationId xmlns:p14="http://schemas.microsoft.com/office/powerpoint/2010/main" val="3639771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tags" Target="../tags/tag5.xml"/><Relationship Id="rId7" Type="http://schemas.openxmlformats.org/officeDocument/2006/relationships/image" Target="../media/image1.emf"/><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5.jpe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6.emf"/><Relationship Id="rId2" Type="http://schemas.openxmlformats.org/officeDocument/2006/relationships/tags" Target="../tags/tag22.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11.bin"/><Relationship Id="rId4"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image" Target="../media/image6.emf"/><Relationship Id="rId2" Type="http://schemas.openxmlformats.org/officeDocument/2006/relationships/tags" Target="../tags/tag24.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image" Target="../media/image6.emf"/><Relationship Id="rId2" Type="http://schemas.openxmlformats.org/officeDocument/2006/relationships/tags" Target="../tags/tag26.xml"/><Relationship Id="rId1" Type="http://schemas.openxmlformats.org/officeDocument/2006/relationships/vmlDrawing" Target="../drawings/vmlDrawing13.vml"/><Relationship Id="rId6" Type="http://schemas.openxmlformats.org/officeDocument/2006/relationships/image" Target="../media/image1.emf"/><Relationship Id="rId5" Type="http://schemas.openxmlformats.org/officeDocument/2006/relationships/oleObject" Target="../embeddings/oleObject13.bin"/><Relationship Id="rId4"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6.emf"/><Relationship Id="rId2" Type="http://schemas.openxmlformats.org/officeDocument/2006/relationships/tags" Target="../tags/tag28.xml"/><Relationship Id="rId1" Type="http://schemas.openxmlformats.org/officeDocument/2006/relationships/vmlDrawing" Target="../drawings/vmlDrawing14.vml"/><Relationship Id="rId6" Type="http://schemas.openxmlformats.org/officeDocument/2006/relationships/image" Target="../media/image1.emf"/><Relationship Id="rId5" Type="http://schemas.openxmlformats.org/officeDocument/2006/relationships/oleObject" Target="../embeddings/oleObject14.bin"/><Relationship Id="rId4"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vmlDrawing" Target="../drawings/vmlDrawing15.vml"/><Relationship Id="rId6" Type="http://schemas.openxmlformats.org/officeDocument/2006/relationships/image" Target="../media/image9.emf"/><Relationship Id="rId5" Type="http://schemas.openxmlformats.org/officeDocument/2006/relationships/oleObject" Target="../embeddings/oleObject15.bin"/><Relationship Id="rId4"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vmlDrawing" Target="../drawings/vmlDrawing17.vml"/><Relationship Id="rId6" Type="http://schemas.openxmlformats.org/officeDocument/2006/relationships/image" Target="../media/image9.emf"/><Relationship Id="rId5" Type="http://schemas.openxmlformats.org/officeDocument/2006/relationships/oleObject" Target="../embeddings/oleObject17.bin"/><Relationship Id="rId4"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vmlDrawing" Target="../drawings/vmlDrawing19.vml"/><Relationship Id="rId6" Type="http://schemas.openxmlformats.org/officeDocument/2006/relationships/image" Target="../media/image9.emf"/><Relationship Id="rId5" Type="http://schemas.openxmlformats.org/officeDocument/2006/relationships/oleObject" Target="../embeddings/oleObject19.bin"/><Relationship Id="rId4"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vmlDrawing" Target="../drawings/vmlDrawing20.vml"/><Relationship Id="rId6" Type="http://schemas.openxmlformats.org/officeDocument/2006/relationships/image" Target="../media/image10.emf"/><Relationship Id="rId5" Type="http://schemas.openxmlformats.org/officeDocument/2006/relationships/oleObject" Target="../embeddings/oleObject20.bin"/><Relationship Id="rId4"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xml"/><Relationship Id="rId7" Type="http://schemas.openxmlformats.org/officeDocument/2006/relationships/image" Target="../media/image1.emf"/><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image" Target="../media/image7.png"/><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vmlDrawing" Target="../drawings/vmlDrawing21.vml"/><Relationship Id="rId6" Type="http://schemas.openxmlformats.org/officeDocument/2006/relationships/image" Target="../media/image1.emf"/><Relationship Id="rId5" Type="http://schemas.openxmlformats.org/officeDocument/2006/relationships/oleObject" Target="../embeddings/oleObject21.bin"/><Relationship Id="rId4"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vmlDrawing" Target="../drawings/vmlDrawing22.vml"/><Relationship Id="rId6" Type="http://schemas.openxmlformats.org/officeDocument/2006/relationships/image" Target="../media/image1.emf"/><Relationship Id="rId5" Type="http://schemas.openxmlformats.org/officeDocument/2006/relationships/oleObject" Target="../embeddings/oleObject22.bin"/><Relationship Id="rId4"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2.emf"/><Relationship Id="rId2" Type="http://schemas.openxmlformats.org/officeDocument/2006/relationships/tags" Target="../tags/tag8.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2.emf"/><Relationship Id="rId2" Type="http://schemas.openxmlformats.org/officeDocument/2006/relationships/tags" Target="../tags/tag10.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2.emf"/><Relationship Id="rId2" Type="http://schemas.openxmlformats.org/officeDocument/2006/relationships/tags" Target="../tags/tag12.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2.emf"/><Relationship Id="rId2" Type="http://schemas.openxmlformats.org/officeDocument/2006/relationships/tags" Target="../tags/tag14.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2.emf"/><Relationship Id="rId2" Type="http://schemas.openxmlformats.org/officeDocument/2006/relationships/tags" Target="../tags/tag16.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sida-vit logo för mörka bild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6198867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0" name="think-cell Slide" r:id="rId6" imgW="526" imgH="526" progId="TCLayout.ActiveDocument.1">
                  <p:embed/>
                </p:oleObj>
              </mc:Choice>
              <mc:Fallback>
                <p:oleObj name="think-cell Slide" r:id="rId6" imgW="526" imgH="526" progId="TCLayout.ActiveDocument.1">
                  <p:embed/>
                  <p:pic>
                    <p:nvPicPr>
                      <p:cNvPr id="5" name="Object 4"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ctrTitle"/>
          </p:nvPr>
        </p:nvSpPr>
        <p:spPr>
          <a:xfrm>
            <a:off x="609600" y="457200"/>
            <a:ext cx="7320000" cy="968400"/>
          </a:xfrm>
        </p:spPr>
        <p:txBody>
          <a:bodyPr/>
          <a:lstStyle>
            <a:lvl1pPr>
              <a:defRPr>
                <a:solidFill>
                  <a:schemeClr val="bg1"/>
                </a:solidFill>
              </a:defRPr>
            </a:lvl1pPr>
          </a:lstStyle>
          <a:p>
            <a:r>
              <a:rPr lang="sv-SE"/>
              <a:t>Klicka här för att ändra format</a:t>
            </a:r>
          </a:p>
        </p:txBody>
      </p:sp>
      <p:sp>
        <p:nvSpPr>
          <p:cNvPr id="3" name="Underrubrik 2"/>
          <p:cNvSpPr>
            <a:spLocks noGrp="1"/>
          </p:cNvSpPr>
          <p:nvPr>
            <p:ph type="subTitle" idx="1" hasCustomPrompt="1"/>
          </p:nvPr>
        </p:nvSpPr>
        <p:spPr>
          <a:xfrm>
            <a:off x="609600" y="1440000"/>
            <a:ext cx="7296811" cy="1752600"/>
          </a:xfrm>
        </p:spPr>
        <p:txBody>
          <a:bodyPr/>
          <a:lstStyle>
            <a:lvl1pPr marL="0" indent="0" algn="l">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Skriv </a:t>
            </a:r>
            <a:r>
              <a:rPr lang="sv-SE" err="1"/>
              <a:t>ev</a:t>
            </a:r>
            <a:r>
              <a:rPr lang="sv-SE"/>
              <a:t> underrubrik här</a:t>
            </a:r>
          </a:p>
        </p:txBody>
      </p:sp>
      <p:sp>
        <p:nvSpPr>
          <p:cNvPr id="11"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bg1"/>
                </a:solidFill>
              </a:rPr>
              <a:t>The </a:t>
            </a:r>
            <a:r>
              <a:rPr lang="sv-SE" sz="1000" b="1" noProof="0" err="1">
                <a:solidFill>
                  <a:schemeClr val="bg1"/>
                </a:solidFill>
              </a:rPr>
              <a:t>Capital</a:t>
            </a:r>
            <a:r>
              <a:rPr lang="sv-SE" sz="1000" b="1" noProof="0">
                <a:solidFill>
                  <a:schemeClr val="bg1"/>
                </a:solidFill>
              </a:rPr>
              <a:t> </a:t>
            </a:r>
            <a:r>
              <a:rPr lang="sv-SE" sz="1000" b="1" noProof="0" err="1">
                <a:solidFill>
                  <a:schemeClr val="bg1"/>
                </a:solidFill>
              </a:rPr>
              <a:t>of</a:t>
            </a:r>
            <a:r>
              <a:rPr lang="sv-SE" sz="1000" b="1" noProof="0">
                <a:solidFill>
                  <a:schemeClr val="bg1"/>
                </a:solidFill>
              </a:rPr>
              <a:t> Scandinavia</a:t>
            </a:r>
          </a:p>
        </p:txBody>
      </p:sp>
      <p:pic>
        <p:nvPicPr>
          <p:cNvPr id="8" name="Bildobjekt 7"/>
          <p:cNvPicPr>
            <a:picLocks/>
          </p:cNvPicPr>
          <p:nvPr userDrawn="1"/>
        </p:nvPicPr>
        <p:blipFill>
          <a:blip r:embed="rId8" cstate="print">
            <a:extLst>
              <a:ext uri="{28A0092B-C50C-407E-A947-70E740481C1C}">
                <a14:useLocalDpi xmlns:a14="http://schemas.microsoft.com/office/drawing/2010/main" val="0"/>
              </a:ext>
            </a:extLst>
          </a:blip>
          <a:stretch>
            <a:fillRect/>
          </a:stretch>
        </p:blipFill>
        <p:spPr>
          <a:xfrm>
            <a:off x="10214399" y="467862"/>
            <a:ext cx="1368000" cy="468000"/>
          </a:xfrm>
          <a:prstGeom prst="rect">
            <a:avLst/>
          </a:prstGeom>
        </p:spPr>
      </p:pic>
      <p:sp>
        <p:nvSpPr>
          <p:cNvPr id="9" name="textruta 8"/>
          <p:cNvSpPr txBox="1"/>
          <p:nvPr userDrawn="1"/>
        </p:nvSpPr>
        <p:spPr>
          <a:xfrm>
            <a:off x="12288688" y="39970"/>
            <a:ext cx="1584176" cy="5909310"/>
          </a:xfrm>
          <a:prstGeom prst="rect">
            <a:avLst/>
          </a:prstGeom>
          <a:noFill/>
        </p:spPr>
        <p:txBody>
          <a:bodyPr wrap="square" rtlCol="0">
            <a:spAutoFit/>
          </a:bodyPr>
          <a:lstStyle/>
          <a:p>
            <a:r>
              <a:rPr lang="sv-SE" sz="1400">
                <a:solidFill>
                  <a:schemeClr val="tx2"/>
                </a:solidFill>
              </a:rPr>
              <a:t>För att byta bakgrundsbild klicka på STHLM bilder på fliken Start. </a:t>
            </a:r>
          </a:p>
          <a:p>
            <a:endParaRPr lang="sv-SE" sz="1400">
              <a:solidFill>
                <a:schemeClr val="tx2"/>
              </a:solidFill>
            </a:endParaRPr>
          </a:p>
          <a:p>
            <a:r>
              <a:rPr lang="sv-SE" sz="1400">
                <a:solidFill>
                  <a:schemeClr val="tx2"/>
                </a:solidFill>
              </a:rPr>
              <a:t>Har du en egen bild högerklickar du på bakgrundsbilden och väljer Formatera bakgrund och sen Infoga från: Fil. </a:t>
            </a:r>
          </a:p>
          <a:p>
            <a:r>
              <a:rPr lang="sv-SE" sz="1400">
                <a:solidFill>
                  <a:schemeClr val="tx2"/>
                </a:solidFill>
              </a:rPr>
              <a:t> </a:t>
            </a:r>
          </a:p>
          <a:p>
            <a:r>
              <a:rPr lang="sv-SE" sz="1400">
                <a:solidFill>
                  <a:schemeClr val="tx2"/>
                </a:solidFill>
              </a:rPr>
              <a:t>Tänk på att logotypen alltid ska vara tydlig. Vit logotyp mot mörk bakgrund och svart logotyp mot ljus.</a:t>
            </a:r>
          </a:p>
          <a:p>
            <a:r>
              <a:rPr lang="sv-SE" sz="1400">
                <a:solidFill>
                  <a:schemeClr val="tx2"/>
                </a:solidFill>
              </a:rPr>
              <a:t>Byt mellan de olika under Layout. </a:t>
            </a:r>
          </a:p>
        </p:txBody>
      </p:sp>
    </p:spTree>
    <p:extLst>
      <p:ext uri="{BB962C8B-B14F-4D97-AF65-F5344CB8AC3E}">
        <p14:creationId xmlns:p14="http://schemas.microsoft.com/office/powerpoint/2010/main" val="1431766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5495236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2"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p:nvPr>
        </p:nvSpPr>
        <p:spPr/>
        <p:txBody>
          <a:bodyPr/>
          <a:lstStyle/>
          <a:p>
            <a:r>
              <a:rPr lang="sv-SE"/>
              <a:t>Klicka här för att ändra format</a:t>
            </a:r>
          </a:p>
        </p:txBody>
      </p:sp>
      <p:sp>
        <p:nvSpPr>
          <p:cNvPr id="12" name="Platshållare för datum 11"/>
          <p:cNvSpPr>
            <a:spLocks noGrp="1"/>
          </p:cNvSpPr>
          <p:nvPr>
            <p:ph type="dt" sz="half" idx="10"/>
          </p:nvPr>
        </p:nvSpPr>
        <p:spPr/>
        <p:txBody>
          <a:bodyPr/>
          <a:lstStyle/>
          <a:p>
            <a:r>
              <a:rPr lang="sv-SE"/>
              <a:t>20XX-XX-XX</a:t>
            </a:r>
          </a:p>
        </p:txBody>
      </p:sp>
      <p:sp>
        <p:nvSpPr>
          <p:cNvPr id="13" name="Platshållare för sidfot 12"/>
          <p:cNvSpPr>
            <a:spLocks noGrp="1"/>
          </p:cNvSpPr>
          <p:nvPr>
            <p:ph type="ftr" sz="quarter" idx="11"/>
          </p:nvPr>
        </p:nvSpPr>
        <p:spPr/>
        <p:txBody>
          <a:bodyPr/>
          <a:lstStyle/>
          <a:p>
            <a:r>
              <a:rPr lang="sv-SE"/>
              <a:t>Skriv eventuell sidfot här</a:t>
            </a:r>
          </a:p>
        </p:txBody>
      </p:sp>
      <p:sp>
        <p:nvSpPr>
          <p:cNvPr id="14" name="Platshållare för bildnummer 13"/>
          <p:cNvSpPr>
            <a:spLocks noGrp="1"/>
          </p:cNvSpPr>
          <p:nvPr>
            <p:ph type="sldNum" sz="quarter" idx="12"/>
          </p:nvPr>
        </p:nvSpPr>
        <p:spPr/>
        <p:txBody>
          <a:bodyPr/>
          <a:lstStyle/>
          <a:p>
            <a:fld id="{A1FA3D87-4B78-4D5D-8368-DA3305501A4C}" type="slidenum">
              <a:rPr lang="sv-SE" smtClean="0"/>
              <a:pPr/>
              <a:t>‹#›</a:t>
            </a:fld>
            <a:endParaRPr lang="sv-SE"/>
          </a:p>
        </p:txBody>
      </p:sp>
    </p:spTree>
    <p:extLst>
      <p:ext uri="{BB962C8B-B14F-4D97-AF65-F5344CB8AC3E}">
        <p14:creationId xmlns:p14="http://schemas.microsoft.com/office/powerpoint/2010/main" val="2531464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8" name="Platshållare för datum 7"/>
          <p:cNvSpPr>
            <a:spLocks noGrp="1"/>
          </p:cNvSpPr>
          <p:nvPr>
            <p:ph type="dt" sz="half" idx="10"/>
          </p:nvPr>
        </p:nvSpPr>
        <p:spPr/>
        <p:txBody>
          <a:bodyPr/>
          <a:lstStyle/>
          <a:p>
            <a:r>
              <a:rPr lang="sv-SE"/>
              <a:t>20XX-XX-XX</a:t>
            </a:r>
          </a:p>
        </p:txBody>
      </p:sp>
      <p:sp>
        <p:nvSpPr>
          <p:cNvPr id="9" name="Platshållare för sidfot 8"/>
          <p:cNvSpPr>
            <a:spLocks noGrp="1"/>
          </p:cNvSpPr>
          <p:nvPr>
            <p:ph type="ftr" sz="quarter" idx="11"/>
          </p:nvPr>
        </p:nvSpPr>
        <p:spPr/>
        <p:txBody>
          <a:bodyPr/>
          <a:lstStyle/>
          <a:p>
            <a:r>
              <a:rPr lang="sv-SE"/>
              <a:t>Skriv eventuell sidfot här</a:t>
            </a:r>
          </a:p>
        </p:txBody>
      </p:sp>
      <p:sp>
        <p:nvSpPr>
          <p:cNvPr id="10" name="Platshållare för bildnummer 9"/>
          <p:cNvSpPr>
            <a:spLocks noGrp="1"/>
          </p:cNvSpPr>
          <p:nvPr>
            <p:ph type="sldNum" sz="quarter" idx="12"/>
          </p:nvPr>
        </p:nvSpPr>
        <p:spPr/>
        <p:txBody>
          <a:bodyPr/>
          <a:lstStyle/>
          <a:p>
            <a:fld id="{A1FA3D87-4B78-4D5D-8368-DA3305501A4C}" type="slidenum">
              <a:rPr lang="sv-SE" smtClean="0"/>
              <a:pPr/>
              <a:t>‹#›</a:t>
            </a:fld>
            <a:endParaRPr lang="sv-SE"/>
          </a:p>
        </p:txBody>
      </p:sp>
    </p:spTree>
    <p:extLst>
      <p:ext uri="{BB962C8B-B14F-4D97-AF65-F5344CB8AC3E}">
        <p14:creationId xmlns:p14="http://schemas.microsoft.com/office/powerpoint/2010/main" val="517948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Kapitelsida - Lila">
    <p:bg>
      <p:bgPr>
        <a:solidFill>
          <a:schemeClr val="accent5"/>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22843666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6"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7" name="Bildobjekt 6"/>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623392" y="6125548"/>
            <a:ext cx="1367161" cy="468000"/>
          </a:xfrm>
          <a:prstGeom prst="rect">
            <a:avLst/>
          </a:prstGeom>
        </p:spPr>
      </p:pic>
    </p:spTree>
    <p:extLst>
      <p:ext uri="{BB962C8B-B14F-4D97-AF65-F5344CB8AC3E}">
        <p14:creationId xmlns:p14="http://schemas.microsoft.com/office/powerpoint/2010/main" val="4016499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Kapitelsida - Grön">
    <p:bg>
      <p:bgPr>
        <a:solidFill>
          <a:schemeClr val="accent1"/>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6101588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0"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6" name="Bildobjekt 5"/>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623392" y="6125548"/>
            <a:ext cx="1368000" cy="468000"/>
          </a:xfrm>
          <a:prstGeom prst="rect">
            <a:avLst/>
          </a:prstGeom>
        </p:spPr>
      </p:pic>
    </p:spTree>
    <p:extLst>
      <p:ext uri="{BB962C8B-B14F-4D97-AF65-F5344CB8AC3E}">
        <p14:creationId xmlns:p14="http://schemas.microsoft.com/office/powerpoint/2010/main" val="3017859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Kapitelsida - Rosa">
    <p:bg>
      <p:bgPr>
        <a:solidFill>
          <a:schemeClr val="tx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432542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4"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6" name="Bildobjekt 5"/>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623392" y="6125548"/>
            <a:ext cx="1368000" cy="468000"/>
          </a:xfrm>
          <a:prstGeom prst="rect">
            <a:avLst/>
          </a:prstGeom>
        </p:spPr>
      </p:pic>
    </p:spTree>
    <p:extLst>
      <p:ext uri="{BB962C8B-B14F-4D97-AF65-F5344CB8AC3E}">
        <p14:creationId xmlns:p14="http://schemas.microsoft.com/office/powerpoint/2010/main" val="1691183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Kapitelsida - Blå">
    <p:bg>
      <p:bgPr>
        <a:solidFill>
          <a:schemeClr val="accent3"/>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2588413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38"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28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p:nvPr>
        </p:nvSpPr>
        <p:spPr>
          <a:xfrm>
            <a:off x="609600" y="457200"/>
            <a:ext cx="7310400" cy="936000"/>
          </a:xfrm>
        </p:spPr>
        <p:txBody>
          <a:bodyPr anchor="t"/>
          <a:lstStyle>
            <a:lvl1pPr algn="l">
              <a:defRPr sz="2800" b="1" cap="none" baseline="0">
                <a:solidFill>
                  <a:schemeClr val="bg1"/>
                </a:solidFill>
              </a:defRPr>
            </a:lvl1pPr>
          </a:lstStyle>
          <a:p>
            <a:r>
              <a:rPr lang="sv-SE"/>
              <a:t>Klicka här för att ändra format</a:t>
            </a:r>
          </a:p>
        </p:txBody>
      </p:sp>
      <p:sp>
        <p:nvSpPr>
          <p:cNvPr id="5" name="Platshållare för text 4"/>
          <p:cNvSpPr>
            <a:spLocks noGrp="1"/>
          </p:cNvSpPr>
          <p:nvPr>
            <p:ph type="body" sz="quarter" idx="10"/>
          </p:nvPr>
        </p:nvSpPr>
        <p:spPr>
          <a:xfrm>
            <a:off x="624417" y="1439864"/>
            <a:ext cx="7310400" cy="1197049"/>
          </a:xfrm>
        </p:spPr>
        <p:txBody>
          <a:bodyPr/>
          <a:lstStyle>
            <a:lvl1pPr marL="0" indent="0">
              <a:buFontTx/>
              <a:buNone/>
              <a:defRPr>
                <a:solidFill>
                  <a:schemeClr val="bg1"/>
                </a:solidFill>
              </a:defRPr>
            </a:lvl1pPr>
          </a:lstStyle>
          <a:p>
            <a:pPr lvl="0"/>
            <a:r>
              <a:rPr lang="sv-SE"/>
              <a:t>Klicka här för att ändra format på bakgrundstexten</a:t>
            </a:r>
          </a:p>
        </p:txBody>
      </p:sp>
      <p:pic>
        <p:nvPicPr>
          <p:cNvPr id="6" name="Bildobjekt 5"/>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623392" y="6125548"/>
            <a:ext cx="1368000" cy="468000"/>
          </a:xfrm>
          <a:prstGeom prst="rect">
            <a:avLst/>
          </a:prstGeom>
        </p:spPr>
      </p:pic>
    </p:spTree>
    <p:extLst>
      <p:ext uri="{BB962C8B-B14F-4D97-AF65-F5344CB8AC3E}">
        <p14:creationId xmlns:p14="http://schemas.microsoft.com/office/powerpoint/2010/main" val="301923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804837952"/>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15362"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90000"/>
              </a:lnSpc>
              <a:spcBef>
                <a:spcPct val="0"/>
              </a:spcBef>
              <a:spcAft>
                <a:spcPct val="0"/>
              </a:spcAft>
            </a:pPr>
            <a:endParaRPr lang="sv-SE" sz="3000" b="1" i="0" baseline="0" err="1">
              <a:solidFill>
                <a:srgbClr val="000000"/>
              </a:solidFill>
              <a:latin typeface="Stockholm Type Regular" pitchFamily="50" charset="0"/>
              <a:ea typeface="ＭＳ Ｐゴシック" panose="020B0600070205080204" pitchFamily="34" charset="-128"/>
              <a:sym typeface="Stockholm Type Regular" pitchFamily="50" charset="0"/>
            </a:endParaRPr>
          </a:p>
        </p:txBody>
      </p:sp>
      <p:sp>
        <p:nvSpPr>
          <p:cNvPr id="11" name="Rubrik 10"/>
          <p:cNvSpPr>
            <a:spLocks noGrp="1"/>
          </p:cNvSpPr>
          <p:nvPr>
            <p:ph type="title"/>
          </p:nvPr>
        </p:nvSpPr>
        <p:spPr>
          <a:xfrm>
            <a:off x="609599" y="458791"/>
            <a:ext cx="10972800" cy="831600"/>
          </a:xfrm>
        </p:spPr>
        <p:txBody>
          <a:bodyPr/>
          <a:lstStyle>
            <a:lvl1pPr>
              <a:defRPr b="1">
                <a:solidFill>
                  <a:schemeClr val="accent2"/>
                </a:solidFill>
              </a:defRPr>
            </a:lvl1pPr>
          </a:lstStyle>
          <a:p>
            <a:r>
              <a:rPr lang="sv-SE"/>
              <a:t>Klicka här för att ändra format</a:t>
            </a:r>
          </a:p>
        </p:txBody>
      </p:sp>
    </p:spTree>
    <p:extLst>
      <p:ext uri="{BB962C8B-B14F-4D97-AF65-F5344CB8AC3E}">
        <p14:creationId xmlns:p14="http://schemas.microsoft.com/office/powerpoint/2010/main" val="4124160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177342471"/>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17410"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err="1">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p:nvPr>
        </p:nvSpPr>
        <p:spPr>
          <a:xfrm>
            <a:off x="609599" y="458791"/>
            <a:ext cx="10972800" cy="831600"/>
          </a:xfrm>
        </p:spPr>
        <p:txBody>
          <a:bodyPr/>
          <a:lstStyle>
            <a:lvl1pPr>
              <a:defRPr b="1">
                <a:solidFill>
                  <a:schemeClr val="tx2"/>
                </a:solidFill>
              </a:defRPr>
            </a:lvl1pPr>
          </a:lstStyle>
          <a:p>
            <a:r>
              <a:rPr lang="sv-SE"/>
              <a:t>Klicka här för att ändra format</a:t>
            </a:r>
          </a:p>
        </p:txBody>
      </p:sp>
    </p:spTree>
    <p:extLst>
      <p:ext uri="{BB962C8B-B14F-4D97-AF65-F5344CB8AC3E}">
        <p14:creationId xmlns:p14="http://schemas.microsoft.com/office/powerpoint/2010/main" val="3895555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örstasidan_9">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1708995971"/>
              </p:ext>
            </p:extLst>
          </p:nvPr>
        </p:nvGraphicFramePr>
        <p:xfrm>
          <a:off x="2119" y="2118"/>
          <a:ext cx="2116" cy="2116"/>
        </p:xfrm>
        <a:graphic>
          <a:graphicData uri="http://schemas.openxmlformats.org/presentationml/2006/ole">
            <mc:AlternateContent xmlns:mc="http://schemas.openxmlformats.org/markup-compatibility/2006">
              <mc:Choice xmlns:v="urn:schemas-microsoft-com:vml" Requires="v">
                <p:oleObj spid="_x0000_s19458" name="think-cell Slide" r:id="rId5" imgW="353" imgH="353" progId="TCLayout.ActiveDocument.1">
                  <p:embed/>
                </p:oleObj>
              </mc:Choice>
              <mc:Fallback>
                <p:oleObj name="think-cell Slide" r:id="rId5" imgW="353" imgH="353" progId="TCLayout.ActiveDocument.1">
                  <p:embed/>
                  <p:pic>
                    <p:nvPicPr>
                      <p:cNvPr id="2" name="Object 1" hidden="1"/>
                      <p:cNvPicPr/>
                      <p:nvPr/>
                    </p:nvPicPr>
                    <p:blipFill>
                      <a:blip r:embed="rId6"/>
                      <a:stretch>
                        <a:fillRect/>
                      </a:stretch>
                    </p:blipFill>
                    <p:spPr>
                      <a:xfrm>
                        <a:off x="2119" y="2118"/>
                        <a:ext cx="2116" cy="2116"/>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solidFill>
                <a:srgbClr val="000000"/>
              </a:solidFill>
              <a:latin typeface="Stockholm Type Regular" pitchFamily="50" charset="0"/>
              <a:ea typeface="+mj-ea"/>
              <a:cs typeface="+mj-cs"/>
              <a:sym typeface="Stockholm Type Regular" pitchFamily="50" charset="0"/>
            </a:endParaRPr>
          </a:p>
        </p:txBody>
      </p:sp>
      <p:sp>
        <p:nvSpPr>
          <p:cNvPr id="11" name="Rubrik 10"/>
          <p:cNvSpPr>
            <a:spLocks noGrp="1"/>
          </p:cNvSpPr>
          <p:nvPr>
            <p:ph type="title" hasCustomPrompt="1"/>
          </p:nvPr>
        </p:nvSpPr>
        <p:spPr>
          <a:xfrm>
            <a:off x="609599" y="458791"/>
            <a:ext cx="10972800" cy="831600"/>
          </a:xfrm>
        </p:spPr>
        <p:txBody>
          <a:bodyPr/>
          <a:lstStyle>
            <a:lvl1pPr>
              <a:defRPr b="1">
                <a:solidFill>
                  <a:schemeClr val="tx2"/>
                </a:solidFill>
              </a:defRPr>
            </a:lvl1pPr>
          </a:lstStyle>
          <a:p>
            <a:r>
              <a:rPr lang="sv-SE"/>
              <a:t>Klicka här för att ändra format</a:t>
            </a:r>
          </a:p>
        </p:txBody>
      </p:sp>
    </p:spTree>
    <p:extLst>
      <p:ext uri="{BB962C8B-B14F-4D97-AF65-F5344CB8AC3E}">
        <p14:creationId xmlns:p14="http://schemas.microsoft.com/office/powerpoint/2010/main" val="27484851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Punktlista, en spalt">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462613198"/>
              </p:ext>
            </p:extLst>
          </p:nvPr>
        </p:nvGraphicFramePr>
        <p:xfrm>
          <a:off x="1955" y="1589"/>
          <a:ext cx="1953" cy="1587"/>
        </p:xfrm>
        <a:graphic>
          <a:graphicData uri="http://schemas.openxmlformats.org/presentationml/2006/ole">
            <mc:AlternateContent xmlns:mc="http://schemas.openxmlformats.org/markup-compatibility/2006">
              <mc:Choice xmlns:v="urn:schemas-microsoft-com:vml" Requires="v">
                <p:oleObj spid="_x0000_s20482" name="think-cell Slide" r:id="rId5" imgW="360" imgH="360" progId="TCLayout.ActiveDocument.1">
                  <p:embed/>
                </p:oleObj>
              </mc:Choice>
              <mc:Fallback>
                <p:oleObj name="think-cell Slide" r:id="rId5" imgW="360" imgH="360" progId="TCLayout.ActiveDocument.1">
                  <p:embed/>
                  <p:pic>
                    <p:nvPicPr>
                      <p:cNvPr id="2" name="Object 1" hidden="1"/>
                      <p:cNvPicPr/>
                      <p:nvPr/>
                    </p:nvPicPr>
                    <p:blipFill>
                      <a:blip r:embed="rId6"/>
                      <a:stretch>
                        <a:fillRect/>
                      </a:stretch>
                    </p:blipFill>
                    <p:spPr>
                      <a:xfrm>
                        <a:off x="1955" y="1589"/>
                        <a:ext cx="1953" cy="1587"/>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21A8C5F-E374-4784-8799-ECBFE38C23D1}"/>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10" name="Platshållare för text 9"/>
          <p:cNvSpPr>
            <a:spLocks noGrp="1"/>
          </p:cNvSpPr>
          <p:nvPr>
            <p:ph type="body" sz="quarter" idx="13" hasCustomPrompt="1"/>
          </p:nvPr>
        </p:nvSpPr>
        <p:spPr>
          <a:xfrm>
            <a:off x="611716" y="1440000"/>
            <a:ext cx="7315200" cy="3960000"/>
          </a:xfrm>
          <a:prstGeom prst="rect">
            <a:avLst/>
          </a:prstGeom>
        </p:spPr>
        <p:txBody>
          <a:bodyPr tIns="0"/>
          <a:lstStyle>
            <a:lvl1pPr marL="216000" indent="-216000">
              <a:spcAft>
                <a:spcPts val="480"/>
              </a:spcAft>
              <a:buFont typeface="Arial" pitchFamily="34" charset="0"/>
              <a:buChar char="•"/>
              <a:defRPr/>
            </a:lvl1pPr>
            <a:lvl2pPr indent="-396000">
              <a:defRPr/>
            </a:lvl2pPr>
            <a:lvl3pPr indent="-288000">
              <a:defRPr/>
            </a:lvl3pPr>
            <a:lvl4pPr indent="-288000">
              <a:defRPr/>
            </a:lvl4pPr>
            <a:lvl5pPr indent="-288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5" name="Platshållare för datum 14"/>
          <p:cNvSpPr>
            <a:spLocks noGrp="1"/>
          </p:cNvSpPr>
          <p:nvPr>
            <p:ph type="dt" sz="half" idx="14"/>
          </p:nvPr>
        </p:nvSpPr>
        <p:spPr/>
        <p:txBody>
          <a:bodyPr/>
          <a:lstStyle/>
          <a:p>
            <a:fld id="{AFAC4DEF-1561-41E3-A47E-1AE64D3E72F2}" type="datetime1">
              <a:rPr lang="sv-SE" smtClean="0">
                <a:solidFill>
                  <a:srgbClr val="000000"/>
                </a:solidFill>
              </a:rPr>
              <a:pPr/>
              <a:t>2020-11-25</a:t>
            </a:fld>
            <a:endParaRPr lang="sv-SE">
              <a:solidFill>
                <a:srgbClr val="000000"/>
              </a:solidFill>
            </a:endParaRPr>
          </a:p>
        </p:txBody>
      </p:sp>
      <p:sp>
        <p:nvSpPr>
          <p:cNvPr id="16" name="Platshållare för bildnummer 15"/>
          <p:cNvSpPr>
            <a:spLocks noGrp="1"/>
          </p:cNvSpPr>
          <p:nvPr>
            <p:ph type="sldNum" sz="quarter" idx="15"/>
          </p:nvPr>
        </p:nvSpPr>
        <p:spPr/>
        <p:txBody>
          <a:bodyPr/>
          <a:lstStyle/>
          <a:p>
            <a:r>
              <a:rPr lang="sv-SE">
                <a:solidFill>
                  <a:srgbClr val="000000"/>
                </a:solidFill>
              </a:rPr>
              <a:t>Sida </a:t>
            </a:r>
            <a:fld id="{42A5867E-8ECA-40F1-9DD6-AE7AFDFAA899}" type="slidenum">
              <a:rPr lang="sv-SE" smtClean="0">
                <a:solidFill>
                  <a:srgbClr val="000000"/>
                </a:solidFill>
              </a:rPr>
              <a:pPr/>
              <a:t>‹#›</a:t>
            </a:fld>
            <a:endParaRPr lang="sv-SE">
              <a:solidFill>
                <a:srgbClr val="000000"/>
              </a:solidFill>
            </a:endParaRPr>
          </a:p>
        </p:txBody>
      </p:sp>
      <p:sp>
        <p:nvSpPr>
          <p:cNvPr id="17" name="Platshållare för sidfot 16"/>
          <p:cNvSpPr>
            <a:spLocks noGrp="1"/>
          </p:cNvSpPr>
          <p:nvPr>
            <p:ph type="ftr" sz="quarter" idx="16"/>
          </p:nvPr>
        </p:nvSpPr>
        <p:spPr/>
        <p:txBody>
          <a:bodyPr/>
          <a:lstStyle/>
          <a:p>
            <a:r>
              <a:rPr lang="sv-SE">
                <a:solidFill>
                  <a:srgbClr val="000000"/>
                </a:solidFill>
              </a:rPr>
              <a:t> </a:t>
            </a:r>
          </a:p>
        </p:txBody>
      </p:sp>
      <p:sp>
        <p:nvSpPr>
          <p:cNvPr id="8" name="Rubrik 7"/>
          <p:cNvSpPr>
            <a:spLocks noGrp="1"/>
          </p:cNvSpPr>
          <p:nvPr>
            <p:ph type="title" hasCustomPrompt="1"/>
          </p:nvPr>
        </p:nvSpPr>
        <p:spPr/>
        <p:txBody>
          <a:bodyPr/>
          <a:lstStyle/>
          <a:p>
            <a:r>
              <a:rPr lang="sv-SE"/>
              <a:t>Klicka här för att ändra format</a:t>
            </a:r>
          </a:p>
        </p:txBody>
      </p:sp>
    </p:spTree>
    <p:extLst>
      <p:ext uri="{BB962C8B-B14F-4D97-AF65-F5344CB8AC3E}">
        <p14:creationId xmlns:p14="http://schemas.microsoft.com/office/powerpoint/2010/main" val="198183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sida-svart logo för ljusa bilder">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17778839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4" name="think-cell Slide" r:id="rId6" imgW="526" imgH="526" progId="TCLayout.ActiveDocument.1">
                  <p:embed/>
                </p:oleObj>
              </mc:Choice>
              <mc:Fallback>
                <p:oleObj name="think-cell Slide" r:id="rId6" imgW="526" imgH="526" progId="TCLayout.ActiveDocument.1">
                  <p:embed/>
                  <p:pic>
                    <p:nvPicPr>
                      <p:cNvPr id="5" name="Object 4"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ctrTitle"/>
          </p:nvPr>
        </p:nvSpPr>
        <p:spPr>
          <a:xfrm>
            <a:off x="609600" y="457200"/>
            <a:ext cx="7320000" cy="968400"/>
          </a:xfrm>
        </p:spPr>
        <p:txBody>
          <a:bodyPr/>
          <a:lstStyle>
            <a:lvl1pPr>
              <a:defRPr>
                <a:solidFill>
                  <a:schemeClr val="tx1"/>
                </a:solidFill>
              </a:defRPr>
            </a:lvl1pPr>
          </a:lstStyle>
          <a:p>
            <a:r>
              <a:rPr lang="sv-SE"/>
              <a:t>Klicka här för att ändra format</a:t>
            </a:r>
          </a:p>
        </p:txBody>
      </p:sp>
      <p:sp>
        <p:nvSpPr>
          <p:cNvPr id="3" name="Underrubrik 2"/>
          <p:cNvSpPr>
            <a:spLocks noGrp="1"/>
          </p:cNvSpPr>
          <p:nvPr>
            <p:ph type="subTitle" idx="1" hasCustomPrompt="1"/>
          </p:nvPr>
        </p:nvSpPr>
        <p:spPr>
          <a:xfrm>
            <a:off x="609600" y="1440000"/>
            <a:ext cx="7296811" cy="1752600"/>
          </a:xfrm>
        </p:spPr>
        <p:txBody>
          <a:bodyPr/>
          <a:lstStyle>
            <a:lvl1pPr marL="0" indent="0" algn="l">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Skriv </a:t>
            </a:r>
            <a:r>
              <a:rPr lang="sv-SE" err="1"/>
              <a:t>ev</a:t>
            </a:r>
            <a:r>
              <a:rPr lang="sv-SE"/>
              <a:t> underrubrik här</a:t>
            </a:r>
          </a:p>
        </p:txBody>
      </p:sp>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pic>
        <p:nvPicPr>
          <p:cNvPr id="10" name="Bildobjekt 9"/>
          <p:cNvPicPr>
            <a:picLocks/>
          </p:cNvPicPr>
          <p:nvPr userDrawn="1"/>
        </p:nvPicPr>
        <p:blipFill>
          <a:blip r:embed="rId8" cstate="print">
            <a:extLst>
              <a:ext uri="{28A0092B-C50C-407E-A947-70E740481C1C}">
                <a14:useLocalDpi xmlns:a14="http://schemas.microsoft.com/office/drawing/2010/main" val="0"/>
              </a:ext>
            </a:extLst>
          </a:blip>
          <a:stretch>
            <a:fillRect/>
          </a:stretch>
        </p:blipFill>
        <p:spPr>
          <a:xfrm>
            <a:off x="10214399" y="467862"/>
            <a:ext cx="1368000" cy="468000"/>
          </a:xfrm>
          <a:prstGeom prst="rect">
            <a:avLst/>
          </a:prstGeom>
        </p:spPr>
      </p:pic>
      <p:sp>
        <p:nvSpPr>
          <p:cNvPr id="7" name="textruta 6"/>
          <p:cNvSpPr txBox="1"/>
          <p:nvPr userDrawn="1"/>
        </p:nvSpPr>
        <p:spPr>
          <a:xfrm>
            <a:off x="12288688" y="39970"/>
            <a:ext cx="1584176" cy="5909310"/>
          </a:xfrm>
          <a:prstGeom prst="rect">
            <a:avLst/>
          </a:prstGeom>
          <a:noFill/>
        </p:spPr>
        <p:txBody>
          <a:bodyPr wrap="square" rtlCol="0">
            <a:spAutoFit/>
          </a:bodyPr>
          <a:lstStyle/>
          <a:p>
            <a:r>
              <a:rPr lang="sv-SE" sz="1400">
                <a:solidFill>
                  <a:schemeClr val="tx2"/>
                </a:solidFill>
              </a:rPr>
              <a:t>För att byta bakgrundsbild klicka på STHLM bilder på fliken Start. </a:t>
            </a:r>
          </a:p>
          <a:p>
            <a:endParaRPr lang="sv-SE" sz="1400">
              <a:solidFill>
                <a:schemeClr val="tx2"/>
              </a:solidFill>
            </a:endParaRPr>
          </a:p>
          <a:p>
            <a:r>
              <a:rPr lang="sv-SE" sz="1400">
                <a:solidFill>
                  <a:schemeClr val="tx2"/>
                </a:solidFill>
              </a:rPr>
              <a:t>Har du en egen bild högerklickar du på bakgrundsbilden och väljer Formatera bakgrund och sen Infoga från: Fil. </a:t>
            </a:r>
          </a:p>
          <a:p>
            <a:r>
              <a:rPr lang="sv-SE" sz="1400">
                <a:solidFill>
                  <a:schemeClr val="tx2"/>
                </a:solidFill>
              </a:rPr>
              <a:t> </a:t>
            </a:r>
          </a:p>
          <a:p>
            <a:r>
              <a:rPr lang="sv-SE" sz="1400">
                <a:solidFill>
                  <a:schemeClr val="tx2"/>
                </a:solidFill>
              </a:rPr>
              <a:t>Tänk på att logotypen alltid ska vara tydlig. Vit logotyp mot mörk bakgrund och svart logotyp mot ljus.</a:t>
            </a:r>
          </a:p>
          <a:p>
            <a:r>
              <a:rPr lang="sv-SE" sz="1400">
                <a:solidFill>
                  <a:schemeClr val="tx2"/>
                </a:solidFill>
              </a:rPr>
              <a:t>Byt mellan de olika under Layout. </a:t>
            </a:r>
          </a:p>
        </p:txBody>
      </p:sp>
    </p:spTree>
    <p:extLst>
      <p:ext uri="{BB962C8B-B14F-4D97-AF65-F5344CB8AC3E}">
        <p14:creationId xmlns:p14="http://schemas.microsoft.com/office/powerpoint/2010/main" val="963340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Rubrik och bi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851187601"/>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1506" name="think-cell Slide" r:id="rId5" imgW="395" imgH="394" progId="TCLayout.ActiveDocument.1">
                  <p:embed/>
                </p:oleObj>
              </mc:Choice>
              <mc:Fallback>
                <p:oleObj name="think-cell Slide" r:id="rId5" imgW="395" imgH="394" progId="TCLayout.ActiveDocument.1">
                  <p:embed/>
                  <p:pic>
                    <p:nvPicPr>
                      <p:cNvPr id="2" name="Object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28308BD8-5DE1-4F53-A66C-2541146E1632}"/>
              </a:ext>
            </a:extLst>
          </p:cNvPr>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sv-SE" sz="3000" b="1" i="0" baseline="0">
              <a:latin typeface="Stockholm Type Regular" pitchFamily="50" charset="0"/>
              <a:ea typeface="+mj-ea"/>
              <a:cs typeface="+mj-cs"/>
              <a:sym typeface="Stockholm Type Regular" pitchFamily="50" charset="0"/>
            </a:endParaRPr>
          </a:p>
        </p:txBody>
      </p:sp>
      <p:sp>
        <p:nvSpPr>
          <p:cNvPr id="3" name="Rubrik 2"/>
          <p:cNvSpPr>
            <a:spLocks noGrp="1"/>
          </p:cNvSpPr>
          <p:nvPr>
            <p:ph type="title" hasCustomPrompt="1"/>
          </p:nvPr>
        </p:nvSpPr>
        <p:spPr/>
        <p:txBody>
          <a:bodyPr/>
          <a:lstStyle/>
          <a:p>
            <a:r>
              <a:rPr lang="sv-SE"/>
              <a:t>Klicka här för att ändra format</a:t>
            </a:r>
          </a:p>
        </p:txBody>
      </p:sp>
      <p:sp>
        <p:nvSpPr>
          <p:cNvPr id="9" name="Platshållare för bild 8"/>
          <p:cNvSpPr>
            <a:spLocks noGrp="1"/>
          </p:cNvSpPr>
          <p:nvPr>
            <p:ph type="pic" sz="quarter" idx="13" hasCustomPrompt="1"/>
          </p:nvPr>
        </p:nvSpPr>
        <p:spPr>
          <a:xfrm>
            <a:off x="609600" y="1439999"/>
            <a:ext cx="10959008" cy="4294051"/>
          </a:xfrm>
        </p:spPr>
        <p:txBody>
          <a:bodyPr/>
          <a:lstStyle>
            <a:lvl1pPr marL="0" indent="0">
              <a:buFontTx/>
              <a:buNone/>
              <a:defRPr/>
            </a:lvl1pPr>
          </a:lstStyle>
          <a:p>
            <a:r>
              <a:rPr lang="sv-SE"/>
              <a:t>Klicka på ikonen för att lägga till en bild</a:t>
            </a:r>
          </a:p>
        </p:txBody>
      </p:sp>
      <p:sp>
        <p:nvSpPr>
          <p:cNvPr id="8" name="Platshållare för text 4"/>
          <p:cNvSpPr>
            <a:spLocks noGrp="1"/>
          </p:cNvSpPr>
          <p:nvPr>
            <p:ph type="body" sz="quarter" idx="17" hasCustomPrompt="1"/>
          </p:nvPr>
        </p:nvSpPr>
        <p:spPr>
          <a:xfrm>
            <a:off x="613833" y="5733256"/>
            <a:ext cx="10958400" cy="180000"/>
          </a:xfrm>
        </p:spPr>
        <p:txBody>
          <a:bodyPr/>
          <a:lstStyle>
            <a:lvl1pPr marL="0" indent="0">
              <a:buNone/>
              <a:defRPr sz="1000" baseline="0"/>
            </a:lvl1pPr>
          </a:lstStyle>
          <a:p>
            <a:pPr lvl="0"/>
            <a:r>
              <a:rPr lang="sv-SE"/>
              <a:t>Skriv </a:t>
            </a:r>
            <a:r>
              <a:rPr lang="sv-SE" err="1"/>
              <a:t>ev</a:t>
            </a:r>
            <a:r>
              <a:rPr lang="sv-SE"/>
              <a:t> källa</a:t>
            </a:r>
          </a:p>
        </p:txBody>
      </p:sp>
      <p:sp>
        <p:nvSpPr>
          <p:cNvPr id="5" name="Platshållare för datum 4"/>
          <p:cNvSpPr>
            <a:spLocks noGrp="1"/>
          </p:cNvSpPr>
          <p:nvPr>
            <p:ph type="dt" sz="half" idx="14"/>
          </p:nvPr>
        </p:nvSpPr>
        <p:spPr/>
        <p:txBody>
          <a:bodyPr/>
          <a:lstStyle/>
          <a:p>
            <a:r>
              <a:rPr lang="sv-SE"/>
              <a:t>20XX-XX-XX</a:t>
            </a:r>
          </a:p>
        </p:txBody>
      </p:sp>
      <p:sp>
        <p:nvSpPr>
          <p:cNvPr id="6" name="Platshållare för sidfot 5"/>
          <p:cNvSpPr>
            <a:spLocks noGrp="1"/>
          </p:cNvSpPr>
          <p:nvPr>
            <p:ph type="ftr" sz="quarter" idx="15"/>
          </p:nvPr>
        </p:nvSpPr>
        <p:spPr/>
        <p:txBody>
          <a:bodyPr/>
          <a:lstStyle/>
          <a:p>
            <a:r>
              <a:rPr lang="sv-SE"/>
              <a:t>Skriv eventuell sidfot här</a:t>
            </a:r>
          </a:p>
        </p:txBody>
      </p:sp>
      <p:sp>
        <p:nvSpPr>
          <p:cNvPr id="7" name="Platshållare för bildnummer 6"/>
          <p:cNvSpPr>
            <a:spLocks noGrp="1"/>
          </p:cNvSpPr>
          <p:nvPr>
            <p:ph type="sldNum" sz="quarter" idx="16"/>
          </p:nvPr>
        </p:nvSpPr>
        <p:spPr/>
        <p:txBody>
          <a:bodyPr/>
          <a:lstStyle/>
          <a:p>
            <a:fld id="{A1FA3D87-4B78-4D5D-8368-DA3305501A4C}" type="slidenum">
              <a:rPr lang="sv-SE" smtClean="0"/>
              <a:pPr/>
              <a:t>‹#›</a:t>
            </a:fld>
            <a:endParaRPr lang="sv-SE"/>
          </a:p>
        </p:txBody>
      </p:sp>
      <p:sp>
        <p:nvSpPr>
          <p:cNvPr id="10" name="textruta 9"/>
          <p:cNvSpPr txBox="1"/>
          <p:nvPr userDrawn="1"/>
        </p:nvSpPr>
        <p:spPr>
          <a:xfrm>
            <a:off x="12432704" y="2132857"/>
            <a:ext cx="2112235" cy="138499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38010490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4332607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530"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hasCustomPrompt="1"/>
          </p:nvPr>
        </p:nvSpPr>
        <p:spPr/>
        <p:txBody>
          <a:bodyPr/>
          <a:lstStyle/>
          <a:p>
            <a:r>
              <a:rPr lang="sv-SE"/>
              <a:t>Klicka här för att ändra format</a:t>
            </a:r>
          </a:p>
        </p:txBody>
      </p:sp>
      <p:sp>
        <p:nvSpPr>
          <p:cNvPr id="12" name="Platshållare för datum 11"/>
          <p:cNvSpPr>
            <a:spLocks noGrp="1"/>
          </p:cNvSpPr>
          <p:nvPr>
            <p:ph type="dt" sz="half" idx="10"/>
          </p:nvPr>
        </p:nvSpPr>
        <p:spPr/>
        <p:txBody>
          <a:bodyPr/>
          <a:lstStyle/>
          <a:p>
            <a:r>
              <a:rPr lang="sv-SE"/>
              <a:t>20XX-XX-XX</a:t>
            </a:r>
          </a:p>
        </p:txBody>
      </p:sp>
      <p:sp>
        <p:nvSpPr>
          <p:cNvPr id="13" name="Platshållare för sidfot 12"/>
          <p:cNvSpPr>
            <a:spLocks noGrp="1"/>
          </p:cNvSpPr>
          <p:nvPr>
            <p:ph type="ftr" sz="quarter" idx="11"/>
          </p:nvPr>
        </p:nvSpPr>
        <p:spPr/>
        <p:txBody>
          <a:bodyPr/>
          <a:lstStyle/>
          <a:p>
            <a:r>
              <a:rPr lang="sv-SE"/>
              <a:t>Skriv eventuell sidfot här</a:t>
            </a:r>
          </a:p>
        </p:txBody>
      </p:sp>
      <p:sp>
        <p:nvSpPr>
          <p:cNvPr id="14" name="Platshållare för bildnummer 13"/>
          <p:cNvSpPr>
            <a:spLocks noGrp="1"/>
          </p:cNvSpPr>
          <p:nvPr>
            <p:ph type="sldNum" sz="quarter" idx="12"/>
          </p:nvPr>
        </p:nvSpPr>
        <p:spPr/>
        <p:txBody>
          <a:bodyPr/>
          <a:lstStyle/>
          <a:p>
            <a:fld id="{A1FA3D87-4B78-4D5D-8368-DA3305501A4C}" type="slidenum">
              <a:rPr lang="sv-SE" smtClean="0"/>
              <a:pPr/>
              <a:t>‹#›</a:t>
            </a:fld>
            <a:endParaRPr lang="sv-SE"/>
          </a:p>
        </p:txBody>
      </p:sp>
    </p:spTree>
    <p:extLst>
      <p:ext uri="{BB962C8B-B14F-4D97-AF65-F5344CB8AC3E}">
        <p14:creationId xmlns:p14="http://schemas.microsoft.com/office/powerpoint/2010/main" val="4108672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sida -  svart logo grå bakgrund">
    <p:bg>
      <p:bgPr>
        <a:solidFill>
          <a:srgbClr val="F5F3EE"/>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extLst>
              <p:ext uri="{D42A27DB-BD31-4B8C-83A1-F6EECF244321}">
                <p14:modId xmlns:p14="http://schemas.microsoft.com/office/powerpoint/2010/main" val="243079615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8" name="think-cell Slide" r:id="rId5" imgW="526" imgH="526" progId="TCLayout.ActiveDocument.1">
                  <p:embed/>
                </p:oleObj>
              </mc:Choice>
              <mc:Fallback>
                <p:oleObj name="think-cell Slide" r:id="rId5" imgW="526" imgH="526" progId="TCLayout.ActiveDocument.1">
                  <p:embed/>
                  <p:pic>
                    <p:nvPicPr>
                      <p:cNvPr id="5" name="Objec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ctrTitle"/>
          </p:nvPr>
        </p:nvSpPr>
        <p:spPr>
          <a:xfrm>
            <a:off x="609600" y="457200"/>
            <a:ext cx="7320000" cy="968400"/>
          </a:xfrm>
        </p:spPr>
        <p:txBody>
          <a:bodyPr/>
          <a:lstStyle>
            <a:lvl1pPr>
              <a:defRPr>
                <a:solidFill>
                  <a:schemeClr val="tx1"/>
                </a:solidFill>
              </a:defRPr>
            </a:lvl1pPr>
          </a:lstStyle>
          <a:p>
            <a:r>
              <a:rPr lang="sv-SE"/>
              <a:t>Klicka här för att ändra format</a:t>
            </a:r>
          </a:p>
        </p:txBody>
      </p:sp>
      <p:sp>
        <p:nvSpPr>
          <p:cNvPr id="4" name="Platshållare för text 3"/>
          <p:cNvSpPr>
            <a:spLocks noGrp="1"/>
          </p:cNvSpPr>
          <p:nvPr>
            <p:ph type="body" sz="quarter" idx="10" hasCustomPrompt="1"/>
          </p:nvPr>
        </p:nvSpPr>
        <p:spPr>
          <a:xfrm>
            <a:off x="609600" y="1440000"/>
            <a:ext cx="7305600" cy="1753200"/>
          </a:xfrm>
        </p:spPr>
        <p:txBody>
          <a:bodyPr/>
          <a:lstStyle>
            <a:lvl1pPr marL="0" indent="0">
              <a:buNone/>
              <a:defRPr/>
            </a:lvl1pPr>
          </a:lstStyle>
          <a:p>
            <a:r>
              <a:rPr lang="sv-SE"/>
              <a:t>Skriv </a:t>
            </a:r>
            <a:r>
              <a:rPr lang="sv-SE" err="1"/>
              <a:t>ev</a:t>
            </a:r>
            <a:r>
              <a:rPr lang="sv-SE"/>
              <a:t> underrubrik här</a:t>
            </a:r>
          </a:p>
        </p:txBody>
      </p:sp>
      <p:sp>
        <p:nvSpPr>
          <p:cNvPr id="10"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pic>
        <p:nvPicPr>
          <p:cNvPr id="11" name="Bildobjekt 10"/>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10214399" y="467862"/>
            <a:ext cx="1368000" cy="468276"/>
          </a:xfrm>
          <a:prstGeom prst="rect">
            <a:avLst/>
          </a:prstGeom>
        </p:spPr>
      </p:pic>
    </p:spTree>
    <p:extLst>
      <p:ext uri="{BB962C8B-B14F-4D97-AF65-F5344CB8AC3E}">
        <p14:creationId xmlns:p14="http://schemas.microsoft.com/office/powerpoint/2010/main" val="226714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pic>
        <p:nvPicPr>
          <p:cNvPr id="2" name="Bildobjekt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205252" cy="686459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1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2197435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2"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accent5"/>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p:nvPr>
        </p:nvSpPr>
        <p:spPr>
          <a:xfrm>
            <a:off x="7929600" y="4418012"/>
            <a:ext cx="3652800" cy="1980000"/>
          </a:xfrm>
          <a:solidFill>
            <a:schemeClr val="accent1"/>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10214400"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1" name="textruta 10"/>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268767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2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3850083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6"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accent3"/>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p:nvPr>
        </p:nvSpPr>
        <p:spPr>
          <a:xfrm>
            <a:off x="7929600" y="4418012"/>
            <a:ext cx="3652800" cy="1980000"/>
          </a:xfrm>
          <a:solidFill>
            <a:schemeClr val="tx2"/>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10214399"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3" name="textruta 12"/>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3244855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3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3546449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0"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accent1"/>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p:nvPr>
        </p:nvSpPr>
        <p:spPr>
          <a:xfrm>
            <a:off x="7929600" y="4418012"/>
            <a:ext cx="3652800" cy="1980000"/>
          </a:xfrm>
          <a:solidFill>
            <a:schemeClr val="accent5"/>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10214399"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3" name="textruta 12"/>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229056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sida - Färgrutor alt 4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4470295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4"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6" name="Platshållare för text 16"/>
          <p:cNvSpPr txBox="1">
            <a:spLocks/>
          </p:cNvSpPr>
          <p:nvPr userDrawn="1"/>
        </p:nvSpPr>
        <p:spPr>
          <a:xfrm>
            <a:off x="609600" y="457201"/>
            <a:ext cx="7344000" cy="3960813"/>
          </a:xfrm>
          <a:prstGeom prst="rect">
            <a:avLst/>
          </a:prstGeom>
          <a:solidFill>
            <a:schemeClr val="tx2"/>
          </a:solidFill>
          <a:ln>
            <a:noFill/>
          </a:ln>
        </p:spPr>
        <p:txBody>
          <a:bodyPr lIns="234000" rIns="234000"/>
          <a:lstStyle>
            <a:lvl1pPr>
              <a:buNone/>
              <a:defRPr/>
            </a:lvl1pPr>
          </a:lstStyle>
          <a:p>
            <a:pPr fontAlgn="auto">
              <a:lnSpc>
                <a:spcPts val="2000"/>
              </a:lnSpc>
              <a:spcBef>
                <a:spcPts val="0"/>
              </a:spcBef>
              <a:spcAft>
                <a:spcPts val="0"/>
              </a:spcAft>
              <a:buFont typeface="Arial" pitchFamily="34" charset="0"/>
              <a:buNone/>
              <a:defRPr/>
            </a:pPr>
            <a:r>
              <a:rPr lang="sv-SE" sz="2000">
                <a:solidFill>
                  <a:srgbClr val="000000"/>
                </a:solidFill>
                <a:latin typeface="+mn-lt"/>
                <a:ea typeface="+mn-ea"/>
                <a:cs typeface="+mn-cs"/>
              </a:rPr>
              <a:t>  </a:t>
            </a:r>
          </a:p>
        </p:txBody>
      </p:sp>
      <p:sp>
        <p:nvSpPr>
          <p:cNvPr id="2" name="Rubrik 1"/>
          <p:cNvSpPr>
            <a:spLocks noGrp="1"/>
          </p:cNvSpPr>
          <p:nvPr>
            <p:ph type="title"/>
          </p:nvPr>
        </p:nvSpPr>
        <p:spPr bwMode="white">
          <a:xfrm>
            <a:off x="911424" y="628016"/>
            <a:ext cx="6816757" cy="1144800"/>
          </a:xfrm>
        </p:spPr>
        <p:txBody>
          <a:bodyPr/>
          <a:lstStyle>
            <a:lvl1pPr>
              <a:defRPr>
                <a:solidFill>
                  <a:schemeClr val="bg1"/>
                </a:solidFill>
              </a:defRPr>
            </a:lvl1pPr>
          </a:lstStyle>
          <a:p>
            <a:r>
              <a:rPr lang="sv-SE"/>
              <a:t>Klicka här för att ändra format</a:t>
            </a:r>
          </a:p>
        </p:txBody>
      </p:sp>
      <p:sp>
        <p:nvSpPr>
          <p:cNvPr id="10" name="Platshållare för text 9"/>
          <p:cNvSpPr>
            <a:spLocks noGrp="1"/>
          </p:cNvSpPr>
          <p:nvPr>
            <p:ph type="body" sz="quarter" idx="14"/>
          </p:nvPr>
        </p:nvSpPr>
        <p:spPr bwMode="white">
          <a:xfrm>
            <a:off x="911424" y="1844675"/>
            <a:ext cx="6816757" cy="2376413"/>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p:txBody>
      </p:sp>
      <p:sp>
        <p:nvSpPr>
          <p:cNvPr id="8" name="Platshållare för bild 7"/>
          <p:cNvSpPr>
            <a:spLocks noGrp="1"/>
          </p:cNvSpPr>
          <p:nvPr>
            <p:ph type="pic" sz="quarter" idx="13"/>
          </p:nvPr>
        </p:nvSpPr>
        <p:spPr>
          <a:xfrm>
            <a:off x="7929600" y="4418012"/>
            <a:ext cx="3652800" cy="1980000"/>
          </a:xfrm>
          <a:solidFill>
            <a:schemeClr val="accent3"/>
          </a:solidFill>
        </p:spPr>
        <p:txBody>
          <a:bodyPr anchor="t" anchorCtr="1"/>
          <a:lstStyle>
            <a:lvl1pPr marL="0" indent="0">
              <a:buFontTx/>
              <a:buNone/>
              <a:defRPr>
                <a:solidFill>
                  <a:schemeClr val="bg1"/>
                </a:solidFill>
              </a:defRPr>
            </a:lvl1pPr>
          </a:lstStyle>
          <a:p>
            <a:r>
              <a:rPr lang="sv-SE"/>
              <a:t>Dra bilden till platshållaren eller klicka på ikonen för att lägga till den</a:t>
            </a:r>
          </a:p>
        </p:txBody>
      </p:sp>
      <p:pic>
        <p:nvPicPr>
          <p:cNvPr id="9" name="Bildobjekt 8"/>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10214399" y="467862"/>
            <a:ext cx="1368000" cy="468276"/>
          </a:xfrm>
          <a:prstGeom prst="rect">
            <a:avLst/>
          </a:prstGeom>
        </p:spPr>
      </p:pic>
      <p:sp>
        <p:nvSpPr>
          <p:cNvPr id="12" name="textruta 8"/>
          <p:cNvSpPr txBox="1">
            <a:spLocks noChangeArrowheads="1"/>
          </p:cNvSpPr>
          <p:nvPr userDrawn="1"/>
        </p:nvSpPr>
        <p:spPr bwMode="auto">
          <a:xfrm>
            <a:off x="605368" y="6215063"/>
            <a:ext cx="346921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defRPr>
                <a:solidFill>
                  <a:schemeClr val="tx1"/>
                </a:solidFill>
                <a:latin typeface="Arial" charset="0"/>
                <a:ea typeface="ＭＳ Ｐゴシック" charset="0"/>
                <a:cs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fontAlgn="base">
              <a:spcBef>
                <a:spcPct val="0"/>
              </a:spcBef>
              <a:spcAft>
                <a:spcPct val="0"/>
              </a:spcAft>
              <a:defRPr>
                <a:solidFill>
                  <a:schemeClr val="tx1"/>
                </a:solidFill>
                <a:latin typeface="Arial" charset="0"/>
                <a:ea typeface="ＭＳ Ｐゴシック" charset="0"/>
              </a:defRPr>
            </a:lvl6pPr>
            <a:lvl7pPr marL="2971800" indent="-228600" fontAlgn="base">
              <a:spcBef>
                <a:spcPct val="0"/>
              </a:spcBef>
              <a:spcAft>
                <a:spcPct val="0"/>
              </a:spcAft>
              <a:defRPr>
                <a:solidFill>
                  <a:schemeClr val="tx1"/>
                </a:solidFill>
                <a:latin typeface="Arial" charset="0"/>
                <a:ea typeface="ＭＳ Ｐゴシック" charset="0"/>
              </a:defRPr>
            </a:lvl7pPr>
            <a:lvl8pPr marL="3429000" indent="-228600" fontAlgn="base">
              <a:spcBef>
                <a:spcPct val="0"/>
              </a:spcBef>
              <a:spcAft>
                <a:spcPct val="0"/>
              </a:spcAft>
              <a:defRPr>
                <a:solidFill>
                  <a:schemeClr val="tx1"/>
                </a:solidFill>
                <a:latin typeface="Arial" charset="0"/>
                <a:ea typeface="ＭＳ Ｐゴシック" charset="0"/>
              </a:defRPr>
            </a:lvl8pPr>
            <a:lvl9pPr marL="3886200" indent="-228600" fontAlgn="base">
              <a:spcBef>
                <a:spcPct val="0"/>
              </a:spcBef>
              <a:spcAft>
                <a:spcPct val="0"/>
              </a:spcAft>
              <a:defRPr>
                <a:solidFill>
                  <a:schemeClr val="tx1"/>
                </a:solidFill>
                <a:latin typeface="Arial" charset="0"/>
                <a:ea typeface="ＭＳ Ｐゴシック" charset="0"/>
              </a:defRPr>
            </a:lvl9pPr>
          </a:lstStyle>
          <a:p>
            <a:pPr>
              <a:defRPr/>
            </a:pPr>
            <a:r>
              <a:rPr lang="sv-SE" sz="1000" b="1" noProof="0">
                <a:solidFill>
                  <a:schemeClr val="tx1"/>
                </a:solidFill>
              </a:rPr>
              <a:t>The </a:t>
            </a:r>
            <a:r>
              <a:rPr lang="sv-SE" sz="1000" b="1" noProof="0" err="1">
                <a:solidFill>
                  <a:schemeClr val="tx1"/>
                </a:solidFill>
              </a:rPr>
              <a:t>Capital</a:t>
            </a:r>
            <a:r>
              <a:rPr lang="sv-SE" sz="1000" b="1" noProof="0">
                <a:solidFill>
                  <a:schemeClr val="tx1"/>
                </a:solidFill>
              </a:rPr>
              <a:t> </a:t>
            </a:r>
            <a:r>
              <a:rPr lang="sv-SE" sz="1000" b="1" noProof="0" err="1">
                <a:solidFill>
                  <a:schemeClr val="tx1"/>
                </a:solidFill>
              </a:rPr>
              <a:t>of</a:t>
            </a:r>
            <a:r>
              <a:rPr lang="sv-SE" sz="1000" b="1" noProof="0">
                <a:solidFill>
                  <a:schemeClr val="tx1"/>
                </a:solidFill>
              </a:rPr>
              <a:t> Scandinavia</a:t>
            </a:r>
          </a:p>
        </p:txBody>
      </p:sp>
      <p:sp>
        <p:nvSpPr>
          <p:cNvPr id="13" name="textruta 12"/>
          <p:cNvSpPr txBox="1"/>
          <p:nvPr userDrawn="1"/>
        </p:nvSpPr>
        <p:spPr>
          <a:xfrm>
            <a:off x="12288688" y="4483354"/>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419763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vänster bred och text höger Bred">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6600679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18" name="think-cell Slide" r:id="rId5" imgW="526" imgH="526" progId="TCLayout.ActiveDocument.1">
                  <p:embed/>
                </p:oleObj>
              </mc:Choice>
              <mc:Fallback>
                <p:oleObj name="think-cell Slide" r:id="rId5" imgW="526" imgH="526"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Rubrik 1"/>
          <p:cNvSpPr>
            <a:spLocks noGrp="1"/>
          </p:cNvSpPr>
          <p:nvPr>
            <p:ph type="title"/>
          </p:nvPr>
        </p:nvSpPr>
        <p:spPr>
          <a:xfrm>
            <a:off x="609600" y="457200"/>
            <a:ext cx="10972800" cy="831600"/>
          </a:xfrm>
        </p:spPr>
        <p:txBody>
          <a:bodyPr/>
          <a:lstStyle/>
          <a:p>
            <a:r>
              <a:rPr lang="sv-SE"/>
              <a:t>Klicka här för att ändra format</a:t>
            </a:r>
          </a:p>
        </p:txBody>
      </p:sp>
      <p:sp>
        <p:nvSpPr>
          <p:cNvPr id="9" name="Platshållare för bild 8"/>
          <p:cNvSpPr>
            <a:spLocks noGrp="1"/>
          </p:cNvSpPr>
          <p:nvPr>
            <p:ph type="pic" sz="quarter" idx="13"/>
          </p:nvPr>
        </p:nvSpPr>
        <p:spPr>
          <a:xfrm>
            <a:off x="609600" y="1439999"/>
            <a:ext cx="7680000" cy="4294051"/>
          </a:xfrm>
        </p:spPr>
        <p:txBody>
          <a:bodyPr/>
          <a:lstStyle>
            <a:lvl1pPr marL="0" indent="0">
              <a:buFontTx/>
              <a:buNone/>
              <a:defRPr/>
            </a:lvl1pPr>
          </a:lstStyle>
          <a:p>
            <a:r>
              <a:rPr lang="sv-SE"/>
              <a:t>Dra bilden till platshållaren eller klicka på ikonen för att lägga till den</a:t>
            </a:r>
          </a:p>
        </p:txBody>
      </p:sp>
      <p:sp>
        <p:nvSpPr>
          <p:cNvPr id="5" name="Platshållare för text 4"/>
          <p:cNvSpPr>
            <a:spLocks noGrp="1"/>
          </p:cNvSpPr>
          <p:nvPr>
            <p:ph type="body" sz="quarter" idx="18"/>
          </p:nvPr>
        </p:nvSpPr>
        <p:spPr>
          <a:xfrm>
            <a:off x="8496000" y="1440000"/>
            <a:ext cx="3086400" cy="4294800"/>
          </a:xfrm>
        </p:spPr>
        <p:txBody>
          <a:bodyPr/>
          <a:lstStyle>
            <a:lvl1pPr>
              <a:defRPr sz="1800"/>
            </a:lvl1pPr>
            <a:lvl2pPr>
              <a:defRPr sz="1800"/>
            </a:lvl2pPr>
            <a:lvl3pPr>
              <a:defRPr sz="1800"/>
            </a:lvl3pPr>
            <a:lvl4pPr>
              <a:defRPr sz="1800"/>
            </a:lvl4pPr>
            <a:lvl5pPr>
              <a:defRPr sz="18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 name="Platshållare för text 4"/>
          <p:cNvSpPr>
            <a:spLocks noGrp="1"/>
          </p:cNvSpPr>
          <p:nvPr>
            <p:ph type="body" sz="quarter" idx="17" hasCustomPrompt="1"/>
          </p:nvPr>
        </p:nvSpPr>
        <p:spPr>
          <a:xfrm>
            <a:off x="609600" y="5733256"/>
            <a:ext cx="7680000" cy="180000"/>
          </a:xfrm>
        </p:spPr>
        <p:txBody>
          <a:bodyPr/>
          <a:lstStyle>
            <a:lvl1pPr marL="0" indent="0">
              <a:buNone/>
              <a:defRPr sz="1000" baseline="0"/>
            </a:lvl1pPr>
          </a:lstStyle>
          <a:p>
            <a:pPr lvl="0"/>
            <a:r>
              <a:rPr lang="sv-SE"/>
              <a:t>Skriv </a:t>
            </a:r>
            <a:r>
              <a:rPr lang="sv-SE" err="1"/>
              <a:t>ev</a:t>
            </a:r>
            <a:r>
              <a:rPr lang="sv-SE"/>
              <a:t> källa</a:t>
            </a:r>
          </a:p>
        </p:txBody>
      </p:sp>
      <p:sp>
        <p:nvSpPr>
          <p:cNvPr id="11" name="Platshållare för datum 10"/>
          <p:cNvSpPr>
            <a:spLocks noGrp="1"/>
          </p:cNvSpPr>
          <p:nvPr>
            <p:ph type="dt" sz="half" idx="14"/>
          </p:nvPr>
        </p:nvSpPr>
        <p:spPr/>
        <p:txBody>
          <a:bodyPr/>
          <a:lstStyle/>
          <a:p>
            <a:r>
              <a:rPr lang="sv-SE"/>
              <a:t>20XX-XX-XX</a:t>
            </a:r>
          </a:p>
        </p:txBody>
      </p:sp>
      <p:sp>
        <p:nvSpPr>
          <p:cNvPr id="12" name="Platshållare för sidfot 11"/>
          <p:cNvSpPr>
            <a:spLocks noGrp="1"/>
          </p:cNvSpPr>
          <p:nvPr>
            <p:ph type="ftr" sz="quarter" idx="15"/>
          </p:nvPr>
        </p:nvSpPr>
        <p:spPr/>
        <p:txBody>
          <a:bodyPr/>
          <a:lstStyle/>
          <a:p>
            <a:r>
              <a:rPr lang="sv-SE"/>
              <a:t>Skriv eventuell sidfot här</a:t>
            </a:r>
          </a:p>
        </p:txBody>
      </p:sp>
      <p:sp>
        <p:nvSpPr>
          <p:cNvPr id="13" name="Platshållare för bildnummer 12"/>
          <p:cNvSpPr>
            <a:spLocks noGrp="1"/>
          </p:cNvSpPr>
          <p:nvPr>
            <p:ph type="sldNum" sz="quarter" idx="16"/>
          </p:nvPr>
        </p:nvSpPr>
        <p:spPr/>
        <p:txBody>
          <a:bodyPr/>
          <a:lstStyle/>
          <a:p>
            <a:fld id="{A1FA3D87-4B78-4D5D-8368-DA3305501A4C}" type="slidenum">
              <a:rPr lang="sv-SE" smtClean="0"/>
              <a:pPr/>
              <a:t>‹#›</a:t>
            </a:fld>
            <a:endParaRPr lang="sv-SE"/>
          </a:p>
        </p:txBody>
      </p:sp>
      <p:sp>
        <p:nvSpPr>
          <p:cNvPr id="15" name="textruta 14"/>
          <p:cNvSpPr txBox="1"/>
          <p:nvPr userDrawn="1"/>
        </p:nvSpPr>
        <p:spPr>
          <a:xfrm>
            <a:off x="12288688" y="2348880"/>
            <a:ext cx="1584176" cy="2031325"/>
          </a:xfrm>
          <a:prstGeom prst="rect">
            <a:avLst/>
          </a:prstGeom>
          <a:noFill/>
        </p:spPr>
        <p:txBody>
          <a:bodyPr wrap="square" rtlCol="0">
            <a:spAutoFit/>
          </a:bodyPr>
          <a:lstStyle/>
          <a:p>
            <a:r>
              <a:rPr lang="sv-SE" sz="1400">
                <a:solidFill>
                  <a:schemeClr val="tx2"/>
                </a:solidFill>
              </a:rPr>
              <a:t>Klicka på </a:t>
            </a:r>
            <a:r>
              <a:rPr lang="sv-SE" sz="1400" b="1">
                <a:solidFill>
                  <a:schemeClr val="tx2"/>
                </a:solidFill>
              </a:rPr>
              <a:t>STHLM</a:t>
            </a:r>
            <a:r>
              <a:rPr lang="sv-SE" sz="1400" baseline="0">
                <a:solidFill>
                  <a:schemeClr val="tx2"/>
                </a:solidFill>
              </a:rPr>
              <a:t> </a:t>
            </a:r>
            <a:r>
              <a:rPr lang="sv-SE" sz="1400" b="1" baseline="0">
                <a:solidFill>
                  <a:schemeClr val="tx2"/>
                </a:solidFill>
              </a:rPr>
              <a:t>bilder</a:t>
            </a:r>
            <a:r>
              <a:rPr lang="sv-SE" sz="1400" baseline="0">
                <a:solidFill>
                  <a:schemeClr val="tx2"/>
                </a:solidFill>
              </a:rPr>
              <a:t> för att lägga till en bild. Om du har en egen bild, klicka direkt på ikonen som visas i rutan här till vänster på sidan.</a:t>
            </a:r>
            <a:endParaRPr lang="sv-SE" sz="1400">
              <a:solidFill>
                <a:schemeClr val="tx2"/>
              </a:solidFill>
            </a:endParaRPr>
          </a:p>
        </p:txBody>
      </p:sp>
    </p:spTree>
    <p:extLst>
      <p:ext uri="{BB962C8B-B14F-4D97-AF65-F5344CB8AC3E}">
        <p14:creationId xmlns:p14="http://schemas.microsoft.com/office/powerpoint/2010/main" val="111445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vmlDrawing" Target="../drawings/vmlDrawing1.vml"/><Relationship Id="rId26" Type="http://schemas.microsoft.com/office/2007/relationships/hdphoto" Target="../media/hdphoto1.wdp"/><Relationship Id="rId3" Type="http://schemas.openxmlformats.org/officeDocument/2006/relationships/slideLayout" Target="../slideLayouts/slideLayout3.xml"/><Relationship Id="rId21" Type="http://schemas.openxmlformats.org/officeDocument/2006/relationships/oleObject" Target="../embeddings/oleObject1.bin"/><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5"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3.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emf"/><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16.vml"/><Relationship Id="rId7" Type="http://schemas.openxmlformats.org/officeDocument/2006/relationships/image" Target="../media/image1.emf"/><Relationship Id="rId2"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oleObject" Target="../embeddings/oleObject16.bin"/><Relationship Id="rId5" Type="http://schemas.openxmlformats.org/officeDocument/2006/relationships/tags" Target="../tags/tag33.xml"/><Relationship Id="rId4" Type="http://schemas.openxmlformats.org/officeDocument/2006/relationships/tags" Target="../tags/tag32.xml"/></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37.xml"/><Relationship Id="rId13" Type="http://schemas.openxmlformats.org/officeDocument/2006/relationships/image" Target="../media/image4.png"/><Relationship Id="rId3" Type="http://schemas.openxmlformats.org/officeDocument/2006/relationships/slideLayout" Target="../slideLayouts/slideLayout20.xml"/><Relationship Id="rId7" Type="http://schemas.openxmlformats.org/officeDocument/2006/relationships/tags" Target="../tags/tag36.xml"/><Relationship Id="rId12" Type="http://schemas.openxmlformats.org/officeDocument/2006/relationships/image" Target="../media/image3.jpe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vmlDrawing" Target="../drawings/vmlDrawing18.vml"/><Relationship Id="rId11" Type="http://schemas.openxmlformats.org/officeDocument/2006/relationships/image" Target="../media/image2.emf"/><Relationship Id="rId5" Type="http://schemas.openxmlformats.org/officeDocument/2006/relationships/theme" Target="../theme/theme3.xml"/><Relationship Id="rId10" Type="http://schemas.openxmlformats.org/officeDocument/2006/relationships/image" Target="../media/image1.emf"/><Relationship Id="rId4" Type="http://schemas.openxmlformats.org/officeDocument/2006/relationships/slideLayout" Target="../slideLayouts/slideLayout21.xml"/><Relationship Id="rId9" Type="http://schemas.openxmlformats.org/officeDocument/2006/relationships/oleObject" Target="../embeddings/oleObject18.bin"/><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19"/>
            </p:custDataLst>
            <p:extLst>
              <p:ext uri="{D42A27DB-BD31-4B8C-83A1-F6EECF244321}">
                <p14:modId xmlns:p14="http://schemas.microsoft.com/office/powerpoint/2010/main" val="364666249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think-cell Slide" r:id="rId21" imgW="526" imgH="526" progId="TCLayout.ActiveDocument.1">
                  <p:embed/>
                </p:oleObj>
              </mc:Choice>
              <mc:Fallback>
                <p:oleObj name="think-cell Slide" r:id="rId21" imgW="526" imgH="526" progId="TCLayout.ActiveDocument.1">
                  <p:embed/>
                  <p:pic>
                    <p:nvPicPr>
                      <p:cNvPr id="9" name="Object 8" hidden="1"/>
                      <p:cNvPicPr/>
                      <p:nvPr/>
                    </p:nvPicPr>
                    <p:blipFill>
                      <a:blip r:embed="rId22"/>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20"/>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10972800"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pic>
        <p:nvPicPr>
          <p:cNvPr id="10" name="Bildobjekt 9">
            <a:extLst>
              <a:ext uri="{FF2B5EF4-FFF2-40B4-BE49-F238E27FC236}">
                <a16:creationId xmlns:a16="http://schemas.microsoft.com/office/drawing/2014/main" id="{C83C0342-0DFF-42C6-A9EE-3CE6779E0304}"/>
              </a:ext>
            </a:extLst>
          </p:cNvPr>
          <p:cNvPicPr>
            <a:picLocks noChangeAspect="1"/>
          </p:cNvPicPr>
          <p:nvPr userDrawn="1"/>
        </p:nvPicPr>
        <p:blipFill>
          <a:blip r:embed="rId23" cstate="email">
            <a:extLst>
              <a:ext uri="{28A0092B-C50C-407E-A947-70E740481C1C}">
                <a14:useLocalDpi xmlns:a14="http://schemas.microsoft.com/office/drawing/2010/main"/>
              </a:ext>
            </a:extLst>
          </a:blip>
          <a:stretch>
            <a:fillRect/>
          </a:stretch>
        </p:blipFill>
        <p:spPr>
          <a:xfrm>
            <a:off x="623392" y="6125548"/>
            <a:ext cx="1367161" cy="468000"/>
          </a:xfrm>
          <a:prstGeom prst="rect">
            <a:avLst/>
          </a:prstGeom>
        </p:spPr>
      </p:pic>
      <p:pic>
        <p:nvPicPr>
          <p:cNvPr id="11" name="Picture 10">
            <a:extLst>
              <a:ext uri="{FF2B5EF4-FFF2-40B4-BE49-F238E27FC236}">
                <a16:creationId xmlns:a16="http://schemas.microsoft.com/office/drawing/2014/main" id="{276DD41D-F80B-46F4-88E8-38576A2138AE}"/>
              </a:ext>
            </a:extLst>
          </p:cNvPr>
          <p:cNvPicPr>
            <a:picLocks noChangeAspect="1"/>
          </p:cNvPicPr>
          <p:nvPr userDrawn="1"/>
        </p:nvPicPr>
        <p:blipFill>
          <a:blip r:embed="rId24" cstate="email">
            <a:extLst>
              <a:ext uri="{28A0092B-C50C-407E-A947-70E740481C1C}">
                <a14:useLocalDpi xmlns:a14="http://schemas.microsoft.com/office/drawing/2010/main"/>
              </a:ext>
            </a:extLst>
          </a:blip>
          <a:stretch>
            <a:fillRect/>
          </a:stretch>
        </p:blipFill>
        <p:spPr>
          <a:xfrm>
            <a:off x="3748202" y="6071930"/>
            <a:ext cx="655680" cy="648501"/>
          </a:xfrm>
          <a:prstGeom prst="rect">
            <a:avLst/>
          </a:prstGeom>
        </p:spPr>
      </p:pic>
      <p:pic>
        <p:nvPicPr>
          <p:cNvPr id="12" name="Picture 6">
            <a:extLst>
              <a:ext uri="{FF2B5EF4-FFF2-40B4-BE49-F238E27FC236}">
                <a16:creationId xmlns:a16="http://schemas.microsoft.com/office/drawing/2014/main" id="{027AC0DA-12F0-4F8B-9B6C-990ABA86B052}"/>
              </a:ext>
            </a:extLst>
          </p:cNvPr>
          <p:cNvPicPr>
            <a:picLocks noChangeAspect="1"/>
          </p:cNvPicPr>
          <p:nvPr userDrawn="1"/>
        </p:nvPicPr>
        <p:blipFill>
          <a:blip r:embed="rId25">
            <a:clrChange>
              <a:clrFrom>
                <a:srgbClr val="000000"/>
              </a:clrFrom>
              <a:clrTo>
                <a:srgbClr val="000000">
                  <a:alpha val="0"/>
                </a:srgbClr>
              </a:clrTo>
            </a:clrChange>
            <a:extLst>
              <a:ext uri="{BEBA8EAE-BF5A-486C-A8C5-ECC9F3942E4B}">
                <a14:imgProps xmlns:a14="http://schemas.microsoft.com/office/drawing/2010/main">
                  <a14:imgLayer r:embed="rId26">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164223" y="6125548"/>
            <a:ext cx="1367161" cy="359283"/>
          </a:xfrm>
          <a:prstGeom prst="rect">
            <a:avLst/>
          </a:prstGeom>
        </p:spPr>
      </p:pic>
    </p:spTree>
    <p:extLst>
      <p:ext uri="{BB962C8B-B14F-4D97-AF65-F5344CB8AC3E}">
        <p14:creationId xmlns:p14="http://schemas.microsoft.com/office/powerpoint/2010/main" val="338848792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6" r:id="rId3"/>
    <p:sldLayoutId id="2147483669" r:id="rId4"/>
    <p:sldLayoutId id="2147483657" r:id="rId5"/>
    <p:sldLayoutId id="2147483658" r:id="rId6"/>
    <p:sldLayoutId id="2147483659" r:id="rId7"/>
    <p:sldLayoutId id="2147483660" r:id="rId8"/>
    <p:sldLayoutId id="2147483668" r:id="rId9"/>
    <p:sldLayoutId id="2147483654" r:id="rId10"/>
    <p:sldLayoutId id="2147483655" r:id="rId11"/>
    <p:sldLayoutId id="2147483651" r:id="rId12"/>
    <p:sldLayoutId id="2147483661" r:id="rId13"/>
    <p:sldLayoutId id="2147483662" r:id="rId14"/>
    <p:sldLayoutId id="2147483663" r:id="rId15"/>
    <p:sldLayoutId id="2147483679" r:id="rId16"/>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4"/>
            </p:custDataLst>
            <p:extLst>
              <p:ext uri="{D42A27DB-BD31-4B8C-83A1-F6EECF244321}">
                <p14:modId xmlns:p14="http://schemas.microsoft.com/office/powerpoint/2010/main" val="526225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386" name="think-cell Slide" r:id="rId6" imgW="526" imgH="526" progId="TCLayout.ActiveDocument.1">
                  <p:embed/>
                </p:oleObj>
              </mc:Choice>
              <mc:Fallback>
                <p:oleObj name="think-cell Slide" r:id="rId6" imgW="526" imgH="526" progId="TCLayout.ActiveDocument.1">
                  <p:embed/>
                  <p:pic>
                    <p:nvPicPr>
                      <p:cNvPr id="9" name="Object 8"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5"/>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9710869"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spTree>
    <p:extLst>
      <p:ext uri="{BB962C8B-B14F-4D97-AF65-F5344CB8AC3E}">
        <p14:creationId xmlns:p14="http://schemas.microsoft.com/office/powerpoint/2010/main" val="3891769626"/>
      </p:ext>
    </p:extLst>
  </p:cSld>
  <p:clrMap bg1="lt1" tx1="dk1" bg2="lt2" tx2="dk2" accent1="accent1" accent2="accent2" accent3="accent3" accent4="accent4" accent5="accent5" accent6="accent6" hlink="hlink" folHlink="folHlink"/>
  <p:sldLayoutIdLst>
    <p:sldLayoutId id="2147483696" r:id="rId1"/>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userDrawn="1">
            <p:custDataLst>
              <p:tags r:id="rId7"/>
            </p:custDataLst>
            <p:extLst>
              <p:ext uri="{D42A27DB-BD31-4B8C-83A1-F6EECF244321}">
                <p14:modId xmlns:p14="http://schemas.microsoft.com/office/powerpoint/2010/main" val="32197790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34" name="think-cell Slide" r:id="rId9" imgW="526" imgH="526" progId="TCLayout.ActiveDocument.1">
                  <p:embed/>
                </p:oleObj>
              </mc:Choice>
              <mc:Fallback>
                <p:oleObj name="think-cell Slide" r:id="rId9" imgW="526" imgH="526" progId="TCLayout.ActiveDocument.1">
                  <p:embed/>
                  <p:pic>
                    <p:nvPicPr>
                      <p:cNvPr id="9" name="Object 8"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8" name="Rectangle 7" hidden="1"/>
          <p:cNvSpPr/>
          <p:nvPr userDrawn="1">
            <p:custDataLst>
              <p:tags r:id="rId8"/>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sv-SE" sz="3000" b="1" i="0" baseline="0">
              <a:latin typeface="Stockholm Type Regular" pitchFamily="50" charset="0"/>
              <a:ea typeface="+mj-ea"/>
              <a:cs typeface="+mj-cs"/>
              <a:sym typeface="Stockholm Type Regular" pitchFamily="50" charset="0"/>
            </a:endParaRPr>
          </a:p>
        </p:txBody>
      </p:sp>
      <p:sp>
        <p:nvSpPr>
          <p:cNvPr id="2" name="Platshållare för rubrik 1"/>
          <p:cNvSpPr>
            <a:spLocks noGrp="1"/>
          </p:cNvSpPr>
          <p:nvPr>
            <p:ph type="title"/>
          </p:nvPr>
        </p:nvSpPr>
        <p:spPr>
          <a:xfrm>
            <a:off x="609600" y="457200"/>
            <a:ext cx="10972800" cy="831600"/>
          </a:xfrm>
          <a:prstGeom prst="rect">
            <a:avLst/>
          </a:prstGeom>
        </p:spPr>
        <p:txBody>
          <a:bodyPr vert="horz" lIns="0" tIns="0" rIns="0" bIns="0" rtlCol="0" anchor="t" anchorCtr="0">
            <a:noAutofit/>
          </a:bodyPr>
          <a:lstStyle/>
          <a:p>
            <a:r>
              <a:rPr lang="sv-SE"/>
              <a:t>Klicka här för att ändra format</a:t>
            </a:r>
          </a:p>
        </p:txBody>
      </p:sp>
      <p:sp>
        <p:nvSpPr>
          <p:cNvPr id="3" name="Platshållare för text 2"/>
          <p:cNvSpPr>
            <a:spLocks noGrp="1"/>
          </p:cNvSpPr>
          <p:nvPr>
            <p:ph type="body" idx="1"/>
          </p:nvPr>
        </p:nvSpPr>
        <p:spPr>
          <a:xfrm>
            <a:off x="609600" y="1440001"/>
            <a:ext cx="9710869" cy="429405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0526400" y="6186018"/>
            <a:ext cx="1056000" cy="144000"/>
          </a:xfrm>
          <a:prstGeom prst="rect">
            <a:avLst/>
          </a:prstGeom>
        </p:spPr>
        <p:txBody>
          <a:bodyPr vert="horz" lIns="0" tIns="0" rIns="0" bIns="0" rtlCol="0" anchor="ctr"/>
          <a:lstStyle>
            <a:lvl1pPr algn="r">
              <a:defRPr sz="800">
                <a:solidFill>
                  <a:schemeClr val="tx1"/>
                </a:solidFill>
              </a:defRPr>
            </a:lvl1pPr>
          </a:lstStyle>
          <a:p>
            <a:r>
              <a:rPr lang="sv-SE"/>
              <a:t>20XX-XX-XX</a:t>
            </a:r>
          </a:p>
        </p:txBody>
      </p:sp>
      <p:sp>
        <p:nvSpPr>
          <p:cNvPr id="5" name="Platshållare för sidfot 4"/>
          <p:cNvSpPr>
            <a:spLocks noGrp="1"/>
          </p:cNvSpPr>
          <p:nvPr>
            <p:ph type="ftr" sz="quarter" idx="3"/>
          </p:nvPr>
        </p:nvSpPr>
        <p:spPr>
          <a:xfrm>
            <a:off x="2904000" y="6325501"/>
            <a:ext cx="6384000" cy="144000"/>
          </a:xfrm>
          <a:prstGeom prst="rect">
            <a:avLst/>
          </a:prstGeom>
        </p:spPr>
        <p:txBody>
          <a:bodyPr vert="horz" lIns="0" tIns="0" rIns="0" bIns="0" rtlCol="0" anchor="ctr"/>
          <a:lstStyle>
            <a:lvl1pPr algn="ctr">
              <a:defRPr sz="800">
                <a:solidFill>
                  <a:schemeClr val="tx1"/>
                </a:solidFill>
              </a:defRPr>
            </a:lvl1pPr>
          </a:lstStyle>
          <a:p>
            <a:r>
              <a:rPr lang="sv-SE"/>
              <a:t>Skriv eventuell sidfot här</a:t>
            </a:r>
          </a:p>
        </p:txBody>
      </p:sp>
      <p:sp>
        <p:nvSpPr>
          <p:cNvPr id="6" name="Platshållare för bildnummer 5"/>
          <p:cNvSpPr>
            <a:spLocks noGrp="1"/>
          </p:cNvSpPr>
          <p:nvPr>
            <p:ph type="sldNum" sz="quarter" idx="4"/>
          </p:nvPr>
        </p:nvSpPr>
        <p:spPr>
          <a:xfrm>
            <a:off x="10910400" y="6325501"/>
            <a:ext cx="672000" cy="144000"/>
          </a:xfrm>
          <a:prstGeom prst="rect">
            <a:avLst/>
          </a:prstGeom>
        </p:spPr>
        <p:txBody>
          <a:bodyPr vert="horz" lIns="0" tIns="0" rIns="0" bIns="0" rtlCol="0" anchor="ctr"/>
          <a:lstStyle>
            <a:lvl1pPr algn="r">
              <a:defRPr sz="800">
                <a:solidFill>
                  <a:schemeClr val="tx1"/>
                </a:solidFill>
              </a:defRPr>
            </a:lvl1pPr>
          </a:lstStyle>
          <a:p>
            <a:fld id="{A1FA3D87-4B78-4D5D-8368-DA3305501A4C}" type="slidenum">
              <a:rPr lang="sv-SE" smtClean="0"/>
              <a:pPr/>
              <a:t>‹#›</a:t>
            </a:fld>
            <a:endParaRPr lang="sv-SE"/>
          </a:p>
        </p:txBody>
      </p:sp>
      <p:pic>
        <p:nvPicPr>
          <p:cNvPr id="13" name="Bildobjekt 12">
            <a:extLst>
              <a:ext uri="{FF2B5EF4-FFF2-40B4-BE49-F238E27FC236}">
                <a16:creationId xmlns:a16="http://schemas.microsoft.com/office/drawing/2014/main" id="{B3F0CA9E-FB32-44F3-A75F-5B38C365E81B}"/>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23392" y="6125548"/>
            <a:ext cx="1367161" cy="468000"/>
          </a:xfrm>
          <a:prstGeom prst="rect">
            <a:avLst/>
          </a:prstGeom>
        </p:spPr>
      </p:pic>
      <p:pic>
        <p:nvPicPr>
          <p:cNvPr id="14" name="Picture 10">
            <a:extLst>
              <a:ext uri="{FF2B5EF4-FFF2-40B4-BE49-F238E27FC236}">
                <a16:creationId xmlns:a16="http://schemas.microsoft.com/office/drawing/2014/main" id="{E3625142-5A0F-467E-A624-1C6E3371F7CB}"/>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3748202" y="6071930"/>
            <a:ext cx="655680" cy="648501"/>
          </a:xfrm>
          <a:prstGeom prst="rect">
            <a:avLst/>
          </a:prstGeom>
        </p:spPr>
      </p:pic>
      <p:pic>
        <p:nvPicPr>
          <p:cNvPr id="15" name="Picture 6">
            <a:extLst>
              <a:ext uri="{FF2B5EF4-FFF2-40B4-BE49-F238E27FC236}">
                <a16:creationId xmlns:a16="http://schemas.microsoft.com/office/drawing/2014/main" id="{3FED4448-EEA6-4C5C-90C2-6BCB3E5B7010}"/>
              </a:ext>
            </a:extLst>
          </p:cNvPr>
          <p:cNvPicPr>
            <a:picLocks noChangeAspect="1"/>
          </p:cNvPicPr>
          <p:nvPr userDrawn="1"/>
        </p:nvPicPr>
        <p:blipFill>
          <a:blip r:embed="rId13">
            <a:clrChange>
              <a:clrFrom>
                <a:srgbClr val="000000"/>
              </a:clrFrom>
              <a:clrTo>
                <a:srgbClr val="000000">
                  <a:alpha val="0"/>
                </a:srgbClr>
              </a:clrTo>
            </a:clrChange>
            <a:extLst>
              <a:ext uri="{BEBA8EAE-BF5A-486C-A8C5-ECC9F3942E4B}">
                <a14:imgProps xmlns:a14="http://schemas.microsoft.com/office/drawing/2010/main">
                  <a14:imgLayer r:embed="rId14">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2164223" y="6125548"/>
            <a:ext cx="1367161" cy="359283"/>
          </a:xfrm>
          <a:prstGeom prst="rect">
            <a:avLst/>
          </a:prstGeom>
        </p:spPr>
      </p:pic>
    </p:spTree>
    <p:extLst>
      <p:ext uri="{BB962C8B-B14F-4D97-AF65-F5344CB8AC3E}">
        <p14:creationId xmlns:p14="http://schemas.microsoft.com/office/powerpoint/2010/main" val="2940955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Lst>
  <p:hf sldNum="0" hdr="0" ftr="0" dt="0"/>
  <p:txStyles>
    <p:titleStyle>
      <a:lvl1pPr algn="l" defTabSz="914400" rtl="0" eaLnBrk="1" latinLnBrk="0" hangingPunct="1">
        <a:spcBef>
          <a:spcPct val="0"/>
        </a:spcBef>
        <a:buNone/>
        <a:defRPr sz="3000" b="1" kern="1200">
          <a:solidFill>
            <a:schemeClr val="tx2"/>
          </a:solidFill>
          <a:latin typeface="Stockholm Type Regular" pitchFamily="50" charset="0"/>
          <a:ea typeface="+mj-ea"/>
          <a:cs typeface="+mj-cs"/>
        </a:defRPr>
      </a:lvl1pPr>
    </p:titleStyle>
    <p:bodyStyle>
      <a:lvl1pPr marL="180000" indent="-180000" algn="l" defTabSz="914400" rtl="0" eaLnBrk="1" latinLnBrk="0" hangingPunct="1">
        <a:spcBef>
          <a:spcPct val="20000"/>
        </a:spcBef>
        <a:spcAft>
          <a:spcPts val="600"/>
        </a:spcAft>
        <a:buFont typeface="Arial" panose="020B0604020202020204" pitchFamily="34" charset="0"/>
        <a:buChar char="•"/>
        <a:defRPr sz="2000" kern="1200">
          <a:solidFill>
            <a:schemeClr val="tx1"/>
          </a:solidFill>
          <a:latin typeface="+mn-lt"/>
          <a:ea typeface="+mn-ea"/>
          <a:cs typeface="+mn-cs"/>
        </a:defRPr>
      </a:lvl1pPr>
      <a:lvl2pPr marL="398463" indent="-219075"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2pPr>
      <a:lvl3pPr marL="584200" indent="-195263"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3pPr>
      <a:lvl4pPr marL="812800" indent="-211138" algn="l" defTabSz="914400" rtl="0" eaLnBrk="1" latinLnBrk="0" hangingPunct="1">
        <a:spcBef>
          <a:spcPct val="20000"/>
        </a:spcBef>
        <a:spcAft>
          <a:spcPts val="300"/>
        </a:spcAft>
        <a:buFont typeface="Arial" panose="020B0604020202020204" pitchFamily="34" charset="0"/>
        <a:buChar char="–"/>
        <a:defRPr sz="2000" kern="1200">
          <a:solidFill>
            <a:schemeClr val="tx1"/>
          </a:solidFill>
          <a:latin typeface="+mn-lt"/>
          <a:ea typeface="+mn-ea"/>
          <a:cs typeface="+mn-cs"/>
        </a:defRPr>
      </a:lvl4pPr>
      <a:lvl5pPr marL="1008063" indent="-212725"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 Id="rId5" Type="http://schemas.microsoft.com/office/2007/relationships/hdphoto" Target="../media/hdphoto1.wdp"/><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vmlDrawing" Target="../drawings/vmlDrawing31.vml"/><Relationship Id="rId6" Type="http://schemas.openxmlformats.org/officeDocument/2006/relationships/image" Target="../media/image1.emf"/><Relationship Id="rId5" Type="http://schemas.openxmlformats.org/officeDocument/2006/relationships/oleObject" Target="../embeddings/oleObject31.bin"/><Relationship Id="rId4"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vmlDrawing" Target="../drawings/vmlDrawing32.vml"/><Relationship Id="rId6" Type="http://schemas.openxmlformats.org/officeDocument/2006/relationships/image" Target="../media/image1.emf"/><Relationship Id="rId5" Type="http://schemas.openxmlformats.org/officeDocument/2006/relationships/oleObject" Target="../embeddings/oleObject32.bin"/><Relationship Id="rId4"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vmlDrawing" Target="../drawings/vmlDrawing33.vml"/><Relationship Id="rId6" Type="http://schemas.openxmlformats.org/officeDocument/2006/relationships/image" Target="../media/image1.emf"/><Relationship Id="rId5" Type="http://schemas.openxmlformats.org/officeDocument/2006/relationships/oleObject" Target="../embeddings/oleObject33.bin"/><Relationship Id="rId4"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tags" Target="../tags/tag69.xml"/><Relationship Id="rId7" Type="http://schemas.openxmlformats.org/officeDocument/2006/relationships/hyperlink" Target="https://smartstad.stockholm/odis/" TargetMode="External"/><Relationship Id="rId2" Type="http://schemas.openxmlformats.org/officeDocument/2006/relationships/tags" Target="../tags/tag68.xml"/><Relationship Id="rId1" Type="http://schemas.openxmlformats.org/officeDocument/2006/relationships/vmlDrawing" Target="../drawings/vmlDrawing34.vml"/><Relationship Id="rId6" Type="http://schemas.openxmlformats.org/officeDocument/2006/relationships/image" Target="../media/image1.emf"/><Relationship Id="rId5" Type="http://schemas.openxmlformats.org/officeDocument/2006/relationships/oleObject" Target="../embeddings/oleObject34.bin"/><Relationship Id="rId4"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vmlDrawing" Target="../drawings/vmlDrawing23.vml"/><Relationship Id="rId6" Type="http://schemas.openxmlformats.org/officeDocument/2006/relationships/image" Target="../media/image1.emf"/><Relationship Id="rId5" Type="http://schemas.openxmlformats.org/officeDocument/2006/relationships/oleObject" Target="../embeddings/oleObject23.bin"/><Relationship Id="rId4"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vmlDrawing" Target="../drawings/vmlDrawing24.vml"/><Relationship Id="rId6" Type="http://schemas.openxmlformats.org/officeDocument/2006/relationships/image" Target="../media/image1.emf"/><Relationship Id="rId5" Type="http://schemas.openxmlformats.org/officeDocument/2006/relationships/oleObject" Target="../embeddings/oleObject24.bin"/><Relationship Id="rId4"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vmlDrawing" Target="../drawings/vmlDrawing25.vml"/><Relationship Id="rId6" Type="http://schemas.openxmlformats.org/officeDocument/2006/relationships/image" Target="../media/image1.emf"/><Relationship Id="rId5" Type="http://schemas.openxmlformats.org/officeDocument/2006/relationships/oleObject" Target="../embeddings/oleObject25.bin"/><Relationship Id="rId4"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vmlDrawing" Target="../drawings/vmlDrawing26.vml"/><Relationship Id="rId6" Type="http://schemas.openxmlformats.org/officeDocument/2006/relationships/image" Target="../media/image1.emf"/><Relationship Id="rId5" Type="http://schemas.openxmlformats.org/officeDocument/2006/relationships/oleObject" Target="../embeddings/oleObject26.bin"/><Relationship Id="rId4"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vmlDrawing" Target="../drawings/vmlDrawing27.vml"/><Relationship Id="rId6" Type="http://schemas.openxmlformats.org/officeDocument/2006/relationships/image" Target="../media/image1.emf"/><Relationship Id="rId5" Type="http://schemas.openxmlformats.org/officeDocument/2006/relationships/oleObject" Target="../embeddings/oleObject27.bin"/><Relationship Id="rId4"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vmlDrawing" Target="../drawings/vmlDrawing28.vml"/><Relationship Id="rId6" Type="http://schemas.openxmlformats.org/officeDocument/2006/relationships/image" Target="../media/image1.emf"/><Relationship Id="rId5" Type="http://schemas.openxmlformats.org/officeDocument/2006/relationships/oleObject" Target="../embeddings/oleObject28.bin"/><Relationship Id="rId4"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vmlDrawing" Target="../drawings/vmlDrawing29.vml"/><Relationship Id="rId6" Type="http://schemas.openxmlformats.org/officeDocument/2006/relationships/image" Target="../media/image1.emf"/><Relationship Id="rId5" Type="http://schemas.openxmlformats.org/officeDocument/2006/relationships/oleObject" Target="../embeddings/oleObject29.bin"/><Relationship Id="rId4"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vmlDrawing" Target="../drawings/vmlDrawing30.vml"/><Relationship Id="rId6" Type="http://schemas.openxmlformats.org/officeDocument/2006/relationships/image" Target="../media/image1.emf"/><Relationship Id="rId5" Type="http://schemas.openxmlformats.org/officeDocument/2006/relationships/oleObject" Target="../embeddings/oleObject30.bin"/><Relationship Id="rId4"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5"/>
          <p:cNvSpPr txBox="1"/>
          <p:nvPr/>
        </p:nvSpPr>
        <p:spPr>
          <a:xfrm>
            <a:off x="437389" y="293306"/>
            <a:ext cx="5946643" cy="2185214"/>
          </a:xfrm>
          <a:prstGeom prst="rect">
            <a:avLst/>
          </a:prstGeom>
          <a:noFill/>
        </p:spPr>
        <p:txBody>
          <a:bodyPr wrap="square" rtlCol="0">
            <a:spAutoFit/>
          </a:bodyPr>
          <a:lstStyle/>
          <a:p>
            <a:r>
              <a:rPr lang="sv-SE" sz="3200" b="1">
                <a:solidFill>
                  <a:schemeClr val="tx2"/>
                </a:solidFill>
                <a:latin typeface="Arial" panose="020B0604020202020204" pitchFamily="34" charset="0"/>
                <a:ea typeface="Stockholm Type Regular" charset="0"/>
                <a:cs typeface="Arial" panose="020B0604020202020204" pitchFamily="34" charset="0"/>
              </a:rPr>
              <a:t>Krav på öppenhet vid upphandling</a:t>
            </a:r>
          </a:p>
          <a:p>
            <a:endParaRPr lang="sv-SE" sz="3200" b="1">
              <a:solidFill>
                <a:schemeClr val="tx2"/>
              </a:solidFill>
              <a:latin typeface="Arial" panose="020B0604020202020204" pitchFamily="34" charset="0"/>
              <a:ea typeface="Stockholm Type Regular" charset="0"/>
              <a:cs typeface="Arial" panose="020B0604020202020204" pitchFamily="34" charset="0"/>
            </a:endParaRPr>
          </a:p>
          <a:p>
            <a:r>
              <a:rPr lang="sv-SE" sz="2000" b="1">
                <a:solidFill>
                  <a:schemeClr val="tx2"/>
                </a:solidFill>
                <a:latin typeface="Arial" panose="020B0604020202020204" pitchFamily="34" charset="0"/>
                <a:ea typeface="Stockholm Type Regular" charset="0"/>
                <a:cs typeface="Arial" panose="020B0604020202020204" pitchFamily="34" charset="0"/>
              </a:rPr>
              <a:t>ÖDIS - Ökad användning av öppna data i Stockholmsregionen</a:t>
            </a:r>
            <a:endParaRPr lang="sv-SE" sz="1400" b="1">
              <a:solidFill>
                <a:schemeClr val="tx2"/>
              </a:solidFill>
              <a:latin typeface="Arial" panose="020B0604020202020204" pitchFamily="34" charset="0"/>
              <a:ea typeface="Stockholm Type Regular" charset="0"/>
              <a:cs typeface="Arial" panose="020B0604020202020204" pitchFamily="34" charset="0"/>
            </a:endParaRPr>
          </a:p>
        </p:txBody>
      </p:sp>
      <p:pic>
        <p:nvPicPr>
          <p:cNvPr id="5" name="Picture 13">
            <a:extLst>
              <a:ext uri="{FF2B5EF4-FFF2-40B4-BE49-F238E27FC236}">
                <a16:creationId xmlns:a16="http://schemas.microsoft.com/office/drawing/2014/main" id="{BBCB5A61-A18D-44B3-B22B-CD2A6495EF0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773972" y="498509"/>
            <a:ext cx="844925" cy="835674"/>
          </a:xfrm>
          <a:prstGeom prst="rect">
            <a:avLst/>
          </a:prstGeom>
        </p:spPr>
      </p:pic>
      <p:pic>
        <p:nvPicPr>
          <p:cNvPr id="6" name="Picture 15">
            <a:extLst>
              <a:ext uri="{FF2B5EF4-FFF2-40B4-BE49-F238E27FC236}">
                <a16:creationId xmlns:a16="http://schemas.microsoft.com/office/drawing/2014/main" id="{474141C5-BD0C-4616-8A2E-62A6901ADBE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428251" y="612969"/>
            <a:ext cx="1397782" cy="475762"/>
          </a:xfrm>
          <a:prstGeom prst="rect">
            <a:avLst/>
          </a:prstGeom>
        </p:spPr>
      </p:pic>
      <p:pic>
        <p:nvPicPr>
          <p:cNvPr id="7" name="Picture 6">
            <a:extLst>
              <a:ext uri="{FF2B5EF4-FFF2-40B4-BE49-F238E27FC236}">
                <a16:creationId xmlns:a16="http://schemas.microsoft.com/office/drawing/2014/main" id="{F4A153ED-44C8-49AD-944D-2C97B8B528A1}"/>
              </a:ext>
            </a:extLst>
          </p:cNvPr>
          <p:cNvPicPr>
            <a:picLocks noChangeAspect="1"/>
          </p:cNvPicPr>
          <p:nvPr/>
        </p:nvPicPr>
        <p:blipFill>
          <a:blip r:embed="rId4">
            <a:clrChange>
              <a:clrFrom>
                <a:srgbClr val="000000"/>
              </a:clrFrom>
              <a:clrTo>
                <a:srgbClr val="000000">
                  <a:alpha val="0"/>
                </a:srgbClr>
              </a:clrTo>
            </a:clrChang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8930595" y="612969"/>
            <a:ext cx="1738814" cy="456951"/>
          </a:xfrm>
          <a:prstGeom prst="rect">
            <a:avLst/>
          </a:prstGeom>
        </p:spPr>
      </p:pic>
    </p:spTree>
    <p:extLst>
      <p:ext uri="{BB962C8B-B14F-4D97-AF65-F5344CB8AC3E}">
        <p14:creationId xmlns:p14="http://schemas.microsoft.com/office/powerpoint/2010/main" val="3500719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4AA978B8-CABF-4849-8145-97C6447BBC63}"/>
              </a:ext>
            </a:extLst>
          </p:cNvPr>
          <p:cNvGraphicFramePr>
            <a:graphicFrameLocks noChangeAspect="1"/>
          </p:cNvGraphicFramePr>
          <p:nvPr>
            <p:custDataLst>
              <p:tags r:id="rId2"/>
            </p:custDataLst>
            <p:extLst>
              <p:ext uri="{D42A27DB-BD31-4B8C-83A1-F6EECF244321}">
                <p14:modId xmlns:p14="http://schemas.microsoft.com/office/powerpoint/2010/main" val="13579630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746"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4AA978B8-CABF-4849-8145-97C6447BBC6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28C74E3B-BFD4-49C5-B5A2-96145EBB5687}"/>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3. Åtkomst och extrahering (2/4)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3970318"/>
          </a:xfrm>
          <a:prstGeom prst="rect">
            <a:avLst/>
          </a:prstGeom>
          <a:noFill/>
        </p:spPr>
        <p:txBody>
          <a:bodyPr wrap="square" lIns="91440" tIns="45720" rIns="91440" bIns="45720" rtlCol="0" anchor="t">
            <a:spAutoFit/>
          </a:bodyPr>
          <a:lstStyle/>
          <a:p>
            <a:r>
              <a:rPr lang="sv-SE"/>
              <a:t>Den tekniska lösningen ska ha stöd för att tillgängliggöra data för vem som helst som öppna data eller för begränsade målgrupper som delade data. Syftet är främst att utpekade målgrupper ska få tillgång till data och kunna använda data. Tillgängliggörande ska ske via ett API genom </a:t>
            </a:r>
            <a:r>
              <a:rPr lang="sv-SE" err="1"/>
              <a:t>https</a:t>
            </a:r>
            <a:r>
              <a:rPr lang="sv-SE"/>
              <a:t>-protokollet. [Tillgängliggörandet ska ske utifrån målgruppernas behov. Ofta är ett API rimligt, kombinerat med statiska CSV-filer och eventuellt en databasdump. Bestäm ambitionsnivån utifrån målgruppernas behov och anpassa kravet efter detta.]</a:t>
            </a:r>
          </a:p>
          <a:p>
            <a:endParaRPr lang="sv-SE"/>
          </a:p>
          <a:p>
            <a:r>
              <a:rPr lang="sv-SE"/>
              <a:t>Test av säkerheten (t.ex. ett penetrationstest) i den tekniska lösningen, inklusive tekniker för att tillgängliggöra data, ska ha genomförts och alla betydande brister åtgärdats eller vara </a:t>
            </a:r>
            <a:r>
              <a:rPr lang="sv-SE" err="1"/>
              <a:t>tidssatta</a:t>
            </a:r>
            <a:r>
              <a:rPr lang="sv-SE"/>
              <a:t> för åtgärd inom rimlig tid. Minst ett test av ovanstående ska ha genomförts av externa experter. Testprotokoll och genomförda eller planerade och </a:t>
            </a:r>
            <a:r>
              <a:rPr lang="sv-SE" err="1"/>
              <a:t>tidssatta</a:t>
            </a:r>
            <a:r>
              <a:rPr lang="sv-SE"/>
              <a:t> åtgärder ska kunna presenteras för [organisationen] vid behov. [Det är i många fall rimligt att specificera viten för icke åtgärdade brister samt att ha en möjlighet att underkänna ett anbud där bristerna är för allvarliga eller inte planeras åtgärdas inom rimlig tid.]</a:t>
            </a:r>
          </a:p>
          <a:p>
            <a:endParaRPr lang="sv-SE"/>
          </a:p>
        </p:txBody>
      </p:sp>
    </p:spTree>
    <p:extLst>
      <p:ext uri="{BB962C8B-B14F-4D97-AF65-F5344CB8AC3E}">
        <p14:creationId xmlns:p14="http://schemas.microsoft.com/office/powerpoint/2010/main" val="3498776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89C9815F-84D1-47AC-B906-4B040481B388}"/>
              </a:ext>
            </a:extLst>
          </p:cNvPr>
          <p:cNvGraphicFramePr>
            <a:graphicFrameLocks noChangeAspect="1"/>
          </p:cNvGraphicFramePr>
          <p:nvPr>
            <p:custDataLst>
              <p:tags r:id="rId2"/>
            </p:custDataLst>
            <p:extLst>
              <p:ext uri="{D42A27DB-BD31-4B8C-83A1-F6EECF244321}">
                <p14:modId xmlns:p14="http://schemas.microsoft.com/office/powerpoint/2010/main" val="14050476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770"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89C9815F-84D1-47AC-B906-4B040481B38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E9968D9-AF9A-4FF8-A634-A3E95B77C675}"/>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3. Åtkomst och extrahering (3/4)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4247317"/>
          </a:xfrm>
          <a:prstGeom prst="rect">
            <a:avLst/>
          </a:prstGeom>
          <a:noFill/>
        </p:spPr>
        <p:txBody>
          <a:bodyPr wrap="square" rtlCol="0">
            <a:spAutoFit/>
          </a:bodyPr>
          <a:lstStyle/>
          <a:p>
            <a:r>
              <a:rPr lang="sv-SE"/>
              <a:t>[Organisationen] har följande </a:t>
            </a:r>
            <a:r>
              <a:rPr lang="sv-SE" b="1"/>
              <a:t>bör-krav</a:t>
            </a:r>
            <a:r>
              <a:rPr lang="sv-SE"/>
              <a:t> i sina upphandlingar: </a:t>
            </a:r>
          </a:p>
          <a:p>
            <a:endParaRPr lang="sv-SE"/>
          </a:p>
          <a:p>
            <a:r>
              <a:rPr lang="sv-SE"/>
              <a:t>Den tekniska lösningen bör ha möjlighet att tillgängliggöra data i flera olika format och standarder utifrån olika målgruppers behov.</a:t>
            </a:r>
          </a:p>
          <a:p>
            <a:endParaRPr lang="sv-SE"/>
          </a:p>
          <a:p>
            <a:r>
              <a:rPr lang="sv-SE"/>
              <a:t>En rekommendation för metadatabeskrivning enligt DCAT-AP enligt senaste version bör tillhandahållas från leverantören för de delar som är organisationsneutrala.</a:t>
            </a:r>
          </a:p>
          <a:p>
            <a:endParaRPr lang="sv-SE"/>
          </a:p>
          <a:p>
            <a:r>
              <a:rPr lang="sv-SE"/>
              <a:t>[Organisationen] har följande </a:t>
            </a:r>
            <a:r>
              <a:rPr lang="sv-SE" b="1"/>
              <a:t>redogörelsefrågor</a:t>
            </a:r>
            <a:r>
              <a:rPr lang="sv-SE"/>
              <a:t> i sina upphandlingar: </a:t>
            </a:r>
          </a:p>
          <a:p>
            <a:r>
              <a:rPr lang="sv-SE"/>
              <a:t>Redogör för hur säkerheten kring </a:t>
            </a:r>
            <a:r>
              <a:rPr lang="sv-SE" err="1"/>
              <a:t>API:et</a:t>
            </a:r>
            <a:r>
              <a:rPr lang="sv-SE"/>
              <a:t> är utformat, t.ex. om/hur man hanterar autentisering, auktorisering, kryptering m.m. Riskanalys för </a:t>
            </a:r>
            <a:r>
              <a:rPr lang="sv-SE" err="1"/>
              <a:t>API:et</a:t>
            </a:r>
            <a:r>
              <a:rPr lang="sv-SE"/>
              <a:t> bör om möjligt presenteras för [organisationen]. </a:t>
            </a:r>
          </a:p>
          <a:p>
            <a:endParaRPr lang="sv-SE"/>
          </a:p>
          <a:p>
            <a:r>
              <a:rPr lang="sv-SE"/>
              <a:t>Redogör för hur långsiktigheten i API säkerställs. Det är önskvärt att utveckling av API inte gör att äldre versioner av </a:t>
            </a:r>
            <a:r>
              <a:rPr lang="sv-SE" err="1"/>
              <a:t>APIn</a:t>
            </a:r>
            <a:r>
              <a:rPr lang="sv-SE"/>
              <a:t> slutar fungera. Versionshantering av API är önskvärt.</a:t>
            </a:r>
          </a:p>
          <a:p>
            <a:endParaRPr lang="sv-SE"/>
          </a:p>
        </p:txBody>
      </p:sp>
    </p:spTree>
    <p:extLst>
      <p:ext uri="{BB962C8B-B14F-4D97-AF65-F5344CB8AC3E}">
        <p14:creationId xmlns:p14="http://schemas.microsoft.com/office/powerpoint/2010/main" val="2792122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40DD536-979A-4155-9587-790C9CF1A67C}"/>
              </a:ext>
            </a:extLst>
          </p:cNvPr>
          <p:cNvGraphicFramePr>
            <a:graphicFrameLocks noChangeAspect="1"/>
          </p:cNvGraphicFramePr>
          <p:nvPr>
            <p:custDataLst>
              <p:tags r:id="rId2"/>
            </p:custDataLst>
            <p:extLst>
              <p:ext uri="{D42A27DB-BD31-4B8C-83A1-F6EECF244321}">
                <p14:modId xmlns:p14="http://schemas.microsoft.com/office/powerpoint/2010/main" val="18719214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3794"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140DD536-979A-4155-9587-790C9CF1A67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7718E8D6-F1EC-436A-8651-D733AE93705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3. Åtkomst och extrahering (4/4)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3139321"/>
          </a:xfrm>
          <a:prstGeom prst="rect">
            <a:avLst/>
          </a:prstGeom>
          <a:noFill/>
        </p:spPr>
        <p:txBody>
          <a:bodyPr wrap="square" rtlCol="0">
            <a:spAutoFit/>
          </a:bodyPr>
          <a:lstStyle/>
          <a:p>
            <a:r>
              <a:rPr lang="sv-SE" err="1"/>
              <a:t>API:er</a:t>
            </a:r>
            <a:r>
              <a:rPr lang="sv-SE"/>
              <a:t> som [organisationen] kan publicera måste erbjuda rimliga svarstider och utformas så att överbelastning inte medför driftstörningar i den tekniska lösningen. Redogör hur detta är löst och ge exempel på vilka svarstider som en användare av </a:t>
            </a:r>
            <a:r>
              <a:rPr lang="sv-SE" err="1"/>
              <a:t>API:et</a:t>
            </a:r>
            <a:r>
              <a:rPr lang="sv-SE"/>
              <a:t> kan förvänta sig vid olika typer av anrop. Vilka olika nivåer på omfattning av anrop finns och hur är det kopplat till kostnader som debiteras [organisationen]. (Delar av ovan behöver troligtvis lyftas upp till skall- eller bör-krav)</a:t>
            </a:r>
          </a:p>
          <a:p>
            <a:endParaRPr lang="sv-SE"/>
          </a:p>
          <a:p>
            <a:r>
              <a:rPr lang="sv-SE"/>
              <a:t>[Beroende på målgruppers behov så behöver dessa krav anpassas. Troligtvis behöver krav om vilken data som ska tillhandahållas specificeras. Specifika format och standarder för tillgängliggörande kan behöva preciseras.]</a:t>
            </a:r>
          </a:p>
          <a:p>
            <a:endParaRPr lang="sv-SE"/>
          </a:p>
          <a:p>
            <a:endParaRPr lang="sv-SE"/>
          </a:p>
        </p:txBody>
      </p:sp>
    </p:spTree>
    <p:extLst>
      <p:ext uri="{BB962C8B-B14F-4D97-AF65-F5344CB8AC3E}">
        <p14:creationId xmlns:p14="http://schemas.microsoft.com/office/powerpoint/2010/main" val="1001065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4. Terminologi och språk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2585323"/>
          </a:xfrm>
          <a:prstGeom prst="rect">
            <a:avLst/>
          </a:prstGeom>
          <a:noFill/>
        </p:spPr>
        <p:txBody>
          <a:bodyPr wrap="square" rtlCol="0">
            <a:spAutoFit/>
          </a:bodyPr>
          <a:lstStyle/>
          <a:p>
            <a:r>
              <a:rPr lang="sv-SE"/>
              <a:t>[Organisationen] har följande </a:t>
            </a:r>
            <a:r>
              <a:rPr lang="sv-SE" b="1"/>
              <a:t>skall-krav</a:t>
            </a:r>
            <a:r>
              <a:rPr lang="sv-SE"/>
              <a:t> i sina upphandlingar: </a:t>
            </a:r>
          </a:p>
          <a:p>
            <a:endParaRPr lang="sv-SE"/>
          </a:p>
          <a:p>
            <a:r>
              <a:rPr lang="sv-SE"/>
              <a:t>Stödjande data och metadata ska vara beskrivna på svenska eller engelska. [Utgå från den aktuella situationen]</a:t>
            </a:r>
          </a:p>
          <a:p>
            <a:endParaRPr lang="sv-SE"/>
          </a:p>
          <a:p>
            <a:r>
              <a:rPr lang="sv-SE"/>
              <a:t>Om en viss standard eller vokabulär används för att beskriva/definiera data ska namnet på denna standard/vokabulär alltid anges. [Det kan vara önskvärt att definiera godkända alternativ eller ställa upp kriterier för godkända alternativ.]</a:t>
            </a:r>
          </a:p>
          <a:p>
            <a:endParaRPr lang="sv-SE"/>
          </a:p>
        </p:txBody>
      </p:sp>
    </p:spTree>
    <p:extLst>
      <p:ext uri="{BB962C8B-B14F-4D97-AF65-F5344CB8AC3E}">
        <p14:creationId xmlns:p14="http://schemas.microsoft.com/office/powerpoint/2010/main" val="278100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5. Dokumentation</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4524315"/>
          </a:xfrm>
          <a:prstGeom prst="rect">
            <a:avLst/>
          </a:prstGeom>
          <a:noFill/>
        </p:spPr>
        <p:txBody>
          <a:bodyPr wrap="square" rtlCol="0">
            <a:spAutoFit/>
          </a:bodyPr>
          <a:lstStyle/>
          <a:p>
            <a:r>
              <a:rPr lang="sv-SE"/>
              <a:t>[Organisationen] har följande </a:t>
            </a:r>
            <a:r>
              <a:rPr lang="sv-SE" b="1"/>
              <a:t>skall-krav</a:t>
            </a:r>
            <a:r>
              <a:rPr lang="sv-SE"/>
              <a:t> i sina upphandlingar: </a:t>
            </a:r>
          </a:p>
          <a:p>
            <a:endParaRPr lang="sv-SE"/>
          </a:p>
          <a:p>
            <a:r>
              <a:rPr lang="sv-SE"/>
              <a:t>Leverantören ska tillhandahålla fullgod dokumentation av </a:t>
            </a:r>
            <a:r>
              <a:rPr lang="sv-SE" err="1"/>
              <a:t>API:er</a:t>
            </a:r>
            <a:r>
              <a:rPr lang="sv-SE"/>
              <a:t> och andra sätt att komma åt data i den tekniska lösningen. Dokumentationen ska vara anpassad för de målgrupper som är tänkta att använda datan och det ska inte, om möjligt, krävas kunskap om den tekniska lösningen för att tillgodogöra sig dokumentationen.</a:t>
            </a:r>
          </a:p>
          <a:p>
            <a:endParaRPr lang="sv-SE"/>
          </a:p>
          <a:p>
            <a:r>
              <a:rPr lang="sv-SE"/>
              <a:t>Dokumentationen ska uppdateras i samband med uppdateringar av den tekniska lösningen.</a:t>
            </a:r>
            <a:br>
              <a:rPr lang="sv-SE"/>
            </a:br>
            <a:endParaRPr lang="sv-SE"/>
          </a:p>
          <a:p>
            <a:r>
              <a:rPr lang="sv-SE"/>
              <a:t>Dokumentation ska vara lättillgänglig och åtkomlig för målgrupperna som använder data.</a:t>
            </a:r>
            <a:br>
              <a:rPr lang="sv-SE"/>
            </a:br>
            <a:endParaRPr lang="sv-SE"/>
          </a:p>
          <a:p>
            <a:r>
              <a:rPr lang="sv-SE"/>
              <a:t>[Organisationen] har följande </a:t>
            </a:r>
            <a:r>
              <a:rPr lang="sv-SE" b="1"/>
              <a:t>bör-krav</a:t>
            </a:r>
            <a:r>
              <a:rPr lang="sv-SE"/>
              <a:t> i sina upphandlingar: </a:t>
            </a:r>
          </a:p>
          <a:p>
            <a:r>
              <a:rPr lang="sv-SE"/>
              <a:t>Dokumentationen bör innehålla exempel på användning av data.</a:t>
            </a:r>
          </a:p>
          <a:p>
            <a:r>
              <a:rPr lang="sv-SE"/>
              <a:t>Dokumentationen bör innehålla kodexempel för användning av data.</a:t>
            </a:r>
          </a:p>
          <a:p>
            <a:r>
              <a:rPr lang="sv-SE"/>
              <a:t>Dokumentationen bör innehålla exempel på hur data kan användas och tolkas.</a:t>
            </a:r>
          </a:p>
          <a:p>
            <a:r>
              <a:rPr lang="sv-SE"/>
              <a:t>Dokumentationen bör innehålla exempel på hur data inte kan användas och tolkas.</a:t>
            </a:r>
          </a:p>
        </p:txBody>
      </p:sp>
    </p:spTree>
    <p:extLst>
      <p:ext uri="{BB962C8B-B14F-4D97-AF65-F5344CB8AC3E}">
        <p14:creationId xmlns:p14="http://schemas.microsoft.com/office/powerpoint/2010/main" val="174440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6. Domäner och länkar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1477328"/>
          </a:xfrm>
          <a:prstGeom prst="rect">
            <a:avLst/>
          </a:prstGeom>
          <a:noFill/>
        </p:spPr>
        <p:txBody>
          <a:bodyPr wrap="square" rtlCol="0">
            <a:spAutoFit/>
          </a:bodyPr>
          <a:lstStyle/>
          <a:p>
            <a:r>
              <a:rPr lang="sv-SE"/>
              <a:t>[Organisationen] har följande </a:t>
            </a:r>
            <a:r>
              <a:rPr lang="sv-SE" b="1"/>
              <a:t>skall-krav</a:t>
            </a:r>
            <a:r>
              <a:rPr lang="sv-SE"/>
              <a:t> i sina upphandlingar: </a:t>
            </a:r>
          </a:p>
          <a:p>
            <a:endParaRPr lang="sv-SE"/>
          </a:p>
          <a:p>
            <a:r>
              <a:rPr lang="sv-SE"/>
              <a:t>Om en upphandlad teknisk lösning används för att publicera information på internet skall [organisationen] ha möjlighet att använda sina egna domäner och kunna konstruera beständiga länkar till datan. Detta är en rekommendation från </a:t>
            </a:r>
            <a:r>
              <a:rPr lang="sv-SE" err="1"/>
              <a:t>webbriktlinjer.se</a:t>
            </a:r>
            <a:r>
              <a:rPr lang="sv-SE"/>
              <a:t>.</a:t>
            </a:r>
          </a:p>
        </p:txBody>
      </p:sp>
    </p:spTree>
    <p:extLst>
      <p:ext uri="{BB962C8B-B14F-4D97-AF65-F5344CB8AC3E}">
        <p14:creationId xmlns:p14="http://schemas.microsoft.com/office/powerpoint/2010/main" val="3702388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7. Rätt till förvarning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2585323"/>
          </a:xfrm>
          <a:prstGeom prst="rect">
            <a:avLst/>
          </a:prstGeom>
          <a:noFill/>
        </p:spPr>
        <p:txBody>
          <a:bodyPr wrap="square" rtlCol="0">
            <a:spAutoFit/>
          </a:bodyPr>
          <a:lstStyle/>
          <a:p>
            <a:r>
              <a:rPr lang="sv-SE"/>
              <a:t>[Organisationen] har följande </a:t>
            </a:r>
            <a:r>
              <a:rPr lang="sv-SE" b="1"/>
              <a:t>skall-krav</a:t>
            </a:r>
            <a:r>
              <a:rPr lang="sv-SE"/>
              <a:t> i sina upphandlingar: </a:t>
            </a:r>
          </a:p>
          <a:p>
            <a:endParaRPr lang="sv-SE"/>
          </a:p>
          <a:p>
            <a:r>
              <a:rPr lang="sv-SE"/>
              <a:t>[Organisationen] ska förvarnas skriftligen och godkänna om leverantören gör förändringar i den tekniska lösningen som påverkar verksamhetsdata, stödjande data eller metadata och som innebär att data tillkommer, försvinner eller får en annan definition eller innebörd.</a:t>
            </a:r>
          </a:p>
          <a:p>
            <a:endParaRPr lang="sv-SE"/>
          </a:p>
          <a:p>
            <a:r>
              <a:rPr lang="sv-SE"/>
              <a:t>Leverantören ska meddela [organisationens] kontaktperson minst tre månader före ändringen införs i produktionsmiljön. Testfiler med den förändrade datan ska göras tillgängliga minst sex veckor innan ändringen införs i produktionsmiljön om [organisationen] efterfrågar sådana testfiler. </a:t>
            </a:r>
          </a:p>
        </p:txBody>
      </p:sp>
    </p:spTree>
    <p:extLst>
      <p:ext uri="{BB962C8B-B14F-4D97-AF65-F5344CB8AC3E}">
        <p14:creationId xmlns:p14="http://schemas.microsoft.com/office/powerpoint/2010/main" val="1206986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8. Datastruktur</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3139321"/>
          </a:xfrm>
          <a:prstGeom prst="rect">
            <a:avLst/>
          </a:prstGeom>
          <a:noFill/>
        </p:spPr>
        <p:txBody>
          <a:bodyPr wrap="square" rtlCol="0">
            <a:spAutoFit/>
          </a:bodyPr>
          <a:lstStyle/>
          <a:p>
            <a:r>
              <a:rPr lang="sv-SE"/>
              <a:t>[Organisationen] har följande </a:t>
            </a:r>
            <a:r>
              <a:rPr lang="sv-SE" b="1"/>
              <a:t>skall-krav</a:t>
            </a:r>
            <a:r>
              <a:rPr lang="sv-SE"/>
              <a:t> i sina upphandlingar: </a:t>
            </a:r>
          </a:p>
          <a:p>
            <a:r>
              <a:rPr lang="sv-SE"/>
              <a:t>Data skall lagras i den tekniska lösningen så att juridiska hinder för öppenhet minimeras. Data som kan hindra öppenhet och tillhandahållande av data bör lagras så den är enkel att skilja ut från övrig data (det kan t.ex. handla om eventuella sekretess- personuppgifter och upphovsrättsskyddad data).</a:t>
            </a:r>
          </a:p>
          <a:p>
            <a:endParaRPr lang="sv-SE"/>
          </a:p>
          <a:p>
            <a:r>
              <a:rPr lang="sv-SE"/>
              <a:t>[Organisationen] har följande </a:t>
            </a:r>
            <a:r>
              <a:rPr lang="sv-SE" b="1"/>
              <a:t>bör-krav</a:t>
            </a:r>
            <a:r>
              <a:rPr lang="sv-SE"/>
              <a:t> i sina upphandlingar: </a:t>
            </a:r>
          </a:p>
          <a:p>
            <a:r>
              <a:rPr lang="sv-SE"/>
              <a:t>Den tekniska lösningen bör använda bestående </a:t>
            </a:r>
            <a:r>
              <a:rPr lang="sv-SE" err="1"/>
              <a:t>URI:er</a:t>
            </a:r>
            <a:r>
              <a:rPr lang="sv-SE"/>
              <a:t>.</a:t>
            </a:r>
          </a:p>
          <a:p>
            <a:endParaRPr lang="sv-SE"/>
          </a:p>
          <a:p>
            <a:r>
              <a:rPr lang="sv-SE"/>
              <a:t>Bestående </a:t>
            </a:r>
            <a:r>
              <a:rPr lang="sv-SE" err="1"/>
              <a:t>URI:er</a:t>
            </a:r>
            <a:r>
              <a:rPr lang="sv-SE"/>
              <a:t> bör följa standard inom området. [Om möjligt bör lämpliga standarder identifieras och specificeras i underlaget.]</a:t>
            </a:r>
          </a:p>
          <a:p>
            <a:endParaRPr lang="sv-SE"/>
          </a:p>
        </p:txBody>
      </p:sp>
    </p:spTree>
    <p:extLst>
      <p:ext uri="{BB962C8B-B14F-4D97-AF65-F5344CB8AC3E}">
        <p14:creationId xmlns:p14="http://schemas.microsoft.com/office/powerpoint/2010/main" val="179707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9. Dokumentets historik och licens</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3416320"/>
          </a:xfrm>
          <a:prstGeom prst="rect">
            <a:avLst/>
          </a:prstGeom>
          <a:noFill/>
        </p:spPr>
        <p:txBody>
          <a:bodyPr wrap="square" rtlCol="0">
            <a:spAutoFit/>
          </a:bodyPr>
          <a:lstStyle/>
          <a:p>
            <a:r>
              <a:rPr lang="sv-SE"/>
              <a:t>Detta dokument har sitt ursprung från Umeå kommun som tagit fram kraven utifrån SKRs generella upphandlingskrav (</a:t>
            </a:r>
            <a:r>
              <a:rPr lang="sv-SE" err="1"/>
              <a:t>pdf</a:t>
            </a:r>
            <a:r>
              <a:rPr lang="sv-SE"/>
              <a:t>). Texten har först bearbetats av Björn Hagström att vara organisationsneutral. En del information har lagts till och andra mindre ändringar har gjorts. Texten har också uppdaterats efter synpunkter från frivilliga krafter från gruppen </a:t>
            </a:r>
            <a:r>
              <a:rPr lang="sv-SE" err="1"/>
              <a:t>Opengov</a:t>
            </a:r>
            <a:r>
              <a:rPr lang="sv-SE"/>
              <a:t> på Facebook. En ny version (denna) har tagits fram av projekten ”Öppna och delade data” och ÖDIS - ”Ökad användning av öppna data i stockholmsregionen” som har drivits av Stockholms stad och </a:t>
            </a:r>
            <a:r>
              <a:rPr lang="sv-SE" err="1"/>
              <a:t>Storsthlm</a:t>
            </a:r>
            <a:r>
              <a:rPr lang="sv-SE"/>
              <a:t>.</a:t>
            </a:r>
          </a:p>
          <a:p>
            <a:endParaRPr lang="sv-SE"/>
          </a:p>
          <a:p>
            <a:r>
              <a:rPr lang="sv-SE"/>
              <a:t>Bearbetningen har främst gjorts för att underlätta för andra som vill arbeta vidare med texten då den i sitt originalutförande var svår att redigera.</a:t>
            </a:r>
          </a:p>
          <a:p>
            <a:endParaRPr lang="sv-SE"/>
          </a:p>
          <a:p>
            <a:r>
              <a:rPr lang="sv-SE" b="1"/>
              <a:t>Licens för detta dokument</a:t>
            </a:r>
          </a:p>
          <a:p>
            <a:r>
              <a:rPr lang="sv-SE"/>
              <a:t>Innehållet lyder under CC-BY, vilket innebär att det är fritt att använda med hänvisning till källan.</a:t>
            </a:r>
          </a:p>
        </p:txBody>
      </p:sp>
    </p:spTree>
    <p:extLst>
      <p:ext uri="{BB962C8B-B14F-4D97-AF65-F5344CB8AC3E}">
        <p14:creationId xmlns:p14="http://schemas.microsoft.com/office/powerpoint/2010/main" val="3186073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8E3EA6D3-F397-4055-97F2-031420B98AE3}"/>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4818" name="think-cell Slide" r:id="rId5" imgW="395" imgH="394" progId="TCLayout.ActiveDocument.1">
                  <p:embed/>
                </p:oleObj>
              </mc:Choice>
              <mc:Fallback>
                <p:oleObj name="think-cell Slide" r:id="rId5" imgW="395" imgH="394" progId="TCLayout.ActiveDocument.1">
                  <p:embed/>
                  <p:pic>
                    <p:nvPicPr>
                      <p:cNvPr id="3" name="Object 2" hidden="1">
                        <a:extLst>
                          <a:ext uri="{FF2B5EF4-FFF2-40B4-BE49-F238E27FC236}">
                            <a16:creationId xmlns:a16="http://schemas.microsoft.com/office/drawing/2014/main" id="{8E3EA6D3-F397-4055-97F2-031420B98AE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D9EE38D9-4DBE-48C4-80E2-14EB1BC6F0AD}"/>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30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ABD81298-249E-0B4B-BAF5-AF9E825D7477}"/>
              </a:ext>
            </a:extLst>
          </p:cNvPr>
          <p:cNvSpPr>
            <a:spLocks noGrp="1"/>
          </p:cNvSpPr>
          <p:nvPr>
            <p:ph type="title"/>
          </p:nvPr>
        </p:nvSpPr>
        <p:spPr>
          <a:xfrm>
            <a:off x="522442" y="404664"/>
            <a:ext cx="10857725" cy="831600"/>
          </a:xfrm>
        </p:spPr>
        <p:txBody>
          <a:bodyPr/>
          <a:lstStyle/>
          <a:p>
            <a:r>
              <a:rPr lang="sv-SE">
                <a:solidFill>
                  <a:schemeClr val="bg1"/>
                </a:solidFill>
                <a:latin typeface="Arial"/>
                <a:cs typeface="Arial"/>
              </a:rPr>
              <a:t>Du hittar mer information och stödmaterial på ÖDIS hemsida</a:t>
            </a:r>
            <a:endParaRPr lang="sv-SE" sz="1800">
              <a:solidFill>
                <a:schemeClr val="bg1"/>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D348EA43-4FC6-4262-A55D-6FD20ABDD2E0}"/>
              </a:ext>
            </a:extLst>
          </p:cNvPr>
          <p:cNvSpPr txBox="1"/>
          <p:nvPr/>
        </p:nvSpPr>
        <p:spPr>
          <a:xfrm>
            <a:off x="522442" y="1984108"/>
            <a:ext cx="9897857"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0" i="0" u="none" strike="noStrike" kern="1200" cap="none" spc="0" normalizeH="0" baseline="0" noProof="0">
                <a:ln>
                  <a:noFill/>
                </a:ln>
                <a:solidFill>
                  <a:srgbClr val="FFFFFF"/>
                </a:solidFill>
                <a:effectLst/>
                <a:uLnTx/>
                <a:uFillTx/>
                <a:latin typeface="Arial"/>
                <a:ea typeface="+mn-ea"/>
                <a:cs typeface="+mn-cs"/>
              </a:rPr>
              <a:t>Detta material är framtaget av projektet Ökad användning av öppna data i Stockholmsregionen (ÖDIS), som var </a:t>
            </a:r>
            <a:r>
              <a:rPr kumimoji="0" lang="sv" sz="1800" b="0" i="0" u="none" strike="noStrike" kern="1200" cap="none" spc="0" normalizeH="0" baseline="0" noProof="0">
                <a:ln>
                  <a:noFill/>
                </a:ln>
                <a:solidFill>
                  <a:srgbClr val="FFFFFF"/>
                </a:solidFill>
                <a:effectLst/>
                <a:uLnTx/>
                <a:uFillTx/>
                <a:latin typeface="Arial"/>
                <a:ea typeface="+mn-ea"/>
                <a:cs typeface="+mn-cs"/>
              </a:rPr>
              <a:t>en gemensam satsning av samtliga 26 kommuner i kommunsamarbetet Storsthlm. Projektet pågick april 2018 – december 2020. </a:t>
            </a:r>
            <a:endParaRPr kumimoji="0" lang="sv-SE" sz="1800" b="0" i="0" u="none" strike="noStrike" kern="1200" cap="none" spc="0" normalizeH="0" baseline="0" noProof="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a:ln>
                <a:noFill/>
              </a:ln>
              <a:solidFill>
                <a:srgbClr val="FFFFFF"/>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noProof="0">
                <a:ln>
                  <a:noFill/>
                </a:ln>
                <a:solidFill>
                  <a:srgbClr val="FFFFFF"/>
                </a:solidFill>
                <a:effectLst/>
                <a:uLnTx/>
                <a:uFillTx/>
                <a:latin typeface="Arial"/>
                <a:ea typeface="+mn-ea"/>
                <a:cs typeface="+mn-cs"/>
              </a:rPr>
              <a:t>Läs mer om projektet och hitta mer stödmaterial likt detta på </a:t>
            </a:r>
            <a:r>
              <a:rPr kumimoji="0" lang="sv-SE" sz="1800" b="1" i="0" u="none" strike="noStrike" kern="1200" cap="none" spc="0" normalizeH="0" baseline="0" noProof="0" err="1">
                <a:ln>
                  <a:noFill/>
                </a:ln>
                <a:solidFill>
                  <a:srgbClr val="FFFFFF"/>
                </a:solidFill>
                <a:effectLst/>
                <a:uLnTx/>
                <a:uFillTx/>
                <a:latin typeface="Arial"/>
                <a:ea typeface="+mn-ea"/>
                <a:cs typeface="+mn-cs"/>
                <a:hlinkClick r:id="rId7">
                  <a:extLst>
                    <a:ext uri="{A12FA001-AC4F-418D-AE19-62706E023703}">
                      <ahyp:hlinkClr xmlns:ahyp="http://schemas.microsoft.com/office/drawing/2018/hyperlinkcolor" val="tx"/>
                    </a:ext>
                  </a:extLst>
                </a:hlinkClick>
              </a:rPr>
              <a:t>smartstad.stockholm</a:t>
            </a:r>
            <a:r>
              <a:rPr kumimoji="0" lang="sv-SE" sz="1800" b="1" i="0" u="none" strike="noStrike" kern="1200" cap="none" spc="0" normalizeH="0" baseline="0" noProof="0">
                <a:ln>
                  <a:noFill/>
                </a:ln>
                <a:solidFill>
                  <a:srgbClr val="FFFFFF"/>
                </a:solidFill>
                <a:effectLst/>
                <a:uLnTx/>
                <a:uFillTx/>
                <a:latin typeface="Arial"/>
                <a:ea typeface="+mn-ea"/>
                <a:cs typeface="+mn-cs"/>
                <a:hlinkClick r:id="rId7">
                  <a:extLst>
                    <a:ext uri="{A12FA001-AC4F-418D-AE19-62706E023703}">
                      <ahyp:hlinkClr xmlns:ahyp="http://schemas.microsoft.com/office/drawing/2018/hyperlinkcolor" val="tx"/>
                    </a:ext>
                  </a:extLst>
                </a:hlinkClick>
              </a:rPr>
              <a:t>/</a:t>
            </a:r>
            <a:r>
              <a:rPr kumimoji="0" lang="sv-SE" sz="1800" b="1" i="0" u="none" strike="noStrike" kern="1200" cap="none" spc="0" normalizeH="0" baseline="0" noProof="0" err="1">
                <a:ln>
                  <a:noFill/>
                </a:ln>
                <a:solidFill>
                  <a:srgbClr val="FFFFFF"/>
                </a:solidFill>
                <a:effectLst/>
                <a:uLnTx/>
                <a:uFillTx/>
                <a:latin typeface="Arial"/>
                <a:ea typeface="+mn-ea"/>
                <a:cs typeface="+mn-cs"/>
                <a:hlinkClick r:id="rId7">
                  <a:extLst>
                    <a:ext uri="{A12FA001-AC4F-418D-AE19-62706E023703}">
                      <ahyp:hlinkClr xmlns:ahyp="http://schemas.microsoft.com/office/drawing/2018/hyperlinkcolor" val="tx"/>
                    </a:ext>
                  </a:extLst>
                </a:hlinkClick>
              </a:rPr>
              <a:t>odis</a:t>
            </a:r>
            <a:endParaRPr kumimoji="0" lang="sv-SE" sz="1800" b="1"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07205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9E0DACED-EEBE-4F38-9775-7C50525C7896}"/>
              </a:ext>
            </a:extLst>
          </p:cNvPr>
          <p:cNvGraphicFramePr>
            <a:graphicFrameLocks noChangeAspect="1"/>
          </p:cNvGraphicFramePr>
          <p:nvPr>
            <p:custDataLst>
              <p:tags r:id="rId2"/>
            </p:custDataLst>
            <p:extLst>
              <p:ext uri="{D42A27DB-BD31-4B8C-83A1-F6EECF244321}">
                <p14:modId xmlns:p14="http://schemas.microsoft.com/office/powerpoint/2010/main" val="13440236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3554"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9E0DACED-EEBE-4F38-9775-7C50525C789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172D3582-CA6B-44A9-991D-ADE62A67561C}"/>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Dokumentets historik och licens</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3416320"/>
          </a:xfrm>
          <a:prstGeom prst="rect">
            <a:avLst/>
          </a:prstGeom>
          <a:noFill/>
        </p:spPr>
        <p:txBody>
          <a:bodyPr wrap="square" rtlCol="0">
            <a:spAutoFit/>
          </a:bodyPr>
          <a:lstStyle/>
          <a:p>
            <a:r>
              <a:rPr lang="sv-SE"/>
              <a:t>Detta dokument har sitt ursprung från Umeå kommun som tagit fram kraven utifrån SKRs generella upphandlingskrav (</a:t>
            </a:r>
            <a:r>
              <a:rPr lang="sv-SE" err="1"/>
              <a:t>pdf</a:t>
            </a:r>
            <a:r>
              <a:rPr lang="sv-SE"/>
              <a:t>). Texten har först bearbetats av Björn Hagström att vara organisationsneutral. En del information har lagts till och andra mindre ändringar har gjorts. Texten har också uppdaterats efter synpunkter från frivilliga krafter från gruppen </a:t>
            </a:r>
            <a:r>
              <a:rPr lang="sv-SE" err="1"/>
              <a:t>Opengov</a:t>
            </a:r>
            <a:r>
              <a:rPr lang="sv-SE"/>
              <a:t> på Facebook. En ny version (denna) har tagits fram av projekten ”Öppna och delade data” och ÖDIS - ”Ökad användning av öppna data i stockholmsregionen” som har drivits av Stockholms stad och </a:t>
            </a:r>
            <a:r>
              <a:rPr lang="sv-SE" err="1"/>
              <a:t>Storsthlm</a:t>
            </a:r>
            <a:r>
              <a:rPr lang="sv-SE"/>
              <a:t>.</a:t>
            </a:r>
          </a:p>
          <a:p>
            <a:endParaRPr lang="sv-SE"/>
          </a:p>
          <a:p>
            <a:r>
              <a:rPr lang="sv-SE"/>
              <a:t>Bearbetningen har främst gjorts för att underlätta för andra som vill arbeta vidare med texten då den i sitt originalutförande var svår att redigera.</a:t>
            </a:r>
          </a:p>
          <a:p>
            <a:endParaRPr lang="sv-SE"/>
          </a:p>
          <a:p>
            <a:r>
              <a:rPr lang="sv-SE" b="1"/>
              <a:t>Licens för detta dokument</a:t>
            </a:r>
          </a:p>
          <a:p>
            <a:r>
              <a:rPr lang="sv-SE"/>
              <a:t>Innehållet lyder under CC-BY, vilket innebär att det är fritt att använda med hänvisning till källan.</a:t>
            </a:r>
          </a:p>
        </p:txBody>
      </p:sp>
    </p:spTree>
    <p:extLst>
      <p:ext uri="{BB962C8B-B14F-4D97-AF65-F5344CB8AC3E}">
        <p14:creationId xmlns:p14="http://schemas.microsoft.com/office/powerpoint/2010/main" val="2321545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6FF8C28F-800F-43E5-BC8E-8F6133927FAB}"/>
              </a:ext>
            </a:extLst>
          </p:cNvPr>
          <p:cNvGraphicFramePr>
            <a:graphicFrameLocks noChangeAspect="1"/>
          </p:cNvGraphicFramePr>
          <p:nvPr>
            <p:custDataLst>
              <p:tags r:id="rId2"/>
            </p:custDataLst>
            <p:extLst>
              <p:ext uri="{D42A27DB-BD31-4B8C-83A1-F6EECF244321}">
                <p14:modId xmlns:p14="http://schemas.microsoft.com/office/powerpoint/2010/main" val="154437251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4578"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6FF8C28F-800F-43E5-BC8E-8F6133927FA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5DF3BCF9-6B0C-4D80-9B67-6B00A535F21C}"/>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Krav på öppenhet vid upphandling – Introduktion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2308324"/>
          </a:xfrm>
          <a:prstGeom prst="rect">
            <a:avLst/>
          </a:prstGeom>
          <a:noFill/>
        </p:spPr>
        <p:txBody>
          <a:bodyPr wrap="square" rtlCol="0">
            <a:spAutoFit/>
          </a:bodyPr>
          <a:lstStyle/>
          <a:p>
            <a:r>
              <a:rPr lang="sv-SE"/>
              <a:t>Kraven i detta dokument har sitt ursprung i SKRs ramverk för öppna data men har vidareutvecklats i flera steg. Syftet är att höja nivån på kravställning kring öppenhet vid upphandling av system och tekniska lösningar för offentlig sektor. </a:t>
            </a:r>
          </a:p>
          <a:p>
            <a:endParaRPr lang="sv-SE"/>
          </a:p>
          <a:p>
            <a:r>
              <a:rPr lang="sv-SE"/>
              <a:t>Det är rimligt att respektive organisation anammar dessa krav och gör dem till en del av den ordinarie upphandlingsprocessen. Kraven nedan behöver dock troligtvis anpassas utifrån respektive organisations behov och den aktuella upphandlingens form och syfte.</a:t>
            </a:r>
          </a:p>
          <a:p>
            <a:endParaRPr lang="sv-SE"/>
          </a:p>
        </p:txBody>
      </p:sp>
    </p:spTree>
    <p:extLst>
      <p:ext uri="{BB962C8B-B14F-4D97-AF65-F5344CB8AC3E}">
        <p14:creationId xmlns:p14="http://schemas.microsoft.com/office/powerpoint/2010/main" val="3582576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936F0F30-6629-4137-AA92-14B8275A2D80}"/>
              </a:ext>
            </a:extLst>
          </p:cNvPr>
          <p:cNvGraphicFramePr>
            <a:graphicFrameLocks noChangeAspect="1"/>
          </p:cNvGraphicFramePr>
          <p:nvPr>
            <p:custDataLst>
              <p:tags r:id="rId2"/>
            </p:custDataLst>
            <p:extLst>
              <p:ext uri="{D42A27DB-BD31-4B8C-83A1-F6EECF244321}">
                <p14:modId xmlns:p14="http://schemas.microsoft.com/office/powerpoint/2010/main" val="5657476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602"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936F0F30-6629-4137-AA92-14B8275A2D8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7134B511-83E0-43E3-A899-9C084B19D0AA}"/>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1. Om organisationens arbete med öppna data (1/2)</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5632311"/>
          </a:xfrm>
          <a:prstGeom prst="rect">
            <a:avLst/>
          </a:prstGeom>
          <a:noFill/>
        </p:spPr>
        <p:txBody>
          <a:bodyPr wrap="square" rtlCol="0">
            <a:spAutoFit/>
          </a:bodyPr>
          <a:lstStyle/>
          <a:p>
            <a:r>
              <a:rPr lang="sv-SE"/>
              <a:t>Att publicera offentliga data har en positiv effekt på samhället. Den ökade transparensen gentemot invånare och företagare och den ökade tillgången av datakällor som en resurs till innovatörer av tjänster och produkter ger önskvärda ekonomiska och icke-ekonomiska effekter för offentlig sektor, näringsliv och den enskilde medborgaren. Att öka tillgången till offentliga data är därför en del i EU:s tillväxtstrategier och regeringens ambitioner inom digital innovation. </a:t>
            </a:r>
          </a:p>
          <a:p>
            <a:br>
              <a:rPr lang="sv-SE"/>
            </a:br>
            <a:r>
              <a:rPr lang="sv-SE"/>
              <a:t>[Organisationen] vill därför i sina upphandlingar säkerställa att juridiska, tekniska, metadatarelaterade och ekonomiska barriärer kring öppna data undviks. Annars försvåras [organisationens] publicering av meningsfull och återanvändbar data. [Organisationens] data ska så långt som möjligt kunna publiceras som så kallade </a:t>
            </a:r>
            <a:r>
              <a:rPr lang="sv-SE" i="1"/>
              <a:t>öppna data</a:t>
            </a:r>
            <a:r>
              <a:rPr lang="sv-SE"/>
              <a:t>. </a:t>
            </a:r>
          </a:p>
          <a:p>
            <a:endParaRPr lang="sv-SE"/>
          </a:p>
          <a:p>
            <a:r>
              <a:rPr lang="sv-SE"/>
              <a:t>Åtkomst och återanvändning av data regleras bl.a. av Tryckfrihetsförordningen, PSI-lagen, Offentlighets- och sekretesslagen och GDPR. I de fall där publicering av data strider mot dessa eller annan relevant lag eller förordning ska ambitionen vara att genom filtrering, avidentifiering, gruppering eller liknande åtgärd göra data publiceringsbara. </a:t>
            </a:r>
          </a:p>
          <a:p>
            <a:endParaRPr lang="sv-SE"/>
          </a:p>
          <a:p>
            <a:endParaRPr lang="sv-SE"/>
          </a:p>
          <a:p>
            <a:br>
              <a:rPr lang="sv-SE"/>
            </a:br>
            <a:endParaRPr lang="sv-SE"/>
          </a:p>
          <a:p>
            <a:endParaRPr lang="sv-SE"/>
          </a:p>
        </p:txBody>
      </p:sp>
    </p:spTree>
    <p:extLst>
      <p:ext uri="{BB962C8B-B14F-4D97-AF65-F5344CB8AC3E}">
        <p14:creationId xmlns:p14="http://schemas.microsoft.com/office/powerpoint/2010/main" val="1794408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4BFCC452-4ADF-452E-9A66-F11A903EFF84}"/>
              </a:ext>
            </a:extLst>
          </p:cNvPr>
          <p:cNvGraphicFramePr>
            <a:graphicFrameLocks noChangeAspect="1"/>
          </p:cNvGraphicFramePr>
          <p:nvPr>
            <p:custDataLst>
              <p:tags r:id="rId2"/>
            </p:custDataLst>
            <p:extLst>
              <p:ext uri="{D42A27DB-BD31-4B8C-83A1-F6EECF244321}">
                <p14:modId xmlns:p14="http://schemas.microsoft.com/office/powerpoint/2010/main" val="31648526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6626"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4BFCC452-4ADF-452E-9A66-F11A903EFF8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3912751C-F893-4C7A-B5B1-76B814E96D0F}"/>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1. Om organisationens arbete med öppna data (2/2)</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412776"/>
            <a:ext cx="10972800" cy="3693319"/>
          </a:xfrm>
          <a:prstGeom prst="rect">
            <a:avLst/>
          </a:prstGeom>
          <a:noFill/>
        </p:spPr>
        <p:txBody>
          <a:bodyPr wrap="square" rtlCol="0">
            <a:spAutoFit/>
          </a:bodyPr>
          <a:lstStyle/>
          <a:p>
            <a:r>
              <a:rPr lang="sv-SE"/>
              <a:t>Utgångspunkten är att [organisationen] automatiskt och regelbundet ska kunna extrahera eller ge direktåtkomst till rådata inklusive dess metadata direkt från sina verksamhetssystem för att publicera dessa data som öppna data.</a:t>
            </a:r>
          </a:p>
          <a:p>
            <a:endParaRPr lang="sv-SE"/>
          </a:p>
          <a:p>
            <a:r>
              <a:rPr lang="sv-SE"/>
              <a:t>Kraven i detta dokument gäller, om inte krav på annat ställe är direkt motstridiga, då gäller de kraven istället.</a:t>
            </a:r>
          </a:p>
          <a:p>
            <a:endParaRPr lang="sv-SE"/>
          </a:p>
          <a:p>
            <a:r>
              <a:rPr lang="sv-SE"/>
              <a:t>Standarder ska väljas utifrån följande kriterier: Öppna standarder väljs före slutna standarder. I första hand väljs internationella standarder, därefter EU, nationella, regionala och sist lokala standarder. Hur stabil förvaltningen av en standard är och hur väl spridd och använd den är spelar också roll för val av standarder.</a:t>
            </a:r>
          </a:p>
          <a:p>
            <a:br>
              <a:rPr lang="sv-SE"/>
            </a:br>
            <a:r>
              <a:rPr lang="sv-SE" sz="1600" i="1"/>
              <a:t>Text inom [ och ] är instruktioner för tillämpning och anpassning av kraven.</a:t>
            </a:r>
            <a:endParaRPr lang="sv-SE" i="1"/>
          </a:p>
        </p:txBody>
      </p:sp>
    </p:spTree>
    <p:extLst>
      <p:ext uri="{BB962C8B-B14F-4D97-AF65-F5344CB8AC3E}">
        <p14:creationId xmlns:p14="http://schemas.microsoft.com/office/powerpoint/2010/main" val="740945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5A7A3B24-CDA8-4CE1-95FA-8458C0D88090}"/>
              </a:ext>
            </a:extLst>
          </p:cNvPr>
          <p:cNvGraphicFramePr>
            <a:graphicFrameLocks noChangeAspect="1"/>
          </p:cNvGraphicFramePr>
          <p:nvPr>
            <p:custDataLst>
              <p:tags r:id="rId2"/>
            </p:custDataLst>
            <p:extLst>
              <p:ext uri="{D42A27DB-BD31-4B8C-83A1-F6EECF244321}">
                <p14:modId xmlns:p14="http://schemas.microsoft.com/office/powerpoint/2010/main" val="9112007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7650"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5A7A3B24-CDA8-4CE1-95FA-8458C0D8809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26ECF78-9C65-428A-9652-6A6DF08F5393}"/>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1.1. Definitioner av begrepp (1/2) </a:t>
            </a:r>
            <a:r>
              <a:rPr lang="sv-SE"/>
              <a:t>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3139321"/>
          </a:xfrm>
          <a:prstGeom prst="rect">
            <a:avLst/>
          </a:prstGeom>
          <a:noFill/>
        </p:spPr>
        <p:txBody>
          <a:bodyPr wrap="square" rtlCol="0">
            <a:spAutoFit/>
          </a:bodyPr>
          <a:lstStyle/>
          <a:p>
            <a:r>
              <a:rPr lang="sv-SE"/>
              <a:t>Definitioner: </a:t>
            </a:r>
          </a:p>
          <a:p>
            <a:r>
              <a:rPr lang="sv-SE"/>
              <a:t>	</a:t>
            </a:r>
          </a:p>
          <a:p>
            <a:r>
              <a:rPr lang="sv-SE"/>
              <a:t>Data delas i detta sammanhang in i tre undertyper: </a:t>
            </a:r>
          </a:p>
          <a:p>
            <a:pPr marL="285750" indent="-285750">
              <a:buFont typeface="Arial" panose="020B0604020202020204" pitchFamily="34" charset="0"/>
              <a:buChar char="•"/>
            </a:pPr>
            <a:r>
              <a:rPr lang="sv-SE" b="1"/>
              <a:t>Verksamhetsdata</a:t>
            </a:r>
            <a:r>
              <a:rPr lang="sv-SE"/>
              <a:t> är de data som är direkt kopplade till verksamheten. De kan dock vara svåra att återanvända utanför verksamhetssystemets kontext utan stödjande data och/eller metadata</a:t>
            </a:r>
          </a:p>
          <a:p>
            <a:pPr marL="285750" indent="-285750">
              <a:buFont typeface="Arial" panose="020B0604020202020204" pitchFamily="34" charset="0"/>
              <a:buChar char="•"/>
            </a:pPr>
            <a:r>
              <a:rPr lang="sv-SE" b="1"/>
              <a:t>Stödjande data </a:t>
            </a:r>
            <a:r>
              <a:rPr lang="sv-SE"/>
              <a:t>är data som i verksamhetssystemet kombineras med verksamhetsdata till exempel för att koppla data till ett kodvärde, listor över tillåtna värden etc. Inom ramen för detta dokument syftar begreppet till stödjande data som leverantören äger, förfogar över eller använder sig av</a:t>
            </a:r>
          </a:p>
          <a:p>
            <a:pPr marL="285750" indent="-285750">
              <a:buFont typeface="Arial" panose="020B0604020202020204" pitchFamily="34" charset="0"/>
              <a:buChar char="•"/>
            </a:pPr>
            <a:r>
              <a:rPr lang="sv-SE" b="1"/>
              <a:t>Metadata</a:t>
            </a:r>
            <a:r>
              <a:rPr lang="sv-SE"/>
              <a:t> beskriver, klassificerar eller definierar verksamhetsdata och stödjande data på en sådan nivå att feltolkningar av data kan undvikas av personer med medelgod kunskap om den verksamhet som informationen stödjer</a:t>
            </a:r>
          </a:p>
        </p:txBody>
      </p:sp>
    </p:spTree>
    <p:extLst>
      <p:ext uri="{BB962C8B-B14F-4D97-AF65-F5344CB8AC3E}">
        <p14:creationId xmlns:p14="http://schemas.microsoft.com/office/powerpoint/2010/main" val="652505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9EA57A4F-6C03-4E55-8A61-4AD6D930129F}"/>
              </a:ext>
            </a:extLst>
          </p:cNvPr>
          <p:cNvGraphicFramePr>
            <a:graphicFrameLocks noChangeAspect="1"/>
          </p:cNvGraphicFramePr>
          <p:nvPr>
            <p:custDataLst>
              <p:tags r:id="rId2"/>
            </p:custDataLst>
            <p:extLst>
              <p:ext uri="{D42A27DB-BD31-4B8C-83A1-F6EECF244321}">
                <p14:modId xmlns:p14="http://schemas.microsoft.com/office/powerpoint/2010/main" val="19223503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8674"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9EA57A4F-6C03-4E55-8A61-4AD6D930129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0FD92C21-BA29-4B16-8D4C-D4F4C54FD8AC}"/>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1.1. Definitioner av begrepp (2/2)</a:t>
            </a:r>
            <a:r>
              <a:rPr lang="sv-SE"/>
              <a:t>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052736"/>
            <a:ext cx="10972800" cy="4616648"/>
          </a:xfrm>
          <a:prstGeom prst="rect">
            <a:avLst/>
          </a:prstGeom>
          <a:noFill/>
        </p:spPr>
        <p:txBody>
          <a:bodyPr wrap="square" lIns="91440" tIns="45720" rIns="91440" bIns="45720" rtlCol="0" anchor="t">
            <a:spAutoFit/>
          </a:bodyPr>
          <a:lstStyle/>
          <a:p>
            <a:r>
              <a:rPr lang="sv-SE" sz="1400" b="1"/>
              <a:t>API - </a:t>
            </a:r>
            <a:r>
              <a:rPr lang="sv-SE" sz="1400" err="1"/>
              <a:t>Application</a:t>
            </a:r>
            <a:r>
              <a:rPr lang="sv-SE" sz="1400"/>
              <a:t> </a:t>
            </a:r>
            <a:r>
              <a:rPr lang="sv-SE" sz="1400" err="1"/>
              <a:t>Programming</a:t>
            </a:r>
            <a:r>
              <a:rPr lang="sv-SE" sz="1400"/>
              <a:t> Interface, en teknisk lösning för att göra data maskinläsbar och eventuellt också för att ta emot data.</a:t>
            </a:r>
          </a:p>
          <a:p>
            <a:endParaRPr lang="sv-SE" sz="1400"/>
          </a:p>
          <a:p>
            <a:r>
              <a:rPr lang="sv-SE" sz="1400" b="1"/>
              <a:t>CSV – </a:t>
            </a:r>
            <a:r>
              <a:rPr lang="sv-SE" sz="1400"/>
              <a:t>Filformat med komma-separerade data. I denna kontext omfattar det också textfiler med annat än komma som separator.</a:t>
            </a:r>
            <a:endParaRPr lang="sv-SE" sz="1400">
              <a:cs typeface="Arial"/>
            </a:endParaRPr>
          </a:p>
          <a:p>
            <a:endParaRPr lang="sv-SE" sz="1400"/>
          </a:p>
          <a:p>
            <a:r>
              <a:rPr lang="sv-SE" sz="1400" b="1"/>
              <a:t>DCAT-AP - </a:t>
            </a:r>
            <a:r>
              <a:rPr lang="sv-SE" sz="1400"/>
              <a:t>Ett metadataformat som används för att leverera metadata till portaler som t.ex. </a:t>
            </a:r>
            <a:r>
              <a:rPr lang="sv-SE" sz="1400" err="1"/>
              <a:t>dataportal.se</a:t>
            </a:r>
            <a:r>
              <a:rPr lang="sv-SE" sz="1400"/>
              <a:t>. </a:t>
            </a:r>
            <a:endParaRPr lang="sv-SE" sz="1400">
              <a:cs typeface="Arial"/>
            </a:endParaRPr>
          </a:p>
          <a:p>
            <a:endParaRPr lang="sv-SE" sz="1400"/>
          </a:p>
          <a:p>
            <a:r>
              <a:rPr lang="sv-SE" sz="1400" b="1"/>
              <a:t>Information - </a:t>
            </a:r>
            <a:r>
              <a:rPr lang="sv-SE" sz="1400"/>
              <a:t>I detta dokument definieras information på samma sätt som data och omfattas således också av kraven.</a:t>
            </a:r>
            <a:endParaRPr lang="sv-SE" sz="1400">
              <a:cs typeface="Arial"/>
            </a:endParaRPr>
          </a:p>
          <a:p>
            <a:endParaRPr lang="sv-SE" sz="1400"/>
          </a:p>
          <a:p>
            <a:r>
              <a:rPr lang="sv-SE" sz="1400" b="1"/>
              <a:t>Teknisk lösning - </a:t>
            </a:r>
            <a:r>
              <a:rPr lang="sv-SE" sz="1400"/>
              <a:t>Ett </a:t>
            </a:r>
            <a:r>
              <a:rPr lang="sv-SE" sz="1400" err="1"/>
              <a:t>it-baserat</a:t>
            </a:r>
            <a:r>
              <a:rPr lang="sv-SE" sz="1400"/>
              <a:t> stöd för att lagra och/eller hantera information. Det kan vara en klassisk databas, en </a:t>
            </a:r>
            <a:r>
              <a:rPr lang="sv-SE" sz="1400" err="1"/>
              <a:t>tripplestore</a:t>
            </a:r>
            <a:r>
              <a:rPr lang="sv-SE" sz="1400"/>
              <a:t> eller textfiler som hanteras strukturerat via en central lösning.</a:t>
            </a:r>
            <a:endParaRPr lang="sv-SE" sz="1400">
              <a:cs typeface="Arial"/>
            </a:endParaRPr>
          </a:p>
          <a:p>
            <a:endParaRPr lang="sv-SE" sz="1400"/>
          </a:p>
          <a:p>
            <a:r>
              <a:rPr lang="sv-SE" sz="1400" b="1" err="1">
                <a:solidFill>
                  <a:srgbClr val="000000"/>
                </a:solidFill>
              </a:rPr>
              <a:t>Tripplestore</a:t>
            </a:r>
            <a:r>
              <a:rPr lang="sv-SE" sz="1400" b="1">
                <a:solidFill>
                  <a:srgbClr val="000000"/>
                </a:solidFill>
              </a:rPr>
              <a:t>/RDF-store - </a:t>
            </a:r>
            <a:r>
              <a:rPr lang="sv-SE" sz="1400">
                <a:solidFill>
                  <a:srgbClr val="000000"/>
                </a:solidFill>
              </a:rPr>
              <a:t>Specialiserat på att lagra och leverera tripletter enligt formen subjekt-predikat-objekt. T.ex. ”Beatrice är kvinna” eller ”Beatrice känner Agust”.</a:t>
            </a:r>
            <a:endParaRPr lang="sv-SE" sz="1400">
              <a:solidFill>
                <a:srgbClr val="000000"/>
              </a:solidFill>
              <a:cs typeface="Arial"/>
            </a:endParaRPr>
          </a:p>
          <a:p>
            <a:endParaRPr lang="sv-SE" sz="1400"/>
          </a:p>
          <a:p>
            <a:r>
              <a:rPr lang="sv-SE" sz="1400" b="1"/>
              <a:t>URI - </a:t>
            </a:r>
            <a:r>
              <a:rPr lang="sv-SE" sz="1400"/>
              <a:t>Används för att identifiera eller namnge en resurs. En webbadress är en sorts URI.</a:t>
            </a:r>
            <a:endParaRPr lang="sv-SE" sz="1400">
              <a:cs typeface="Arial"/>
            </a:endParaRPr>
          </a:p>
          <a:p>
            <a:endParaRPr lang="sv-SE" sz="1400"/>
          </a:p>
          <a:p>
            <a:r>
              <a:rPr lang="sv-SE" sz="1400" b="1"/>
              <a:t>Öppet/öppna - </a:t>
            </a:r>
            <a:r>
              <a:rPr lang="sv-SE" sz="1400"/>
              <a:t>Något (data, ett format eller en standard t.ex.) räknas som öppet om det lever upp till kraven på </a:t>
            </a:r>
            <a:r>
              <a:rPr lang="sv-SE" sz="1400" err="1"/>
              <a:t>opendefinition.org</a:t>
            </a:r>
            <a:r>
              <a:rPr lang="sv-SE" sz="1400"/>
              <a:t>. Vi väljer att följa den öppnare och kortare definitionen: “</a:t>
            </a:r>
            <a:r>
              <a:rPr lang="sv-SE" sz="1400" err="1"/>
              <a:t>Open</a:t>
            </a:r>
            <a:r>
              <a:rPr lang="sv-SE" sz="1400"/>
              <a:t> data and </a:t>
            </a:r>
            <a:r>
              <a:rPr lang="sv-SE" sz="1400" err="1"/>
              <a:t>content</a:t>
            </a:r>
            <a:r>
              <a:rPr lang="sv-SE" sz="1400"/>
              <a:t> </a:t>
            </a:r>
            <a:r>
              <a:rPr lang="sv-SE" sz="1400" err="1"/>
              <a:t>can</a:t>
            </a:r>
            <a:r>
              <a:rPr lang="sv-SE" sz="1400"/>
              <a:t> be </a:t>
            </a:r>
            <a:r>
              <a:rPr lang="sv-SE" sz="1400" err="1"/>
              <a:t>freely</a:t>
            </a:r>
            <a:r>
              <a:rPr lang="sv-SE" sz="1400"/>
              <a:t> </a:t>
            </a:r>
            <a:r>
              <a:rPr lang="sv-SE" sz="1400" err="1"/>
              <a:t>used</a:t>
            </a:r>
            <a:r>
              <a:rPr lang="sv-SE" sz="1400"/>
              <a:t>, </a:t>
            </a:r>
            <a:r>
              <a:rPr lang="sv-SE" sz="1400" err="1"/>
              <a:t>modified</a:t>
            </a:r>
            <a:r>
              <a:rPr lang="sv-SE" sz="1400"/>
              <a:t>, and </a:t>
            </a:r>
            <a:r>
              <a:rPr lang="sv-SE" sz="1400" err="1"/>
              <a:t>shared</a:t>
            </a:r>
            <a:r>
              <a:rPr lang="sv-SE" sz="1400"/>
              <a:t> by </a:t>
            </a:r>
            <a:r>
              <a:rPr lang="sv-SE" sz="1400" err="1"/>
              <a:t>anyone</a:t>
            </a:r>
            <a:r>
              <a:rPr lang="sv-SE" sz="1400"/>
              <a:t> for </a:t>
            </a:r>
            <a:r>
              <a:rPr lang="sv-SE" sz="1400" err="1"/>
              <a:t>any</a:t>
            </a:r>
            <a:r>
              <a:rPr lang="sv-SE" sz="1400"/>
              <a:t> </a:t>
            </a:r>
            <a:r>
              <a:rPr lang="sv-SE" sz="1400" err="1"/>
              <a:t>purpose</a:t>
            </a:r>
            <a:r>
              <a:rPr lang="sv-SE" sz="1400"/>
              <a:t>”. Det innebär att det inte heller får finnas avgifter eller andra begränsande villkor. Att kräva öppenhet i andra ledet innebär en oönskad begränsning av öppenheten.</a:t>
            </a:r>
            <a:endParaRPr lang="sv-SE" sz="1400">
              <a:cs typeface="Arial"/>
            </a:endParaRPr>
          </a:p>
          <a:p>
            <a:endParaRPr lang="sv-SE" sz="1400"/>
          </a:p>
        </p:txBody>
      </p:sp>
    </p:spTree>
    <p:extLst>
      <p:ext uri="{BB962C8B-B14F-4D97-AF65-F5344CB8AC3E}">
        <p14:creationId xmlns:p14="http://schemas.microsoft.com/office/powerpoint/2010/main" val="3202279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AEF5193-B974-4968-8429-EA75F2DD96F6}"/>
              </a:ext>
            </a:extLst>
          </p:cNvPr>
          <p:cNvGraphicFramePr>
            <a:graphicFrameLocks noChangeAspect="1"/>
          </p:cNvGraphicFramePr>
          <p:nvPr>
            <p:custDataLst>
              <p:tags r:id="rId2"/>
            </p:custDataLst>
            <p:extLst>
              <p:ext uri="{D42A27DB-BD31-4B8C-83A1-F6EECF244321}">
                <p14:modId xmlns:p14="http://schemas.microsoft.com/office/powerpoint/2010/main" val="22248130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9698"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1AEF5193-B974-4968-8429-EA75F2DD96F6}"/>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E7A57FC8-76AE-46AF-ACE6-5AEB5FD0EFB3}"/>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2. Äganderätt och nyttjanderätt till data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3139321"/>
          </a:xfrm>
          <a:prstGeom prst="rect">
            <a:avLst/>
          </a:prstGeom>
          <a:noFill/>
        </p:spPr>
        <p:txBody>
          <a:bodyPr wrap="square" rtlCol="0">
            <a:spAutoFit/>
          </a:bodyPr>
          <a:lstStyle/>
          <a:p>
            <a:r>
              <a:rPr lang="sv-SE"/>
              <a:t>[Organisationen] har följande </a:t>
            </a:r>
            <a:r>
              <a:rPr lang="sv-SE" b="1"/>
              <a:t>skall-krav</a:t>
            </a:r>
            <a:r>
              <a:rPr lang="sv-SE"/>
              <a:t> i sina upphandlingar av tekniska lösningar: </a:t>
            </a:r>
          </a:p>
          <a:p>
            <a:endParaRPr lang="sv-SE"/>
          </a:p>
          <a:p>
            <a:r>
              <a:rPr lang="sv-SE"/>
              <a:t>[Organisationen] ska ha äganderätt till data som [organisationens] anställda eller aktörer, som agerar på [organisationens] uppdrag, registrerar i den tekniska lösningen.</a:t>
            </a:r>
          </a:p>
          <a:p>
            <a:endParaRPr lang="sv-SE"/>
          </a:p>
          <a:p>
            <a:r>
              <a:rPr lang="sv-SE"/>
              <a:t>Leverantören ska inte kunna hävda äganderätt till data som [organisationens] anställda eller aktörer, som agerar på [organisationens] uppdrag, registrerar i den tekniska lösningen, varken för sig själv eller annan part.</a:t>
            </a:r>
          </a:p>
          <a:p>
            <a:endParaRPr lang="sv-SE"/>
          </a:p>
          <a:p>
            <a:r>
              <a:rPr lang="sv-SE"/>
              <a:t>[Organisationen] ska ha fullt och fritt ägande och nyttjanderätt till den tekniska lösningens stödjande data och metadata. </a:t>
            </a:r>
          </a:p>
        </p:txBody>
      </p:sp>
    </p:spTree>
    <p:extLst>
      <p:ext uri="{BB962C8B-B14F-4D97-AF65-F5344CB8AC3E}">
        <p14:creationId xmlns:p14="http://schemas.microsoft.com/office/powerpoint/2010/main" val="4191953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915EB3FC-3F7B-4A67-8944-304FECEBA50D}"/>
              </a:ext>
            </a:extLst>
          </p:cNvPr>
          <p:cNvGraphicFramePr>
            <a:graphicFrameLocks noChangeAspect="1"/>
          </p:cNvGraphicFramePr>
          <p:nvPr>
            <p:custDataLst>
              <p:tags r:id="rId2"/>
            </p:custDataLst>
            <p:extLst>
              <p:ext uri="{D42A27DB-BD31-4B8C-83A1-F6EECF244321}">
                <p14:modId xmlns:p14="http://schemas.microsoft.com/office/powerpoint/2010/main" val="9858563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22" name="think-cell Slide" r:id="rId5" imgW="526" imgH="526" progId="TCLayout.ActiveDocument.1">
                  <p:embed/>
                </p:oleObj>
              </mc:Choice>
              <mc:Fallback>
                <p:oleObj name="think-cell Slide" r:id="rId5" imgW="526" imgH="526" progId="TCLayout.ActiveDocument.1">
                  <p:embed/>
                  <p:pic>
                    <p:nvPicPr>
                      <p:cNvPr id="5" name="Object 4" hidden="1">
                        <a:extLst>
                          <a:ext uri="{FF2B5EF4-FFF2-40B4-BE49-F238E27FC236}">
                            <a16:creationId xmlns:a16="http://schemas.microsoft.com/office/drawing/2014/main" id="{915EB3FC-3F7B-4A67-8944-304FECEBA50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C5FEECD3-4BF4-41B7-9EF2-34F67033126D}"/>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sv-SE" sz="30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Rubrik 1">
            <a:extLst>
              <a:ext uri="{FF2B5EF4-FFF2-40B4-BE49-F238E27FC236}">
                <a16:creationId xmlns:a16="http://schemas.microsoft.com/office/drawing/2014/main" id="{D09DCC8F-4A04-5E44-B767-9254309F2061}"/>
              </a:ext>
            </a:extLst>
          </p:cNvPr>
          <p:cNvSpPr>
            <a:spLocks noGrp="1"/>
          </p:cNvSpPr>
          <p:nvPr>
            <p:ph type="title"/>
          </p:nvPr>
        </p:nvSpPr>
        <p:spPr/>
        <p:txBody>
          <a:bodyPr/>
          <a:lstStyle/>
          <a:p>
            <a:r>
              <a:rPr lang="sv-SE">
                <a:latin typeface="Arial" panose="020B0604020202020204" pitchFamily="34" charset="0"/>
                <a:cs typeface="Arial" panose="020B0604020202020204" pitchFamily="34" charset="0"/>
              </a:rPr>
              <a:t>3. Åtkomst och extrahering (1/4) </a:t>
            </a:r>
          </a:p>
        </p:txBody>
      </p:sp>
      <p:sp>
        <p:nvSpPr>
          <p:cNvPr id="4" name="textruta 3">
            <a:extLst>
              <a:ext uri="{FF2B5EF4-FFF2-40B4-BE49-F238E27FC236}">
                <a16:creationId xmlns:a16="http://schemas.microsoft.com/office/drawing/2014/main" id="{2CFB5A72-F81E-4740-BD39-9404F5EE192B}"/>
              </a:ext>
            </a:extLst>
          </p:cNvPr>
          <p:cNvSpPr txBox="1"/>
          <p:nvPr/>
        </p:nvSpPr>
        <p:spPr>
          <a:xfrm>
            <a:off x="609600" y="1556792"/>
            <a:ext cx="10972800" cy="4031873"/>
          </a:xfrm>
          <a:prstGeom prst="rect">
            <a:avLst/>
          </a:prstGeom>
          <a:noFill/>
        </p:spPr>
        <p:txBody>
          <a:bodyPr wrap="square" rtlCol="0">
            <a:spAutoFit/>
          </a:bodyPr>
          <a:lstStyle/>
          <a:p>
            <a:r>
              <a:rPr lang="sv-SE" sz="1600"/>
              <a:t>[Organisationen] har följande </a:t>
            </a:r>
            <a:r>
              <a:rPr lang="sv-SE" sz="1600" b="1"/>
              <a:t>skall-krav</a:t>
            </a:r>
            <a:r>
              <a:rPr lang="sv-SE" sz="1600"/>
              <a:t> i sina upphandlingar: </a:t>
            </a:r>
          </a:p>
          <a:p>
            <a:r>
              <a:rPr lang="sv-SE" sz="1600"/>
              <a:t>[Organisationen] ska ha rätten att extrahera all verksamhetsdata, all stödjande data och all metadata som används i eller beskriver den tekniska lösningen. Syftet är främst att ha tillgång till data vid byte av den tekniska lösningen, vid analys av data och strukturer samt för att säkerställa långsiktig åtkomst till data.</a:t>
            </a:r>
          </a:p>
          <a:p>
            <a:endParaRPr lang="sv-SE" sz="1600"/>
          </a:p>
          <a:p>
            <a:r>
              <a:rPr lang="sv-SE" sz="1600"/>
              <a:t>Extraherad data ska levereras i maskinläsbar form, i ett öppet format och följa en standard som [organisationen] har tillgång till utan krav på avgifter eller begränsande licensvillkor. </a:t>
            </a:r>
          </a:p>
          <a:p>
            <a:endParaRPr lang="sv-SE" sz="1600"/>
          </a:p>
          <a:p>
            <a:r>
              <a:rPr lang="sv-SE" sz="1600"/>
              <a:t>[Organisationen] ska kunna extrahera verksamhetsdata vid behov, med egna resurser via rutinartade åtgärder i den tekniska lösningen. Det ska inte finnas några begränsningar i antalet extraheringar som [organisationen] kan göra. [Intervall definieras från fall till fall utifrån användarnas behov]</a:t>
            </a:r>
          </a:p>
          <a:p>
            <a:endParaRPr lang="sv-SE" sz="1600"/>
          </a:p>
          <a:p>
            <a:r>
              <a:rPr lang="sv-SE" sz="1600"/>
              <a:t>Leverantören ska vara behjälplig vid extrahering av all verksamhetsdata, all stödjande data och all metadata som används eller beskriver den tekniska lösningen under hela avtalstiden och minst ett år efter avtalstidens utgång. Detta gäller även för </a:t>
            </a:r>
            <a:r>
              <a:rPr lang="sv-SE" sz="1600" err="1"/>
              <a:t>migrering</a:t>
            </a:r>
            <a:r>
              <a:rPr lang="sv-SE" sz="1600"/>
              <a:t> till en ny teknisk lösning.</a:t>
            </a:r>
          </a:p>
          <a:p>
            <a:endParaRPr lang="sv-SE" sz="1600"/>
          </a:p>
        </p:txBody>
      </p:sp>
    </p:spTree>
    <p:extLst>
      <p:ext uri="{BB962C8B-B14F-4D97-AF65-F5344CB8AC3E}">
        <p14:creationId xmlns:p14="http://schemas.microsoft.com/office/powerpoint/2010/main" val="29453490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167aa371da62cb12a661987a1bf5f35ea9b41"/>
  <p:tag name="THINKCELLPRESENTATIONDONOTDELETE" val="&lt;?xml version=&quot;1.0&quot; encoding=&quot;UTF-16&quot; standalone=&quot;yes&quot;?&gt;&lt;root reqver=&quot;24162&quot;&gt;&lt;version val=&quot;2686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 %1&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4&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2&quot;&gt;&lt;elem m_fUsage=&quot;2.43900000000000005684E+00&quot;&gt;&lt;m_msothmcolidx val=&quot;0&quot;/&gt;&lt;m_rgb r=&quot;FD&quot; g=&quot;B0&quot; b=&quot;D4&quot;/&gt;&lt;m_nBrightness tagver0=&quot;26206&quot; tagname0=&quot;m_nBrightnessUNRECOGNIZED&quot; val=&quot;0&quot;/&gt;&lt;/elem&gt;&lt;elem m_fUsage=&quot;1.00000000000000000000E+00&quot;&gt;&lt;m_msothmcolidx val=&quot;0&quot;/&gt;&lt;m_rgb r=&quot;FF&quot; g=&quot;43&quot; b=&quot;A3&quot;/&gt;&lt;m_nBrightness tagver0=&quot;26206&quot; tagname0=&quot;m_nBrightnessUNRECOGNIZED&quot; val=&quot;0&quot;/&gt;&lt;/elem&gt;&lt;/m_vecMRU&gt;&lt;/m_mruColor&gt;&lt;m_eweekdayFirstOfWeek val=&quot;2&quot;/&gt;&lt;m_eweekdayFirstOfWorkweek val=&quot;2&quot;/&gt;&lt;m_eweekdayFirstOfWeekend val=&quot;7&quot;/&gt;&lt;/CPresentation&gt;&lt;/root&gt;"/>
  <p:tag name="DEFINEDWA" val="True"/>
  <p:tag name="TOP" val="207,4512"/>
  <p:tag name="LEFT" val="87,54456"/>
  <p:tag name="RIGHT" val="931,304"/>
  <p:tag name="BOTTOM" val="475,6342"/>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ShYrhDKySJuLvX0TUyZrz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P3v9aZE5RxGgm4S.Nxwv4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ecPHlvAfSjmP.ZnzsV_8d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58z1oMKUTkqBm6r83sNUd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204xATyCQbSxLp_BsAIrp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9cgCL9vJRomI1fdSquM.2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XIp0F0tNQo.0625ULKQWd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owQ.l5XZREq846WJoY5bi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DUC_JZT4QBiXi20FYEEpR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8vFv0J3rTt.tAaTP52De4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lzmIaHdoTL.9_0_dn2Cdw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IiaEPaGGQjWAr56S2w3qq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xL78utRq8BAwpNBq9loxH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73Cb6A05qBycM2U20cTTi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9cgCL9vJRomI1fdSquM.2A"/>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yhOnLkAba.UE1BNAFCLoiw"/>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PU0dwIvOxS86DegHhAjt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zn7oO0zUT7qa18FEnvp31Q"/>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LVQFYc5QF1BgeY8FB2mMnA"/>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Gfl6eqT4zhUJo8k0LxoBU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BxeNN08iTwBSxCyvKbCKDg"/>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tw1BBKaYE.SRjMtGrnWelA"/>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0kPCWdoJKRfT3L0VeFp1f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QfWsKYGPfas6qFYQQU5z3w"/>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eDXGoBUeXJt0s9b2BXl2MQ"/>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tN4k4jTaBtSY_aJiAMj.0wA"/>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tm8wado3VWzJA3FW9irhPMg"/>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tpm6K0JMt0lNvFjcq_LDwf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0RSUA0W0Q9aYzaprKJlhA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UeGZkiwlQSqfjoEauHztog"/>
</p:tagLst>
</file>

<file path=ppt/theme/theme1.xml><?xml version="1.0" encoding="utf-8"?>
<a:theme xmlns:a="http://schemas.openxmlformats.org/drawingml/2006/main" name="Sthlm Presentation bred skärm">
  <a:themeElements>
    <a:clrScheme name="Stockholms stad">
      <a:dk1>
        <a:srgbClr val="000000"/>
      </a:dk1>
      <a:lt1>
        <a:srgbClr val="FFFFFF"/>
      </a:lt1>
      <a:dk2>
        <a:srgbClr val="C40064"/>
      </a:dk2>
      <a:lt2>
        <a:srgbClr val="FEDEED"/>
      </a:lt2>
      <a:accent1>
        <a:srgbClr val="00867F"/>
      </a:accent1>
      <a:accent2>
        <a:srgbClr val="D5F7F4"/>
      </a:accent2>
      <a:accent3>
        <a:srgbClr val="006EBF"/>
      </a:accent3>
      <a:accent4>
        <a:srgbClr val="DCD9D2"/>
      </a:accent4>
      <a:accent5>
        <a:srgbClr val="5D237D"/>
      </a:accent5>
      <a:accent6>
        <a:srgbClr val="F1E6FC"/>
      </a:accent6>
      <a:hlink>
        <a:srgbClr val="006EBF"/>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hlm Presentation bred skärm.potx" id="{D5D9F557-17D2-49C3-8C13-668EF16569E9}" vid="{C2C8DED7-D4E4-4F3D-A626-BBA89590872E}"/>
    </a:ext>
  </a:extLst>
</a:theme>
</file>

<file path=ppt/theme/theme2.xml><?xml version="1.0" encoding="utf-8"?>
<a:theme xmlns:a="http://schemas.openxmlformats.org/drawingml/2006/main" name="1_Sthlm Presentation bred skärm">
  <a:themeElements>
    <a:clrScheme name="Stockholms stad">
      <a:dk1>
        <a:srgbClr val="000000"/>
      </a:dk1>
      <a:lt1>
        <a:srgbClr val="FFFFFF"/>
      </a:lt1>
      <a:dk2>
        <a:srgbClr val="C40064"/>
      </a:dk2>
      <a:lt2>
        <a:srgbClr val="FEDEED"/>
      </a:lt2>
      <a:accent1>
        <a:srgbClr val="00867F"/>
      </a:accent1>
      <a:accent2>
        <a:srgbClr val="D5F7F4"/>
      </a:accent2>
      <a:accent3>
        <a:srgbClr val="006EBF"/>
      </a:accent3>
      <a:accent4>
        <a:srgbClr val="DCD9D2"/>
      </a:accent4>
      <a:accent5>
        <a:srgbClr val="5D237D"/>
      </a:accent5>
      <a:accent6>
        <a:srgbClr val="F1E6FC"/>
      </a:accent6>
      <a:hlink>
        <a:srgbClr val="006EBF"/>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hlm Presentation bred skärm.potx" id="{D5D9F557-17D2-49C3-8C13-668EF16569E9}" vid="{C2C8DED7-D4E4-4F3D-A626-BBA89590872E}"/>
    </a:ext>
  </a:extLst>
</a:theme>
</file>

<file path=ppt/theme/theme3.xml><?xml version="1.0" encoding="utf-8"?>
<a:theme xmlns:a="http://schemas.openxmlformats.org/drawingml/2006/main" name="2_Sthlm Presentation bred skärm">
  <a:themeElements>
    <a:clrScheme name="Custom 1">
      <a:dk1>
        <a:srgbClr val="000000"/>
      </a:dk1>
      <a:lt1>
        <a:srgbClr val="FFFFFF"/>
      </a:lt1>
      <a:dk2>
        <a:srgbClr val="C40064"/>
      </a:dk2>
      <a:lt2>
        <a:srgbClr val="FEDEED"/>
      </a:lt2>
      <a:accent1>
        <a:srgbClr val="C40064"/>
      </a:accent1>
      <a:accent2>
        <a:srgbClr val="0070C0"/>
      </a:accent2>
      <a:accent3>
        <a:srgbClr val="FCAFD3"/>
      </a:accent3>
      <a:accent4>
        <a:srgbClr val="DCD9D2"/>
      </a:accent4>
      <a:accent5>
        <a:srgbClr val="5D237D"/>
      </a:accent5>
      <a:accent6>
        <a:srgbClr val="F1E6FC"/>
      </a:accent6>
      <a:hlink>
        <a:srgbClr val="C40064"/>
      </a:hlink>
      <a:folHlink>
        <a:srgbClr val="5D237D"/>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175">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Stockholms stad Rosa">
      <a:srgbClr val="C40064"/>
    </a:custClr>
    <a:custClr name="Stockholms stad Ljusrosa">
      <a:srgbClr val="FEDEED"/>
    </a:custClr>
    <a:custClr name="Stockholms stad Grön">
      <a:srgbClr val="00867F"/>
    </a:custClr>
    <a:custClr name="Stockholms stad Ljusgrön">
      <a:srgbClr val="D5F7F4"/>
    </a:custClr>
    <a:custClr name="Stockholms stad Orange">
      <a:srgbClr val="DD4A2C"/>
    </a:custClr>
    <a:custClr name="Stockholms stad Ljusorange">
      <a:srgbClr val="FFD7D2"/>
    </a:custClr>
    <a:custClr name="Stockholms stad Blå">
      <a:srgbClr val="006EBF"/>
    </a:custClr>
    <a:custClr name="Stockholms stad Ljusblå">
      <a:srgbClr val="D6EDFC"/>
    </a:custClr>
    <a:custClr name="Stockholms stad Lila">
      <a:srgbClr val="5D237D"/>
    </a:custClr>
    <a:custClr name="Stockholms stad Ljuslila">
      <a:srgbClr val="F1E6FC"/>
    </a:custClr>
    <a:custClr name="Stockholms stad Gul">
      <a:srgbClr val="FCBF0A"/>
    </a:custClr>
    <a:custClr name="Stockholms stad Grå">
      <a:srgbClr val="DCD9D2"/>
    </a:custClr>
  </a:custClrLst>
  <a:extLst>
    <a:ext uri="{05A4C25C-085E-4340-85A3-A5531E510DB2}">
      <thm15:themeFamily xmlns:thm15="http://schemas.microsoft.com/office/thememl/2012/main" name="Sthlm Presentation bred skärm.potx" id="{D5D9F557-17D2-49C3-8C13-668EF16569E9}" vid="{C2C8DED7-D4E4-4F3D-A626-BBA89590872E}"/>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ockholms sta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4403875C19B554E97300495552BF047" ma:contentTypeVersion="2" ma:contentTypeDescription="Skapa ett nytt dokument." ma:contentTypeScope="" ma:versionID="baf6a617abdcbf6591584e531b9f04b9">
  <xsd:schema xmlns:xsd="http://www.w3.org/2001/XMLSchema" xmlns:xs="http://www.w3.org/2001/XMLSchema" xmlns:p="http://schemas.microsoft.com/office/2006/metadata/properties" xmlns:ns2="c2f02e10-a286-499b-b895-ad1ada1378fe" targetNamespace="http://schemas.microsoft.com/office/2006/metadata/properties" ma:root="true" ma:fieldsID="86c4e1993f17cea0bd30acaf46b9a9b9" ns2:_="">
    <xsd:import namespace="c2f02e10-a286-499b-b895-ad1ada1378fe"/>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f02e10-a286-499b-b895-ad1ada1378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9B60AD-13BD-478C-865B-8BF913C9D2DB}"/>
</file>

<file path=customXml/itemProps2.xml><?xml version="1.0" encoding="utf-8"?>
<ds:datastoreItem xmlns:ds="http://schemas.openxmlformats.org/officeDocument/2006/customXml" ds:itemID="{825F7D4E-3F69-4002-A357-D594B272BBD7}"/>
</file>

<file path=customXml/itemProps3.xml><?xml version="1.0" encoding="utf-8"?>
<ds:datastoreItem xmlns:ds="http://schemas.openxmlformats.org/officeDocument/2006/customXml" ds:itemID="{ACB0D6A3-5E02-4160-A5FB-771EA1660B20}"/>
</file>

<file path=docProps/app.xml><?xml version="1.0" encoding="utf-8"?>
<Properties xmlns="http://schemas.openxmlformats.org/officeDocument/2006/extended-properties" xmlns:vt="http://schemas.openxmlformats.org/officeDocument/2006/docPropsVTypes">
  <Template>Sthlm Presentation bred skärm</Template>
  <TotalTime>0</TotalTime>
  <Words>2421</Words>
  <Application>Microsoft Office PowerPoint</Application>
  <PresentationFormat>Bredbild</PresentationFormat>
  <Paragraphs>135</Paragraphs>
  <Slides>19</Slides>
  <Notes>0</Notes>
  <HiddenSlides>0</HiddenSlides>
  <MMClips>0</MMClips>
  <ScaleCrop>false</ScaleCrop>
  <HeadingPairs>
    <vt:vector size="8" baseType="variant">
      <vt:variant>
        <vt:lpstr>Använt teckensnitt</vt:lpstr>
      </vt:variant>
      <vt:variant>
        <vt:i4>2</vt:i4>
      </vt:variant>
      <vt:variant>
        <vt:lpstr>Tema</vt:lpstr>
      </vt:variant>
      <vt:variant>
        <vt:i4>3</vt:i4>
      </vt:variant>
      <vt:variant>
        <vt:lpstr>Serverprogram för OLE-inbäddning</vt:lpstr>
      </vt:variant>
      <vt:variant>
        <vt:i4>1</vt:i4>
      </vt:variant>
      <vt:variant>
        <vt:lpstr>Bildrubriker</vt:lpstr>
      </vt:variant>
      <vt:variant>
        <vt:i4>19</vt:i4>
      </vt:variant>
    </vt:vector>
  </HeadingPairs>
  <TitlesOfParts>
    <vt:vector size="25" baseType="lpstr">
      <vt:lpstr>Arial</vt:lpstr>
      <vt:lpstr>Stockholm Type Regular</vt:lpstr>
      <vt:lpstr>Sthlm Presentation bred skärm</vt:lpstr>
      <vt:lpstr>1_Sthlm Presentation bred skärm</vt:lpstr>
      <vt:lpstr>2_Sthlm Presentation bred skärm</vt:lpstr>
      <vt:lpstr>think-cell Slide</vt:lpstr>
      <vt:lpstr>PowerPoint-presentation</vt:lpstr>
      <vt:lpstr>Dokumentets historik och licens</vt:lpstr>
      <vt:lpstr>Krav på öppenhet vid upphandling – Introduktion </vt:lpstr>
      <vt:lpstr>1. Om organisationens arbete med öppna data (1/2)</vt:lpstr>
      <vt:lpstr>1. Om organisationens arbete med öppna data (2/2)</vt:lpstr>
      <vt:lpstr>1.1. Definitioner av begrepp (1/2)  </vt:lpstr>
      <vt:lpstr>1.1. Definitioner av begrepp (2/2) </vt:lpstr>
      <vt:lpstr>2. Äganderätt och nyttjanderätt till data </vt:lpstr>
      <vt:lpstr>3. Åtkomst och extrahering (1/4) </vt:lpstr>
      <vt:lpstr>3. Åtkomst och extrahering (2/4)  </vt:lpstr>
      <vt:lpstr>3. Åtkomst och extrahering (3/4)  </vt:lpstr>
      <vt:lpstr>3. Åtkomst och extrahering (4/4)  </vt:lpstr>
      <vt:lpstr>4. Terminologi och språk </vt:lpstr>
      <vt:lpstr>5. Dokumentation</vt:lpstr>
      <vt:lpstr>6. Domäner och länkar </vt:lpstr>
      <vt:lpstr>7. Rätt till förvarning </vt:lpstr>
      <vt:lpstr>8. Datastruktur</vt:lpstr>
      <vt:lpstr>9. Dokumentets historik och licens</vt:lpstr>
      <vt:lpstr>Du hittar mer information och stödmaterial på ÖDIS hemsida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2020-11-25T14:37:08Z</dcterms:created>
  <dcterms:modified xsi:type="dcterms:W3CDTF">2020-11-25T14:37:18Z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0x01010064403875C19B554E97300495552BF047</vt:lpwstr>
  </property>
</Properties>
</file>