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52.xml" ContentType="application/vnd.openxmlformats-officedocument.presentationml.tags+xml"/>
  <Override PartName="/ppt/notesSlides/notesSlide1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3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5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6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7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80" r:id="rId5"/>
    <p:sldMasterId id="2147483697" r:id="rId6"/>
    <p:sldMasterId id="2147483703" r:id="rId7"/>
  </p:sldMasterIdLst>
  <p:notesMasterIdLst>
    <p:notesMasterId r:id="rId18"/>
  </p:notesMasterIdLst>
  <p:handoutMasterIdLst>
    <p:handoutMasterId r:id="rId19"/>
  </p:handoutMasterIdLst>
  <p:sldIdLst>
    <p:sldId id="572" r:id="rId8"/>
    <p:sldId id="8686" r:id="rId9"/>
    <p:sldId id="8688" r:id="rId10"/>
    <p:sldId id="8798" r:id="rId11"/>
    <p:sldId id="8799" r:id="rId12"/>
    <p:sldId id="8801" r:id="rId13"/>
    <p:sldId id="8802" r:id="rId14"/>
    <p:sldId id="8803" r:id="rId15"/>
    <p:sldId id="8804" r:id="rId16"/>
    <p:sldId id="8687" r:id="rId17"/>
  </p:sldIdLst>
  <p:sldSz cx="12192000" cy="6858000"/>
  <p:notesSz cx="7315200" cy="9601200"/>
  <p:custDataLst>
    <p:tags r:id="rId20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91E2E6-8D46-4C88-9A15-1B6DDB041602}">
          <p14:sldIdLst>
            <p14:sldId id="572"/>
            <p14:sldId id="8686"/>
            <p14:sldId id="8688"/>
            <p14:sldId id="8798"/>
            <p14:sldId id="8799"/>
            <p14:sldId id="8801"/>
            <p14:sldId id="8802"/>
            <p14:sldId id="8803"/>
            <p14:sldId id="8804"/>
            <p14:sldId id="86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935" userDrawn="1">
          <p15:clr>
            <a:srgbClr val="A4A3A4"/>
          </p15:clr>
        </p15:guide>
        <p15:guide id="3" orient="horz" pos="3758" userDrawn="1">
          <p15:clr>
            <a:srgbClr val="A4A3A4"/>
          </p15:clr>
        </p15:guide>
        <p15:guide id="4" orient="horz" pos="4247" userDrawn="1">
          <p15:clr>
            <a:srgbClr val="A4A3A4"/>
          </p15:clr>
        </p15:guide>
        <p15:guide id="5" orient="horz" pos="300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8" pos="387" userDrawn="1">
          <p15:clr>
            <a:srgbClr val="A4A3A4"/>
          </p15:clr>
        </p15:guide>
        <p15:guide id="9" pos="7333" userDrawn="1">
          <p15:clr>
            <a:srgbClr val="A4A3A4"/>
          </p15:clr>
        </p15:guide>
        <p15:guide id="10" orient="horz" pos="36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Författare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BAD6"/>
    <a:srgbClr val="EBCFDD"/>
    <a:srgbClr val="F664AC"/>
    <a:srgbClr val="BFE4FF"/>
    <a:srgbClr val="F8E6FF"/>
    <a:srgbClr val="F60080"/>
    <a:srgbClr val="FFFFFF"/>
    <a:srgbClr val="FEDEED"/>
    <a:srgbClr val="C40064"/>
    <a:srgbClr val="E17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56" y="-696"/>
      </p:cViewPr>
      <p:guideLst>
        <p:guide orient="horz" pos="2160"/>
        <p:guide orient="horz" pos="935"/>
        <p:guide orient="horz" pos="3758"/>
        <p:guide orient="horz" pos="4247"/>
        <p:guide orient="horz" pos="300"/>
        <p:guide pos="3840"/>
        <p:guide pos="387"/>
        <p:guide pos="7333"/>
        <p:guide orient="horz" pos="36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F73C6-E6BF-46CF-B34D-7A5C8688DBEE}" type="datetimeFigureOut">
              <a:rPr lang="sv-SE" smtClean="0"/>
              <a:t>2020-11-25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8F730-40FB-45F5-B014-CB7ED569AE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3712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A4C71-A269-4800-8AF1-44182FA23438}" type="datetimeFigureOut">
              <a:rPr lang="sv-SE" smtClean="0"/>
              <a:t>2020-11-25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13758-4B63-40D7-B26B-F67CE25F1C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77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6105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7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2956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0499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5945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0334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210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jpe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6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6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6.emf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6.emf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e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2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.em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.em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2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vit logo för mörka bilder"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25864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think-cell Slide" r:id="rId6" imgW="526" imgH="526" progId="TCLayout.ActiveDocument.1">
                  <p:embed/>
                </p:oleObj>
              </mc:Choice>
              <mc:Fallback>
                <p:oleObj name="think-cell Slide" r:id="rId6" imgW="526" imgH="52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9600" y="1440000"/>
            <a:ext cx="7296811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Skriv </a:t>
            </a:r>
            <a:r>
              <a:rPr lang="sv-SE" err="1"/>
              <a:t>ev</a:t>
            </a:r>
            <a:r>
              <a:rPr lang="sv-SE"/>
              <a:t> underrubrik här</a:t>
            </a:r>
          </a:p>
        </p:txBody>
      </p:sp>
      <p:sp>
        <p:nvSpPr>
          <p:cNvPr id="11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noProof="0">
                <a:solidFill>
                  <a:schemeClr val="bg1"/>
                </a:solidFill>
              </a:rPr>
              <a:t>The Capital of Scandinavia</a:t>
            </a:r>
          </a:p>
        </p:txBody>
      </p:sp>
      <p:pic>
        <p:nvPicPr>
          <p:cNvPr id="8" name="Bildobjekt 7"/>
          <p:cNvPicPr>
            <a:picLocks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000"/>
          </a:xfrm>
          <a:prstGeom prst="rect">
            <a:avLst/>
          </a:prstGeom>
        </p:spPr>
      </p:pic>
      <p:sp>
        <p:nvSpPr>
          <p:cNvPr id="9" name="textruta 8"/>
          <p:cNvSpPr txBox="1"/>
          <p:nvPr userDrawn="1"/>
        </p:nvSpPr>
        <p:spPr>
          <a:xfrm>
            <a:off x="12288688" y="39970"/>
            <a:ext cx="1584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För att byta bakgrundsbild klicka på STHLM bilder på fliken Start. </a:t>
            </a:r>
          </a:p>
          <a:p>
            <a:endParaRPr lang="sv-SE" sz="1400">
              <a:solidFill>
                <a:schemeClr val="tx2"/>
              </a:solidFill>
            </a:endParaRPr>
          </a:p>
          <a:p>
            <a:r>
              <a:rPr lang="sv-SE" sz="140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400">
                <a:solidFill>
                  <a:schemeClr val="tx2"/>
                </a:solidFill>
              </a:rPr>
              <a:t> </a:t>
            </a:r>
          </a:p>
          <a:p>
            <a:r>
              <a:rPr lang="sv-SE" sz="140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143176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27097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146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7948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Lil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34575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28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7" name="Bildobjekt 6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716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99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203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28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5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Ros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38853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28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83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80322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28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3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unktlista,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21A8C5F-E374-4784-8799-ECBFE38C23D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11716" y="1440000"/>
            <a:ext cx="73152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/>
            </a:lvl1pPr>
            <a:lvl2pPr indent="-396000">
              <a:defRPr/>
            </a:lvl2pPr>
            <a:lvl3pPr indent="-288000">
              <a:defRPr/>
            </a:lvl3pPr>
            <a:lvl4pPr indent="-288000">
              <a:defRPr/>
            </a:lvl4pPr>
            <a:lvl5pPr indent="-288000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AC4DEF-1561-41E3-A47E-1AE64D3E72F2}" type="datetime1">
              <a:rPr lang="sv-SE" smtClean="0">
                <a:solidFill>
                  <a:srgbClr val="000000"/>
                </a:solidFill>
              </a:rPr>
              <a:pPr/>
              <a:t>2020-11-25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sv-SE">
                <a:solidFill>
                  <a:srgbClr val="000000"/>
                </a:solidFill>
              </a:rPr>
              <a:t>Sida </a:t>
            </a:r>
            <a:fld id="{42A5867E-8ECA-40F1-9DD6-AE7AFDFAA899}" type="slidenum">
              <a:rPr lang="sv-SE" smtClean="0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343056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0280805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solidFill>
                <a:srgbClr val="000000"/>
              </a:solidFill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11" name="Rubrik 10"/>
          <p:cNvSpPr>
            <a:spLocks noGrp="1"/>
          </p:cNvSpPr>
          <p:nvPr>
            <p:ph type="title" hasCustomPrompt="1"/>
          </p:nvPr>
        </p:nvSpPr>
        <p:spPr>
          <a:xfrm>
            <a:off x="609599" y="458791"/>
            <a:ext cx="10972800" cy="8316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895555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7356125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solidFill>
                <a:srgbClr val="000000"/>
              </a:solidFill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11" name="Rubrik 10"/>
          <p:cNvSpPr>
            <a:spLocks noGrp="1"/>
          </p:cNvSpPr>
          <p:nvPr>
            <p:ph type="title" hasCustomPrompt="1"/>
          </p:nvPr>
        </p:nvSpPr>
        <p:spPr>
          <a:xfrm>
            <a:off x="609599" y="458791"/>
            <a:ext cx="10972800" cy="8316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648579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430641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8308BD8-5DE1-4F53-A66C-2541146E163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1439999"/>
            <a:ext cx="10959008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13833" y="5733256"/>
            <a:ext cx="109584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/>
              <a:t>Skriv </a:t>
            </a:r>
            <a:r>
              <a:rPr lang="sv-SE" err="1"/>
              <a:t>ev</a:t>
            </a:r>
            <a:r>
              <a:rPr lang="sv-SE"/>
              <a:t> källa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textruta 9"/>
          <p:cNvSpPr txBox="1"/>
          <p:nvPr userDrawn="1"/>
        </p:nvSpPr>
        <p:spPr>
          <a:xfrm>
            <a:off x="12432704" y="2132857"/>
            <a:ext cx="21122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Klicka på </a:t>
            </a:r>
            <a:r>
              <a:rPr lang="sv-SE" sz="1400" b="1">
                <a:solidFill>
                  <a:schemeClr val="tx2"/>
                </a:solidFill>
              </a:rPr>
              <a:t>STHLM</a:t>
            </a:r>
            <a:r>
              <a:rPr lang="sv-SE" sz="1400" baseline="0">
                <a:solidFill>
                  <a:schemeClr val="tx2"/>
                </a:solidFill>
              </a:rPr>
              <a:t> </a:t>
            </a:r>
            <a:r>
              <a:rPr lang="sv-SE" sz="1400" b="1" baseline="0">
                <a:solidFill>
                  <a:schemeClr val="tx2"/>
                </a:solidFill>
              </a:rPr>
              <a:t>bilder</a:t>
            </a:r>
            <a:r>
              <a:rPr lang="sv-SE" sz="1400" baseline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svart logo för ljusa bilder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7812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think-cell Slide" r:id="rId6" imgW="526" imgH="526" progId="TCLayout.ActiveDocument.1">
                  <p:embed/>
                </p:oleObj>
              </mc:Choice>
              <mc:Fallback>
                <p:oleObj name="think-cell Slide" r:id="rId6" imgW="526" imgH="52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9600" y="1440000"/>
            <a:ext cx="7296811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Skriv </a:t>
            </a:r>
            <a:r>
              <a:rPr lang="sv-SE" err="1"/>
              <a:t>ev</a:t>
            </a:r>
            <a:r>
              <a:rPr lang="sv-SE"/>
              <a:t> underrubrik här</a:t>
            </a:r>
          </a:p>
        </p:txBody>
      </p:sp>
      <p:sp>
        <p:nvSpPr>
          <p:cNvPr id="12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noProof="0">
                <a:solidFill>
                  <a:schemeClr val="tx1"/>
                </a:solidFill>
              </a:rPr>
              <a:t>The Capital of Scandinavia</a:t>
            </a:r>
          </a:p>
        </p:txBody>
      </p:sp>
      <p:pic>
        <p:nvPicPr>
          <p:cNvPr id="10" name="Bildobjekt 9"/>
          <p:cNvPicPr>
            <a:picLocks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000"/>
          </a:xfrm>
          <a:prstGeom prst="rect">
            <a:avLst/>
          </a:prstGeom>
        </p:spPr>
      </p:pic>
      <p:sp>
        <p:nvSpPr>
          <p:cNvPr id="7" name="textruta 6"/>
          <p:cNvSpPr txBox="1"/>
          <p:nvPr userDrawn="1"/>
        </p:nvSpPr>
        <p:spPr>
          <a:xfrm>
            <a:off x="12288688" y="39970"/>
            <a:ext cx="1584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För att byta bakgrundsbild klicka på STHLM bilder på fliken Start. </a:t>
            </a:r>
          </a:p>
          <a:p>
            <a:endParaRPr lang="sv-SE" sz="1400">
              <a:solidFill>
                <a:schemeClr val="tx2"/>
              </a:solidFill>
            </a:endParaRPr>
          </a:p>
          <a:p>
            <a:r>
              <a:rPr lang="sv-SE" sz="140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400">
                <a:solidFill>
                  <a:schemeClr val="tx2"/>
                </a:solidFill>
              </a:rPr>
              <a:t> </a:t>
            </a:r>
          </a:p>
          <a:p>
            <a:r>
              <a:rPr lang="sv-SE" sz="140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963340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78512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8918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1251250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solidFill>
                <a:srgbClr val="000000"/>
              </a:solidFill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11" name="Rubrik 10"/>
          <p:cNvSpPr>
            <a:spLocks noGrp="1"/>
          </p:cNvSpPr>
          <p:nvPr>
            <p:ph type="title" hasCustomPrompt="1"/>
          </p:nvPr>
        </p:nvSpPr>
        <p:spPr>
          <a:xfrm>
            <a:off x="609599" y="458791"/>
            <a:ext cx="10972800" cy="8316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618915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unktlista,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0416870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56DCC6B-BF76-4BAC-AD6F-8E760EB9D45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11716" y="1440000"/>
            <a:ext cx="73152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/>
            </a:lvl1pPr>
            <a:lvl2pPr indent="-396000">
              <a:defRPr/>
            </a:lvl2pPr>
            <a:lvl3pPr indent="-288000">
              <a:defRPr/>
            </a:lvl3pPr>
            <a:lvl4pPr indent="-288000">
              <a:defRPr/>
            </a:lvl4pPr>
            <a:lvl5pPr indent="-288000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AC4DEF-1561-41E3-A47E-1AE64D3E72F2}" type="datetime1">
              <a:rPr lang="sv-SE" smtClean="0">
                <a:solidFill>
                  <a:srgbClr val="000000"/>
                </a:solidFill>
              </a:rPr>
              <a:pPr/>
              <a:t>2020-11-25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sv-SE">
                <a:solidFill>
                  <a:srgbClr val="000000"/>
                </a:solidFill>
              </a:rPr>
              <a:t>Sida </a:t>
            </a:r>
            <a:fld id="{42A5867E-8ECA-40F1-9DD6-AE7AFDFAA899}" type="slidenum">
              <a:rPr lang="sv-SE" smtClean="0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392866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114663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3A74ED-6CB8-4954-91F8-660A84B3409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1439999"/>
            <a:ext cx="10959008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13833" y="5733256"/>
            <a:ext cx="109584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/>
              <a:t>Skriv </a:t>
            </a:r>
            <a:r>
              <a:rPr lang="sv-SE" err="1"/>
              <a:t>ev</a:t>
            </a:r>
            <a:r>
              <a:rPr lang="sv-SE"/>
              <a:t> källa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textruta 9"/>
          <p:cNvSpPr txBox="1"/>
          <p:nvPr userDrawn="1"/>
        </p:nvSpPr>
        <p:spPr>
          <a:xfrm>
            <a:off x="12432704" y="2132857"/>
            <a:ext cx="21122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Klicka på </a:t>
            </a:r>
            <a:r>
              <a:rPr lang="sv-SE" sz="1400" b="1">
                <a:solidFill>
                  <a:schemeClr val="tx2"/>
                </a:solidFill>
              </a:rPr>
              <a:t>STHLM</a:t>
            </a:r>
            <a:r>
              <a:rPr lang="sv-SE" sz="1400" baseline="0">
                <a:solidFill>
                  <a:schemeClr val="tx2"/>
                </a:solidFill>
              </a:rPr>
              <a:t> </a:t>
            </a:r>
            <a:r>
              <a:rPr lang="sv-SE" sz="1400" b="1" baseline="0">
                <a:solidFill>
                  <a:schemeClr val="tx2"/>
                </a:solidFill>
              </a:rPr>
              <a:t>bilder</a:t>
            </a:r>
            <a:r>
              <a:rPr lang="sv-SE" sz="1400" baseline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20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205252" cy="686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0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 svart logo grå bakgrund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51706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40000"/>
            <a:ext cx="7305600" cy="1753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Skriv </a:t>
            </a:r>
            <a:r>
              <a:rPr lang="sv-SE" err="1"/>
              <a:t>ev</a:t>
            </a:r>
            <a:r>
              <a:rPr lang="sv-SE"/>
              <a:t> underrubrik här</a:t>
            </a:r>
          </a:p>
        </p:txBody>
      </p:sp>
      <p:sp>
        <p:nvSpPr>
          <p:cNvPr id="10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noProof="0">
                <a:solidFill>
                  <a:schemeClr val="tx1"/>
                </a:solidFill>
              </a:rPr>
              <a:t>The Capital of Scandinavia</a:t>
            </a:r>
          </a:p>
        </p:txBody>
      </p:sp>
      <p:pic>
        <p:nvPicPr>
          <p:cNvPr id="11" name="Bildobjekt 10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205252" cy="6864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1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3104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7929600" y="4418012"/>
            <a:ext cx="3652800" cy="1980000"/>
          </a:xfrm>
          <a:solidFill>
            <a:schemeClr val="accent1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400" y="467862"/>
            <a:ext cx="1368000" cy="468276"/>
          </a:xfrm>
          <a:prstGeom prst="rect">
            <a:avLst/>
          </a:prstGeom>
        </p:spPr>
      </p:pic>
      <p:sp>
        <p:nvSpPr>
          <p:cNvPr id="12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noProof="0">
                <a:solidFill>
                  <a:schemeClr val="tx1"/>
                </a:solidFill>
              </a:rPr>
              <a:t>The Capital of Scandinavia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Klicka på </a:t>
            </a:r>
            <a:r>
              <a:rPr lang="sv-SE" sz="1400" b="1">
                <a:solidFill>
                  <a:schemeClr val="tx2"/>
                </a:solidFill>
              </a:rPr>
              <a:t>STHLM</a:t>
            </a:r>
            <a:r>
              <a:rPr lang="sv-SE" sz="1400" baseline="0">
                <a:solidFill>
                  <a:schemeClr val="tx2"/>
                </a:solidFill>
              </a:rPr>
              <a:t> </a:t>
            </a:r>
            <a:r>
              <a:rPr lang="sv-SE" sz="1400" b="1" baseline="0">
                <a:solidFill>
                  <a:schemeClr val="tx2"/>
                </a:solidFill>
              </a:rPr>
              <a:t>bilder</a:t>
            </a:r>
            <a:r>
              <a:rPr lang="sv-SE" sz="1400" baseline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2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0463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7929600" y="4418012"/>
            <a:ext cx="3652800" cy="1980000"/>
          </a:xfrm>
          <a:solidFill>
            <a:schemeClr val="tx2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2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noProof="0">
                <a:solidFill>
                  <a:schemeClr val="tx1"/>
                </a:solidFill>
              </a:rPr>
              <a:t>The Capital of Scandinavia</a:t>
            </a:r>
          </a:p>
        </p:txBody>
      </p:sp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Klicka på </a:t>
            </a:r>
            <a:r>
              <a:rPr lang="sv-SE" sz="1400" b="1">
                <a:solidFill>
                  <a:schemeClr val="tx2"/>
                </a:solidFill>
              </a:rPr>
              <a:t>STHLM</a:t>
            </a:r>
            <a:r>
              <a:rPr lang="sv-SE" sz="1400" baseline="0">
                <a:solidFill>
                  <a:schemeClr val="tx2"/>
                </a:solidFill>
              </a:rPr>
              <a:t> </a:t>
            </a:r>
            <a:r>
              <a:rPr lang="sv-SE" sz="1400" b="1" baseline="0">
                <a:solidFill>
                  <a:schemeClr val="tx2"/>
                </a:solidFill>
              </a:rPr>
              <a:t>bilder</a:t>
            </a:r>
            <a:r>
              <a:rPr lang="sv-SE" sz="1400" baseline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5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3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17767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7929600" y="4418012"/>
            <a:ext cx="3652800" cy="1980000"/>
          </a:xfrm>
          <a:solidFill>
            <a:schemeClr val="accent5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2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noProof="0">
                <a:solidFill>
                  <a:schemeClr val="tx1"/>
                </a:solidFill>
              </a:rPr>
              <a:t>The Capital of Scandinavia</a:t>
            </a:r>
          </a:p>
        </p:txBody>
      </p:sp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Klicka på </a:t>
            </a:r>
            <a:r>
              <a:rPr lang="sv-SE" sz="1400" b="1">
                <a:solidFill>
                  <a:schemeClr val="tx2"/>
                </a:solidFill>
              </a:rPr>
              <a:t>STHLM</a:t>
            </a:r>
            <a:r>
              <a:rPr lang="sv-SE" sz="1400" baseline="0">
                <a:solidFill>
                  <a:schemeClr val="tx2"/>
                </a:solidFill>
              </a:rPr>
              <a:t> </a:t>
            </a:r>
            <a:r>
              <a:rPr lang="sv-SE" sz="1400" b="1" baseline="0">
                <a:solidFill>
                  <a:schemeClr val="tx2"/>
                </a:solidFill>
              </a:rPr>
              <a:t>bilder</a:t>
            </a:r>
            <a:r>
              <a:rPr lang="sv-SE" sz="1400" baseline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4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61706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7929600" y="4418012"/>
            <a:ext cx="3652800" cy="1980000"/>
          </a:xfrm>
          <a:solidFill>
            <a:schemeClr val="accent3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2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noProof="0">
                <a:solidFill>
                  <a:schemeClr val="tx1"/>
                </a:solidFill>
              </a:rPr>
              <a:t>The Capital of Scandinavia</a:t>
            </a:r>
          </a:p>
        </p:txBody>
      </p:sp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Klicka på </a:t>
            </a:r>
            <a:r>
              <a:rPr lang="sv-SE" sz="1400" b="1">
                <a:solidFill>
                  <a:schemeClr val="tx2"/>
                </a:solidFill>
              </a:rPr>
              <a:t>STHLM</a:t>
            </a:r>
            <a:r>
              <a:rPr lang="sv-SE" sz="1400" baseline="0">
                <a:solidFill>
                  <a:schemeClr val="tx2"/>
                </a:solidFill>
              </a:rPr>
              <a:t> </a:t>
            </a:r>
            <a:r>
              <a:rPr lang="sv-SE" sz="1400" b="1" baseline="0">
                <a:solidFill>
                  <a:schemeClr val="tx2"/>
                </a:solidFill>
              </a:rPr>
              <a:t>bilder</a:t>
            </a:r>
            <a:r>
              <a:rPr lang="sv-SE" sz="1400" baseline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3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bred och text hög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8118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10972800" cy="8316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1439999"/>
            <a:ext cx="7680000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8496000" y="1440000"/>
            <a:ext cx="3086400" cy="429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733256"/>
            <a:ext cx="7680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/>
              <a:t>Skriv </a:t>
            </a:r>
            <a:r>
              <a:rPr lang="sv-SE" err="1"/>
              <a:t>ev</a:t>
            </a:r>
            <a:r>
              <a:rPr lang="sv-SE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textruta 14"/>
          <p:cNvSpPr txBox="1"/>
          <p:nvPr userDrawn="1"/>
        </p:nvSpPr>
        <p:spPr>
          <a:xfrm>
            <a:off x="12288688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Klicka på </a:t>
            </a:r>
            <a:r>
              <a:rPr lang="sv-SE" sz="1400" b="1">
                <a:solidFill>
                  <a:schemeClr val="tx2"/>
                </a:solidFill>
              </a:rPr>
              <a:t>STHLM</a:t>
            </a:r>
            <a:r>
              <a:rPr lang="sv-SE" sz="1400" baseline="0">
                <a:solidFill>
                  <a:schemeClr val="tx2"/>
                </a:solidFill>
              </a:rPr>
              <a:t> </a:t>
            </a:r>
            <a:r>
              <a:rPr lang="sv-SE" sz="1400" b="1" baseline="0">
                <a:solidFill>
                  <a:schemeClr val="tx2"/>
                </a:solidFill>
              </a:rPr>
              <a:t>bilder</a:t>
            </a:r>
            <a:r>
              <a:rPr lang="sv-SE" sz="1400" baseline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26" Type="http://schemas.microsoft.com/office/2007/relationships/hdphoto" Target="../media/hdphoto1.wdp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6.vml"/><Relationship Id="rId7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oleObject" Target="../embeddings/oleObject16.bin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microsoft.com/office/2007/relationships/hdphoto" Target="../media/hdphoto1.wdp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3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ags" Target="../tags/tag36.xml"/><Relationship Id="rId11" Type="http://schemas.openxmlformats.org/officeDocument/2006/relationships/image" Target="../media/image3.jpeg"/><Relationship Id="rId5" Type="http://schemas.openxmlformats.org/officeDocument/2006/relationships/vmlDrawing" Target="../drawings/vmlDrawing18.vml"/><Relationship Id="rId10" Type="http://schemas.openxmlformats.org/officeDocument/2006/relationships/image" Target="../media/image2.emf"/><Relationship Id="rId4" Type="http://schemas.openxmlformats.org/officeDocument/2006/relationships/theme" Target="../theme/theme3.xml"/><Relationship Id="rId9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slideLayout" Target="../slideLayouts/slideLayout23.xml"/><Relationship Id="rId7" Type="http://schemas.openxmlformats.org/officeDocument/2006/relationships/tags" Target="../tags/tag4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vmlDrawing" Target="../drawings/vmlDrawing22.vml"/><Relationship Id="rId5" Type="http://schemas.openxmlformats.org/officeDocument/2006/relationships/theme" Target="../theme/theme4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4.xml"/><Relationship Id="rId9" Type="http://schemas.openxmlformats.org/officeDocument/2006/relationships/oleObject" Target="../embeddings/oleObject2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3770519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think-cell Slide" r:id="rId21" imgW="526" imgH="526" progId="TCLayout.ActiveDocument.1">
                  <p:embed/>
                </p:oleObj>
              </mc:Choice>
              <mc:Fallback>
                <p:oleObj name="think-cell Slide" r:id="rId21" imgW="526" imgH="52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40001"/>
            <a:ext cx="10972800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26400" y="6186018"/>
            <a:ext cx="1056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20XX-XX-XX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04000" y="6325501"/>
            <a:ext cx="63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Skriv eventuell sidfot här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10400" y="6325501"/>
            <a:ext cx="67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7161" cy="4680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C4DA01AC-30FC-4403-A622-D04A749E4F74}"/>
              </a:ext>
            </a:extLst>
          </p:cNvPr>
          <p:cNvSpPr txBox="1"/>
          <p:nvPr userDrawn="1"/>
        </p:nvSpPr>
        <p:spPr>
          <a:xfrm>
            <a:off x="0" y="0"/>
            <a:ext cx="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sv-S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4E34FC-FA45-4EA4-A298-A2A37837AF2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202" y="6071930"/>
            <a:ext cx="655680" cy="648501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31577A83-1A2A-4110-9067-C6204867DECF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223" y="6125548"/>
            <a:ext cx="1367161" cy="35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8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6" r:id="rId3"/>
    <p:sldLayoutId id="2147483669" r:id="rId4"/>
    <p:sldLayoutId id="2147483657" r:id="rId5"/>
    <p:sldLayoutId id="2147483658" r:id="rId6"/>
    <p:sldLayoutId id="2147483659" r:id="rId7"/>
    <p:sldLayoutId id="2147483660" r:id="rId8"/>
    <p:sldLayoutId id="2147483668" r:id="rId9"/>
    <p:sldLayoutId id="2147483654" r:id="rId10"/>
    <p:sldLayoutId id="2147483655" r:id="rId11"/>
    <p:sldLayoutId id="2147483651" r:id="rId12"/>
    <p:sldLayoutId id="2147483661" r:id="rId13"/>
    <p:sldLayoutId id="2147483662" r:id="rId14"/>
    <p:sldLayoutId id="2147483663" r:id="rId15"/>
    <p:sldLayoutId id="2147483710" r:id="rId1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Stockholm Type Regular" pitchFamily="50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19075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indent="-195263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-211138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3" indent="-2127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0145021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think-cell Slide" r:id="rId6" imgW="526" imgH="526" progId="TCLayout.ActiveDocument.1">
                  <p:embed/>
                </p:oleObj>
              </mc:Choice>
              <mc:Fallback>
                <p:oleObj name="think-cell Slide" r:id="rId6" imgW="526" imgH="52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40001"/>
            <a:ext cx="9710869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26400" y="6186018"/>
            <a:ext cx="1056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20XX-XX-XX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04000" y="6325501"/>
            <a:ext cx="63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Skriv eventuell sidfot här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10400" y="6325501"/>
            <a:ext cx="67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176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Stockholm Type Regular" pitchFamily="50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19075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indent="-195263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-211138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3" indent="-2127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8458041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think-cell Slide" r:id="rId8" imgW="526" imgH="526" progId="TCLayout.ActiveDocument.1">
                  <p:embed/>
                </p:oleObj>
              </mc:Choice>
              <mc:Fallback>
                <p:oleObj name="think-cell Slide" r:id="rId8" imgW="526" imgH="52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40001"/>
            <a:ext cx="9710869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26400" y="6186018"/>
            <a:ext cx="1056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20XX-XX-XX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04000" y="6325501"/>
            <a:ext cx="63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Skriv eventuell sidfot här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10400" y="6325501"/>
            <a:ext cx="67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2D423137-F457-4E4D-A8B0-4FABBD1E2D0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7161" cy="468000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196390C5-7C93-4281-A3CB-F1BDE0F9BB3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202" y="6071930"/>
            <a:ext cx="655680" cy="648501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0F8B4C1B-E849-4780-86DD-A267E81B085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223" y="6125548"/>
            <a:ext cx="1367161" cy="35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8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9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Stockholm Type Regular" pitchFamily="50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19075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indent="-195263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-211138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3" indent="-2127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2411474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think-cell Slide" r:id="rId9" imgW="526" imgH="526" progId="TCLayout.ActiveDocument.1">
                  <p:embed/>
                </p:oleObj>
              </mc:Choice>
              <mc:Fallback>
                <p:oleObj name="think-cell Slide" r:id="rId9" imgW="526" imgH="52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40001"/>
            <a:ext cx="9710869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26400" y="6186018"/>
            <a:ext cx="1056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20XX-XX-XX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04000" y="6325501"/>
            <a:ext cx="63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Skriv eventuell sidfot här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10400" y="6325501"/>
            <a:ext cx="67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418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8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Stockholm Type Regular" pitchFamily="50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19075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indent="-195263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-211138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3" indent="-2127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jpeg"/><Relationship Id="rId2" Type="http://schemas.openxmlformats.org/officeDocument/2006/relationships/tags" Target="../tags/tag5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10" Type="http://schemas.microsoft.com/office/2007/relationships/hdphoto" Target="../media/hdphoto2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hyperlink" Target="https://smartstad.stockholm/odis/" TargetMode="External"/><Relationship Id="rId2" Type="http://schemas.openxmlformats.org/officeDocument/2006/relationships/tags" Target="../tags/tag69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.bin"/><Relationship Id="rId4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tags" Target="../tags/tag54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tags" Target="../tags/tag53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https://smartstad.stockholm/wp-content/uploads/sites/10/2020/11/&#214;DIS-Handbok-och-checklista.pptx" TargetMode="External"/><Relationship Id="rId3" Type="http://schemas.openxmlformats.org/officeDocument/2006/relationships/tags" Target="../tags/tag56.xml"/><Relationship Id="rId7" Type="http://schemas.openxmlformats.org/officeDocument/2006/relationships/image" Target="../media/image1.emf"/><Relationship Id="rId12" Type="http://schemas.openxmlformats.org/officeDocument/2006/relationships/image" Target="../media/image23.png"/><Relationship Id="rId2" Type="http://schemas.openxmlformats.org/officeDocument/2006/relationships/tags" Target="../tags/tag55.xml"/><Relationship Id="rId16" Type="http://schemas.openxmlformats.org/officeDocument/2006/relationships/image" Target="../media/image26.svg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8.bin"/><Relationship Id="rId11" Type="http://schemas.openxmlformats.org/officeDocument/2006/relationships/hyperlink" Target="https://smartstad.stockholm/wp-content/uploads/sites/10/2020/11/&#214;DIS-Introduktionsmaterial.pptx" TargetMode="External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10.xml"/><Relationship Id="rId9" Type="http://schemas.openxmlformats.org/officeDocument/2006/relationships/hyperlink" Target="https://smartstad.stockholm/wp-content/uploads/sites/10/2020/11/&#214;DIS-Informationsmaterial-om-lagar-och-direktiv.pptx" TargetMode="External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5.png"/><Relationship Id="rId3" Type="http://schemas.openxmlformats.org/officeDocument/2006/relationships/tags" Target="../tags/tag58.xml"/><Relationship Id="rId7" Type="http://schemas.openxmlformats.org/officeDocument/2006/relationships/image" Target="../media/image1.emf"/><Relationship Id="rId12" Type="http://schemas.openxmlformats.org/officeDocument/2006/relationships/image" Target="../media/image29.png"/><Relationship Id="rId2" Type="http://schemas.openxmlformats.org/officeDocument/2006/relationships/tags" Target="../tags/tag5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9.bin"/><Relationship Id="rId11" Type="http://schemas.openxmlformats.org/officeDocument/2006/relationships/hyperlink" Target="https://smartstad.stockholm/wp-content/uploads/sites/10/2020/11/&#214;DIS-SMARTA-m&#229;l.pptx" TargetMode="External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slideLayout" Target="../slideLayouts/slideLayout10.xml"/><Relationship Id="rId9" Type="http://schemas.openxmlformats.org/officeDocument/2006/relationships/hyperlink" Target="https://smartstad.stockholm/wp-content/uploads/sites/10/2020/11/&#214;DIS-Beslutsunderlag.docx" TargetMode="External"/><Relationship Id="rId14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1.png"/><Relationship Id="rId3" Type="http://schemas.openxmlformats.org/officeDocument/2006/relationships/tags" Target="../tags/tag60.xml"/><Relationship Id="rId7" Type="http://schemas.openxmlformats.org/officeDocument/2006/relationships/image" Target="../media/image1.emf"/><Relationship Id="rId12" Type="http://schemas.openxmlformats.org/officeDocument/2006/relationships/image" Target="../media/image30.svg"/><Relationship Id="rId2" Type="http://schemas.openxmlformats.org/officeDocument/2006/relationships/tags" Target="../tags/tag59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25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33.png"/><Relationship Id="rId4" Type="http://schemas.openxmlformats.org/officeDocument/2006/relationships/slideLayout" Target="../slideLayouts/slideLayout10.xml"/><Relationship Id="rId9" Type="http://schemas.openxmlformats.org/officeDocument/2006/relationships/hyperlink" Target="https://smartstad.stockholm/wp-content/uploads/sites/10/2020/11/&#214;DIS-Mall-f&#246;r-strategi-och-handlingsplan.docx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0.svg"/><Relationship Id="rId3" Type="http://schemas.openxmlformats.org/officeDocument/2006/relationships/tags" Target="../tags/tag62.xml"/><Relationship Id="rId7" Type="http://schemas.openxmlformats.org/officeDocument/2006/relationships/image" Target="../media/image1.emf"/><Relationship Id="rId12" Type="http://schemas.openxmlformats.org/officeDocument/2006/relationships/image" Target="../media/image25.png"/><Relationship Id="rId2" Type="http://schemas.openxmlformats.org/officeDocument/2006/relationships/tags" Target="../tags/tag61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6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35.png"/><Relationship Id="rId4" Type="http://schemas.openxmlformats.org/officeDocument/2006/relationships/slideLayout" Target="../slideLayouts/slideLayout10.xml"/><Relationship Id="rId9" Type="http://schemas.openxmlformats.org/officeDocument/2006/relationships/hyperlink" Target="https://smartstad.stockholm/wp-content/uploads/sites/10/2020/11/&#214;DIS-Organisations-workshop.pptx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hyperlink" Target="https://smartstad.stockholm/wp-content/uploads/sites/10/2020/11/&#214;DIS-F&#246;retagsbehovslista.pptx" TargetMode="External"/><Relationship Id="rId3" Type="http://schemas.openxmlformats.org/officeDocument/2006/relationships/tags" Target="../tags/tag64.xml"/><Relationship Id="rId7" Type="http://schemas.openxmlformats.org/officeDocument/2006/relationships/image" Target="../media/image1.emf"/><Relationship Id="rId12" Type="http://schemas.openxmlformats.org/officeDocument/2006/relationships/image" Target="../media/image40.png"/><Relationship Id="rId2" Type="http://schemas.openxmlformats.org/officeDocument/2006/relationships/tags" Target="../tags/tag63.xml"/><Relationship Id="rId16" Type="http://schemas.openxmlformats.org/officeDocument/2006/relationships/image" Target="../media/image30.svg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2.bin"/><Relationship Id="rId11" Type="http://schemas.openxmlformats.org/officeDocument/2006/relationships/hyperlink" Target="https://smartstad.stockholm/wp-content/uploads/sites/10/2020/11/&#214;DIS-Prioriteringsmall.pptx" TargetMode="External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25.png"/><Relationship Id="rId10" Type="http://schemas.openxmlformats.org/officeDocument/2006/relationships/image" Target="../media/image39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8.png"/><Relationship Id="rId1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martstad.stockholm/odis/" TargetMode="External"/><Relationship Id="rId13" Type="http://schemas.openxmlformats.org/officeDocument/2006/relationships/hyperlink" Target="https://smartstad.stockholm/wp-content/uploads/sites/10/2020/11/Livsmedelsinspektioner-Teknisk-specifikation.xlsx" TargetMode="External"/><Relationship Id="rId18" Type="http://schemas.openxmlformats.org/officeDocument/2006/relationships/hyperlink" Target="https://smartstad.stockholm/wp-content/uploads/sites/10/2020/11/&#214;DIS-Guide-f&#246;r-att-publicera-och-f&#246;rvalta-&#246;ppna-data.pptx" TargetMode="External"/><Relationship Id="rId3" Type="http://schemas.openxmlformats.org/officeDocument/2006/relationships/tags" Target="../tags/tag66.xml"/><Relationship Id="rId21" Type="http://schemas.openxmlformats.org/officeDocument/2006/relationships/image" Target="../media/image44.png"/><Relationship Id="rId7" Type="http://schemas.openxmlformats.org/officeDocument/2006/relationships/image" Target="../media/image1.emf"/><Relationship Id="rId12" Type="http://schemas.openxmlformats.org/officeDocument/2006/relationships/hyperlink" Target="https://smartstad.stockholm/wp-content/uploads/sites/10/2020/11/Historiska-bilder-Kommunnamn.xlsx" TargetMode="External"/><Relationship Id="rId17" Type="http://schemas.openxmlformats.org/officeDocument/2006/relationships/image" Target="../media/image30.svg"/><Relationship Id="rId2" Type="http://schemas.openxmlformats.org/officeDocument/2006/relationships/tags" Target="../tags/tag65.xml"/><Relationship Id="rId16" Type="http://schemas.openxmlformats.org/officeDocument/2006/relationships/image" Target="../media/image25.png"/><Relationship Id="rId20" Type="http://schemas.openxmlformats.org/officeDocument/2006/relationships/hyperlink" Target="https://smartstad.stockholm/wp-content/uploads/sites/10/2020/11/&#214;DIS-Rekommendationer-f&#246;r-dataspecifikationer.xlsx" TargetMode="Externa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3.bin"/><Relationship Id="rId11" Type="http://schemas.openxmlformats.org/officeDocument/2006/relationships/hyperlink" Target="https://smartstad.stockholm/wp-content/uploads/sites/10/2020/11/&#214;DIS-Rekommendation-f&#246;r-evenemang-som-&#246;ppna-data.docx" TargetMode="External"/><Relationship Id="rId24" Type="http://schemas.openxmlformats.org/officeDocument/2006/relationships/image" Target="../media/image31.png"/><Relationship Id="rId5" Type="http://schemas.openxmlformats.org/officeDocument/2006/relationships/notesSlide" Target="../notesSlides/notesSlide7.xml"/><Relationship Id="rId15" Type="http://schemas.openxmlformats.org/officeDocument/2006/relationships/hyperlink" Target="https://smartstad.stockholm/wp-content/uploads/sites/10/2020/11/Utegym-Kommunnamn.xlsx" TargetMode="External"/><Relationship Id="rId23" Type="http://schemas.openxmlformats.org/officeDocument/2006/relationships/image" Target="../media/image45.png"/><Relationship Id="rId10" Type="http://schemas.openxmlformats.org/officeDocument/2006/relationships/image" Target="../media/image20.png"/><Relationship Id="rId19" Type="http://schemas.openxmlformats.org/officeDocument/2006/relationships/image" Target="../media/image43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2.png"/><Relationship Id="rId14" Type="http://schemas.openxmlformats.org/officeDocument/2006/relationships/hyperlink" Target="https://smartstad.stockholm/wp-content/uploads/sites/10/2020/11/Laddstationer-elfordon-Kommunnamn.xlsx" TargetMode="External"/><Relationship Id="rId22" Type="http://schemas.openxmlformats.org/officeDocument/2006/relationships/hyperlink" Target="https://smartstad.stockholm/wp-content/uploads/sites/10/2020/11/&#214;DIS-Krav-p&#229;-&#246;ppenhet-vid-upphandling.pptx" TargetMode="Externa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hyperlink" Target="https://smartstad.stockholm/wp-content/uploads/sites/10/2020/11/&#214;DIS-Mall-f&#246;r-strategi-och-handlingsplan.docx" TargetMode="External"/><Relationship Id="rId18" Type="http://schemas.openxmlformats.org/officeDocument/2006/relationships/hyperlink" Target="https://smartstad.stockholm/wp-content/uploads/sites/10/2020/11/&#214;DIS-Prioriteringsmall.xlsx" TargetMode="External"/><Relationship Id="rId26" Type="http://schemas.openxmlformats.org/officeDocument/2006/relationships/hyperlink" Target="https://smartstad.stockholm/wp-content/uploads/sites/10/2020/11/&#214;DIS-Rekommendation-f&#246;r-laddstationer-och-laddpunkter-som-&#246;ppna-data.docx" TargetMode="External"/><Relationship Id="rId39" Type="http://schemas.openxmlformats.org/officeDocument/2006/relationships/hyperlink" Target="https://smartstad.stockholm/wp-content/uploads/sites/10/2020/11/&#214;DIS-Rekommendation-f&#246;r-evenemang-som-&#246;ppna-data.docx" TargetMode="External"/><Relationship Id="rId21" Type="http://schemas.openxmlformats.org/officeDocument/2006/relationships/hyperlink" Target="https://smartstad.stockholm/wp-content/uploads/sites/10/2020/11/&#214;DIS-Guide-f&#246;r-att-publicera-och-f&#246;rvalta-&#246;ppna-data.xlsx" TargetMode="External"/><Relationship Id="rId34" Type="http://schemas.openxmlformats.org/officeDocument/2006/relationships/hyperlink" Target="https://smartstad.stockholm/wp-content/uploads/sites/10/2020/11/&#214;DIS-NS&#214;D-Livsmedelsinspektioner-Tekniskt-st&#246;d.docx" TargetMode="External"/><Relationship Id="rId7" Type="http://schemas.openxmlformats.org/officeDocument/2006/relationships/hyperlink" Target="https://smartstad.stockholm/wp-content/uploads/sites/10/2020/11/&#214;DIS-Handbok-och-checklista.pptx" TargetMode="External"/><Relationship Id="rId12" Type="http://schemas.openxmlformats.org/officeDocument/2006/relationships/hyperlink" Target="https://smartstad.stockholm/wp-content/uploads/sites/10/2020/11/&#214;DIS-Organisations-workshop.pptx" TargetMode="External"/><Relationship Id="rId17" Type="http://schemas.openxmlformats.org/officeDocument/2006/relationships/hyperlink" Target="https://smartstad.stockholm/wp-content/uploads/sites/10/2020/11/&#214;DIS-Prioriteringsmall.pptx" TargetMode="External"/><Relationship Id="rId25" Type="http://schemas.openxmlformats.org/officeDocument/2006/relationships/hyperlink" Target="https://smartstad.stockholm/wp-content/uploads/sites/10/2020/11/&#214;DIS-Rekommendation-f&#246;r-metadata-f&#246;r-laddstationer-och-laddpunkter-som-&#246;ppna-data.docx" TargetMode="External"/><Relationship Id="rId33" Type="http://schemas.openxmlformats.org/officeDocument/2006/relationships/hyperlink" Target="https://smartstad.stockholm/wp-content/uploads/sites/10/2020/11/Livsmedelsinspektioner-Teknisk-specifikation.xlsx" TargetMode="External"/><Relationship Id="rId38" Type="http://schemas.openxmlformats.org/officeDocument/2006/relationships/hyperlink" Target="https://smartstad.stockholm/wp-content/uploads/sites/10/2020/11/&#214;DIS-Rekommendation-f&#246;r-metadata-f&#246;r-evenemang-som-&#246;ppna-data.docx" TargetMode="External"/><Relationship Id="rId2" Type="http://schemas.openxmlformats.org/officeDocument/2006/relationships/tags" Target="../tags/tag67.xml"/><Relationship Id="rId16" Type="http://schemas.openxmlformats.org/officeDocument/2006/relationships/hyperlink" Target="https://smartstad.stockholm/wp-content/uploads/sites/10/2020/11/&#214;DIS-Inspirationslista-redan-publicerade-datam&#228;ngder.pptx" TargetMode="External"/><Relationship Id="rId20" Type="http://schemas.openxmlformats.org/officeDocument/2006/relationships/hyperlink" Target="https://smartstad.stockholm/wp-content/uploads/sites/10/2020/11/&#214;DIS-Guide-f&#246;r-att-publicera-och-f&#246;rvalta-&#246;ppna-data.pptx" TargetMode="External"/><Relationship Id="rId29" Type="http://schemas.openxmlformats.org/officeDocument/2006/relationships/hyperlink" Target="https://smartstad.stockholm/wp-content/uploads/sites/10/2020/11/&#214;DIS-Rekommendation-f&#246;r-utegym-som-&#246;ppna-data.docx" TargetMode="Externa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11" Type="http://schemas.openxmlformats.org/officeDocument/2006/relationships/hyperlink" Target="https://smartstad.stockholm/wp-content/uploads/sites/10/2020/11/&#214;DIS-SMARTA-m&#229;l.pptx" TargetMode="External"/><Relationship Id="rId24" Type="http://schemas.openxmlformats.org/officeDocument/2006/relationships/hyperlink" Target="https://smartstad.stockholm/wp-content/uploads/sites/10/2020/11/Laddstationer-elfordon-Kommunnamn.xlsx" TargetMode="External"/><Relationship Id="rId32" Type="http://schemas.openxmlformats.org/officeDocument/2006/relationships/hyperlink" Target="https://smartstad.stockholm/wp-content/uploads/sites/10/2020/11/&#214;DIS-Rekommendation-f&#246;r-historiska-bilder-som-&#246;ppna-data.docx" TargetMode="External"/><Relationship Id="rId37" Type="http://schemas.openxmlformats.org/officeDocument/2006/relationships/hyperlink" Target="https://smartstad.stockholm/wp-content/uploads/sites/10/2020/11/&#214;DIS-NS&#214;D-Beslutsunderlag-livsmedelsinspektioner-och-leverant&#246;rsfakturor.pptx" TargetMode="External"/><Relationship Id="rId5" Type="http://schemas.openxmlformats.org/officeDocument/2006/relationships/oleObject" Target="../embeddings/oleObject34.bin"/><Relationship Id="rId15" Type="http://schemas.openxmlformats.org/officeDocument/2006/relationships/hyperlink" Target="https://smartstad.stockholm/wp-content/uploads/sites/10/2020/11/&#214;DIS-F&#246;retagsbehovslista.xlsx" TargetMode="External"/><Relationship Id="rId23" Type="http://schemas.openxmlformats.org/officeDocument/2006/relationships/hyperlink" Target="https://smartstad.stockholm/wp-content/uploads/sites/10/2020/11/&#214;DIS-Rekommendationer-f&#246;r-dataspecifikationer.xlsx" TargetMode="External"/><Relationship Id="rId28" Type="http://schemas.openxmlformats.org/officeDocument/2006/relationships/hyperlink" Target="https://smartstad.stockholm/wp-content/uploads/sites/10/2020/11/&#214;DIS-Rekommendation-f&#246;r-metadata-f&#246;r-utegym-som-&#246;ppna-data.docx" TargetMode="External"/><Relationship Id="rId36" Type="http://schemas.openxmlformats.org/officeDocument/2006/relationships/hyperlink" Target="https://smartstad.stockholm/wp-content/uploads/sites/10/2020/11/&#214;DIS-NS&#214;D-Livsmedelsinspektioner-Rekommendation.docx" TargetMode="External"/><Relationship Id="rId10" Type="http://schemas.openxmlformats.org/officeDocument/2006/relationships/hyperlink" Target="https://smartstad.stockholm/wp-content/uploads/sites/10/2020/11/&#214;DIS-Beslutsunderlag.docx" TargetMode="External"/><Relationship Id="rId19" Type="http://schemas.openxmlformats.org/officeDocument/2006/relationships/hyperlink" Target="https://smartstad.stockholm/wp-content/uploads/sites/10/2020/11/&#214;DIS-Krav-p&#229;-&#246;ppenhet-vid-upphandling.pptx" TargetMode="External"/><Relationship Id="rId31" Type="http://schemas.openxmlformats.org/officeDocument/2006/relationships/hyperlink" Target="https://smartstad.stockholm/wp-content/uploads/sites/10/2020/11/&#214;DIS-Rekommendation-f&#246;r-metadata-f&#246;r-historiska-bilder-som-&#246;ppna-data.docx" TargetMode="External"/><Relationship Id="rId4" Type="http://schemas.openxmlformats.org/officeDocument/2006/relationships/slideLayout" Target="../slideLayouts/slideLayout10.xml"/><Relationship Id="rId9" Type="http://schemas.openxmlformats.org/officeDocument/2006/relationships/hyperlink" Target="https://smartstad.stockholm/wp-content/uploads/sites/10/2020/11/&#214;DIS-Informationsmaterial-om-lagar-och-direktiv.pptx" TargetMode="External"/><Relationship Id="rId14" Type="http://schemas.openxmlformats.org/officeDocument/2006/relationships/hyperlink" Target="https://smartstad.stockholm/wp-content/uploads/sites/10/2020/11/&#214;DIS-F&#246;retagsbehovslista.pptx" TargetMode="External"/><Relationship Id="rId22" Type="http://schemas.openxmlformats.org/officeDocument/2006/relationships/hyperlink" Target="https://smartstad.stockholm/wp-content/uploads/sites/10/2020/11/&#214;DIS-Guide-f&#246;r-att-publicera-och-f&#246;rvalta-&#246;ppna-data.docx" TargetMode="External"/><Relationship Id="rId27" Type="http://schemas.openxmlformats.org/officeDocument/2006/relationships/hyperlink" Target="https://smartstad.stockholm/wp-content/uploads/sites/10/2020/11/Utegym-Kommunnamn.xlsx" TargetMode="External"/><Relationship Id="rId30" Type="http://schemas.openxmlformats.org/officeDocument/2006/relationships/hyperlink" Target="https://smartstad.stockholm/wp-content/uploads/sites/10/2020/11/Historiska-bilder-Kommunnamn.xlsx" TargetMode="External"/><Relationship Id="rId35" Type="http://schemas.openxmlformats.org/officeDocument/2006/relationships/hyperlink" Target="https://smartstad.stockholm/wp-content/uploads/sites/10/2020/11/&#214;DIS-NS&#214;D-Livsmedelsinspektioner-DCAT-AP-SE.docx" TargetMode="External"/><Relationship Id="rId8" Type="http://schemas.openxmlformats.org/officeDocument/2006/relationships/hyperlink" Target="https://smartstad.stockholm/wp-content/uploads/sites/10/2020/11/&#214;DIS-Introduktionsmaterial.pptx" TargetMode="External"/><Relationship Id="rId3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think-cell Slide" r:id="rId5" imgW="631" imgH="631" progId="TCLayout.ActiveDocument.1">
                  <p:embed/>
                </p:oleObj>
              </mc:Choice>
              <mc:Fallback>
                <p:oleObj name="think-cell Slide" r:id="rId5" imgW="631" imgH="6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542940" y="427908"/>
            <a:ext cx="697899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>
                <a:solidFill>
                  <a:schemeClr val="tx2"/>
                </a:solidFill>
                <a:latin typeface="Arial" panose="020B0604020202020204" pitchFamily="34" charset="0"/>
                <a:ea typeface="Stockholm Type" charset="0"/>
                <a:cs typeface="Arial" panose="020B0604020202020204" pitchFamily="34" charset="0"/>
              </a:rPr>
              <a:t>Handbok och checklista för att komma igång med öppna data</a:t>
            </a:r>
          </a:p>
          <a:p>
            <a:endParaRPr lang="sv-SE" sz="2000" b="1">
              <a:solidFill>
                <a:schemeClr val="tx2"/>
              </a:solidFill>
              <a:latin typeface="Arial" panose="020B0604020202020204" pitchFamily="34" charset="0"/>
              <a:ea typeface="Stockholm Type" charset="0"/>
              <a:cs typeface="Arial" panose="020B0604020202020204" pitchFamily="34" charset="0"/>
            </a:endParaRPr>
          </a:p>
          <a:p>
            <a:r>
              <a:rPr lang="sv-SE" sz="2000" b="1">
                <a:solidFill>
                  <a:schemeClr val="tx2"/>
                </a:solidFill>
                <a:ea typeface="+mn-lt"/>
                <a:cs typeface="+mn-lt"/>
              </a:rPr>
              <a:t>ÖDIS</a:t>
            </a:r>
            <a:r>
              <a:rPr lang="sv-SE" sz="2000" b="1">
                <a:solidFill>
                  <a:schemeClr val="tx2"/>
                </a:solidFill>
                <a:cs typeface="Arial"/>
              </a:rPr>
              <a:t> - Ökad användning av öppna data i Stockholmsregionen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D3C0EA-9E5A-402D-BABB-2C20CFB6D00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2" y="498509"/>
            <a:ext cx="844925" cy="8356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9B3107-041C-4D52-BB93-E60073654E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8251" y="612969"/>
            <a:ext cx="1397782" cy="47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758956-DBE1-40F9-9D26-E04AB84C0D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595" y="612969"/>
            <a:ext cx="1738814" cy="45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57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E3EA6D3-F397-4055-97F2-031420B98AE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48034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E3EA6D3-F397-4055-97F2-031420B98A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9EE38D9-4DBE-48C4-80E2-14EB1BC6F0A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sv-SE" sz="30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BD81298-249E-0B4B-BAF5-AF9E825D7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42" y="404664"/>
            <a:ext cx="10857725" cy="831600"/>
          </a:xfrm>
        </p:spPr>
        <p:txBody>
          <a:bodyPr/>
          <a:lstStyle/>
          <a:p>
            <a:r>
              <a:rPr lang="sv-SE">
                <a:solidFill>
                  <a:schemeClr val="bg1"/>
                </a:solidFill>
                <a:latin typeface="Arial"/>
                <a:cs typeface="Arial"/>
              </a:rPr>
              <a:t>Du hittar mer information och stödmaterial på ÖDIS hemsida</a:t>
            </a:r>
            <a:endParaRPr lang="sv-S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48EA43-4FC6-4262-A55D-6FD20ABDD2E0}"/>
              </a:ext>
            </a:extLst>
          </p:cNvPr>
          <p:cNvSpPr txBox="1"/>
          <p:nvPr/>
        </p:nvSpPr>
        <p:spPr>
          <a:xfrm>
            <a:off x="522442" y="1984108"/>
            <a:ext cx="98978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chemeClr val="bg1"/>
                </a:solidFill>
              </a:rPr>
              <a:t>Detta material är framtaget av projektet Ökad användning av öppna data i Stockholmsregionen (ÖDIS), som var en gemensam satsning av samtliga 26 kommuner i kommunsamarbetet </a:t>
            </a:r>
            <a:r>
              <a:rPr lang="sv-SE" err="1">
                <a:solidFill>
                  <a:schemeClr val="bg1"/>
                </a:solidFill>
              </a:rPr>
              <a:t>Storsthlm</a:t>
            </a:r>
            <a:r>
              <a:rPr lang="sv-SE">
                <a:solidFill>
                  <a:schemeClr val="bg1"/>
                </a:solidFill>
              </a:rPr>
              <a:t>. Projektet pågick april 2018 – december 2020. </a:t>
            </a:r>
          </a:p>
          <a:p>
            <a:endParaRPr lang="sv-SE">
              <a:solidFill>
                <a:schemeClr val="bg1"/>
              </a:solidFill>
            </a:endParaRPr>
          </a:p>
          <a:p>
            <a:r>
              <a:rPr lang="sv-SE" b="1">
                <a:solidFill>
                  <a:schemeClr val="bg1"/>
                </a:solidFill>
              </a:rPr>
              <a:t>Läs mer om projektet och hitta mer stödmaterial likt detta på </a:t>
            </a:r>
            <a:r>
              <a:rPr lang="sv-SE" b="1" err="1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smartstad.stockholm</a:t>
            </a:r>
            <a:r>
              <a:rPr lang="sv-SE" b="1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sv-SE" b="1" err="1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odis</a:t>
            </a:r>
            <a:endParaRPr lang="sv-SE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5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E3EA6D3-F397-4055-97F2-031420B98AE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E3EA6D3-F397-4055-97F2-031420B98A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9EE38D9-4DBE-48C4-80E2-14EB1BC6F0A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sv-SE" sz="30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BD81298-249E-0B4B-BAF5-AF9E825D7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42" y="404664"/>
            <a:ext cx="10857725" cy="831600"/>
          </a:xfrm>
        </p:spPr>
        <p:txBody>
          <a:bodyPr/>
          <a:lstStyle/>
          <a:p>
            <a:r>
              <a:rPr lang="sv-SE" dirty="0">
                <a:latin typeface="Arial"/>
                <a:cs typeface="Arial"/>
              </a:rPr>
              <a:t>ÖDIS har identifierat flera nyckeluppgifter som behöver göras för att etablera arbetet med öppna data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27CC6A7F-4607-5544-B421-E6718A694DFC}"/>
              </a:ext>
            </a:extLst>
          </p:cNvPr>
          <p:cNvGrpSpPr/>
          <p:nvPr/>
        </p:nvGrpSpPr>
        <p:grpSpPr>
          <a:xfrm>
            <a:off x="436230" y="2946947"/>
            <a:ext cx="5639765" cy="1723549"/>
            <a:chOff x="436230" y="3016222"/>
            <a:chExt cx="5639765" cy="1723549"/>
          </a:xfrm>
        </p:grpSpPr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1BCB3665-5F88-414A-B95A-2A05A0E650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589" t="16543" r="12222" b="32346"/>
            <a:stretch/>
          </p:blipFill>
          <p:spPr>
            <a:xfrm>
              <a:off x="436230" y="3036078"/>
              <a:ext cx="873750" cy="563947"/>
            </a:xfrm>
            <a:prstGeom prst="rect">
              <a:avLst/>
            </a:prstGeom>
          </p:spPr>
        </p:pic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93152C13-A5B7-C740-A424-954627CC6212}"/>
                </a:ext>
              </a:extLst>
            </p:cNvPr>
            <p:cNvSpPr txBox="1"/>
            <p:nvPr/>
          </p:nvSpPr>
          <p:spPr>
            <a:xfrm>
              <a:off x="1342443" y="3016222"/>
              <a:ext cx="4733552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>
                  <a:solidFill>
                    <a:srgbClr val="C40064"/>
                  </a:solidFill>
                </a:rPr>
                <a:t>Fatta beslut och sätta mål</a:t>
              </a:r>
            </a:p>
            <a:p>
              <a:pPr marL="171450" indent="-171450" fontAlgn="base">
                <a:buFont typeface="Wingdings" panose="05000000000000000000" pitchFamily="2" charset="2"/>
                <a:buChar char="q"/>
              </a:pPr>
              <a:r>
                <a:rPr lang="sv-SE" sz="1000"/>
                <a:t>Säkerställ att kommunen fattar ett övergripande principbeslut om arbetet med öppna data som visar på inriktningen och målen för arbetet</a:t>
              </a:r>
            </a:p>
            <a:p>
              <a:pPr marL="171450" indent="-171450" fontAlgn="base">
                <a:buFont typeface="Wingdings" panose="05000000000000000000" pitchFamily="2" charset="2"/>
                <a:buChar char="q"/>
              </a:pPr>
              <a:r>
                <a:rPr lang="sv-SE" sz="1000"/>
                <a:t>Beslutet bör innehålla tydliga målsättningar för att visa på inriktningen och (SMARTA) mål för arbetet </a:t>
              </a:r>
            </a:p>
            <a:p>
              <a:pPr marL="171450" indent="-171450" fontAlgn="base">
                <a:buFont typeface="Wingdings" panose="05000000000000000000" pitchFamily="2" charset="2"/>
                <a:buChar char="q"/>
              </a:pPr>
              <a:r>
                <a:rPr lang="sv-SE" sz="1000"/>
                <a:t>Beslutet bör även innehålla en budget. Det kan räcka med en liten summa, men en budget tydliggör att det är bestämt att arbetet ska utföras och följas upp</a:t>
              </a:r>
            </a:p>
            <a:p>
              <a:endParaRPr lang="sv-SE" b="1">
                <a:solidFill>
                  <a:srgbClr val="C40064"/>
                </a:solidFill>
              </a:endParaRPr>
            </a:p>
          </p:txBody>
        </p:sp>
      </p:grpSp>
      <p:grpSp>
        <p:nvGrpSpPr>
          <p:cNvPr id="7" name="Grupp 6">
            <a:extLst>
              <a:ext uri="{FF2B5EF4-FFF2-40B4-BE49-F238E27FC236}">
                <a16:creationId xmlns:a16="http://schemas.microsoft.com/office/drawing/2014/main" id="{6A39E1B3-DBA3-334C-B64E-2ED9AFE24236}"/>
              </a:ext>
            </a:extLst>
          </p:cNvPr>
          <p:cNvGrpSpPr/>
          <p:nvPr/>
        </p:nvGrpSpPr>
        <p:grpSpPr>
          <a:xfrm>
            <a:off x="6214449" y="1389600"/>
            <a:ext cx="5766332" cy="1569660"/>
            <a:chOff x="468256" y="4417223"/>
            <a:chExt cx="5766332" cy="1569660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FE654A93-47CC-A243-9A41-A6EA375D7A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" r="6951" b="13250"/>
            <a:stretch/>
          </p:blipFill>
          <p:spPr>
            <a:xfrm>
              <a:off x="468256" y="4476289"/>
              <a:ext cx="781550" cy="777970"/>
            </a:xfrm>
            <a:prstGeom prst="rect">
              <a:avLst/>
            </a:prstGeom>
          </p:spPr>
        </p:pic>
        <p:sp>
          <p:nvSpPr>
            <p:cNvPr id="37" name="textruta 36">
              <a:extLst>
                <a:ext uri="{FF2B5EF4-FFF2-40B4-BE49-F238E27FC236}">
                  <a16:creationId xmlns:a16="http://schemas.microsoft.com/office/drawing/2014/main" id="{3F3B6399-714F-E947-880A-5B93C532AC7E}"/>
                </a:ext>
              </a:extLst>
            </p:cNvPr>
            <p:cNvSpPr txBox="1"/>
            <p:nvPr/>
          </p:nvSpPr>
          <p:spPr>
            <a:xfrm>
              <a:off x="1342443" y="4417223"/>
              <a:ext cx="489214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>
                  <a:solidFill>
                    <a:srgbClr val="C40064"/>
                  </a:solidFill>
                </a:rPr>
                <a:t>Forma organisation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sv-SE" sz="1000">
                  <a:ea typeface="+mn-lt"/>
                  <a:cs typeface="+mn-lt"/>
                </a:rPr>
                <a:t>Tillsätt en intern samordnare med mandat att sammankalla representanter från varje process</a:t>
              </a:r>
              <a:endParaRPr lang="sv-SE" sz="1000">
                <a:cs typeface="Arial"/>
              </a:endParaRP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sv-SE" sz="1000">
                  <a:ea typeface="+mn-lt"/>
                  <a:cs typeface="+mn-lt"/>
                </a:rPr>
                <a:t>Skapa ett nätverk med informationsägare från olika processer som kan involveras i det praktiska arbetet</a:t>
              </a:r>
              <a:endParaRPr lang="sv-SE" sz="1000">
                <a:cs typeface="Arial"/>
              </a:endParaRP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sv-SE" sz="1000">
                  <a:ea typeface="+mn-lt"/>
                  <a:cs typeface="+mn-lt"/>
                </a:rPr>
                <a:t>Genomför först ett eller ett par pilotprojekt för att lära mer om öppna data och vad det innebär för att sedan utöka arbetet</a:t>
              </a:r>
              <a:endParaRPr lang="sv-SE" sz="1000"/>
            </a:p>
            <a:p>
              <a:endParaRPr lang="sv-SE" b="1">
                <a:solidFill>
                  <a:srgbClr val="C40064"/>
                </a:solidFill>
              </a:endParaRPr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E74B85E3-303C-E14B-BDF6-04B3D0CBEC0E}"/>
              </a:ext>
            </a:extLst>
          </p:cNvPr>
          <p:cNvGrpSpPr/>
          <p:nvPr/>
        </p:nvGrpSpPr>
        <p:grpSpPr>
          <a:xfrm>
            <a:off x="489453" y="4658698"/>
            <a:ext cx="5488099" cy="1261884"/>
            <a:chOff x="6074025" y="1373746"/>
            <a:chExt cx="5488099" cy="1261884"/>
          </a:xfrm>
        </p:grpSpPr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B057BB3F-513E-FA4D-878A-3FCCD0A0DBB3}"/>
                </a:ext>
              </a:extLst>
            </p:cNvPr>
            <p:cNvSpPr txBox="1"/>
            <p:nvPr/>
          </p:nvSpPr>
          <p:spPr>
            <a:xfrm>
              <a:off x="6941765" y="1373746"/>
              <a:ext cx="462035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>
                  <a:solidFill>
                    <a:srgbClr val="C40064"/>
                  </a:solidFill>
                </a:rPr>
                <a:t>Ta fram strategi och handlingsplan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sv-SE" sz="1000"/>
                <a:t>Upprätta och förankra en policy eller strategi för arbetet baserat på beslut och mål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sv-SE" sz="1000"/>
                <a:t>Utarbeta en handlingsplan med konkreta och tidsatta aktiviteter för att nå målet </a:t>
              </a:r>
              <a:endParaRPr lang="sv-SE" sz="1000">
                <a:cs typeface="Arial"/>
              </a:endParaRPr>
            </a:p>
            <a:p>
              <a:endParaRPr lang="sv-SE" b="1">
                <a:solidFill>
                  <a:srgbClr val="C40064"/>
                </a:solidFill>
              </a:endParaRPr>
            </a:p>
          </p:txBody>
        </p:sp>
        <p:pic>
          <p:nvPicPr>
            <p:cNvPr id="41" name="Bildobjekt 40">
              <a:extLst>
                <a:ext uri="{FF2B5EF4-FFF2-40B4-BE49-F238E27FC236}">
                  <a16:creationId xmlns:a16="http://schemas.microsoft.com/office/drawing/2014/main" id="{C44916B4-BA01-CA48-9241-AAF41569E3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7" r="5062" b="13250"/>
            <a:stretch/>
          </p:blipFill>
          <p:spPr>
            <a:xfrm>
              <a:off x="6074025" y="1460801"/>
              <a:ext cx="701695" cy="691325"/>
            </a:xfrm>
            <a:prstGeom prst="rect">
              <a:avLst/>
            </a:prstGeom>
          </p:spPr>
        </p:pic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3B680818-24C9-9549-94D1-EFE67537B9CD}"/>
              </a:ext>
            </a:extLst>
          </p:cNvPr>
          <p:cNvGrpSpPr/>
          <p:nvPr/>
        </p:nvGrpSpPr>
        <p:grpSpPr>
          <a:xfrm>
            <a:off x="489453" y="1373746"/>
            <a:ext cx="5606546" cy="1600438"/>
            <a:chOff x="489453" y="1373746"/>
            <a:chExt cx="5606546" cy="1600438"/>
          </a:xfrm>
        </p:grpSpPr>
        <p:pic>
          <p:nvPicPr>
            <p:cNvPr id="60" name="Platshållare för innehåll 4">
              <a:extLst>
                <a:ext uri="{FF2B5EF4-FFF2-40B4-BE49-F238E27FC236}">
                  <a16:creationId xmlns:a16="http://schemas.microsoft.com/office/drawing/2014/main" id="{3B4378C8-E31D-2449-9A71-A1D9D0739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13146"/>
            <a:stretch/>
          </p:blipFill>
          <p:spPr>
            <a:xfrm>
              <a:off x="489453" y="1445754"/>
              <a:ext cx="744158" cy="646331"/>
            </a:xfrm>
            <a:prstGeom prst="rect">
              <a:avLst/>
            </a:prstGeom>
          </p:spPr>
        </p:pic>
        <p:sp>
          <p:nvSpPr>
            <p:cNvPr id="61" name="textruta 60">
              <a:extLst>
                <a:ext uri="{FF2B5EF4-FFF2-40B4-BE49-F238E27FC236}">
                  <a16:creationId xmlns:a16="http://schemas.microsoft.com/office/drawing/2014/main" id="{B5286957-D06B-AE4C-A424-FB685C77EB38}"/>
                </a:ext>
              </a:extLst>
            </p:cNvPr>
            <p:cNvSpPr txBox="1"/>
            <p:nvPr/>
          </p:nvSpPr>
          <p:spPr>
            <a:xfrm>
              <a:off x="1342442" y="1373746"/>
              <a:ext cx="4753557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>
                  <a:solidFill>
                    <a:srgbClr val="C40064"/>
                  </a:solidFill>
                </a:rPr>
                <a:t>Förankra och utbilda</a:t>
              </a:r>
            </a:p>
            <a:p>
              <a:pPr marL="171450" indent="-171450" fontAlgn="base">
                <a:buFont typeface="Wingdings" panose="05000000000000000000" pitchFamily="2" charset="2"/>
                <a:buChar char="q"/>
              </a:pPr>
              <a:r>
                <a:rPr lang="sv-SE" sz="1000"/>
                <a:t>Förankra arbetet med öppna data hos kommunledningen (även den politiska). Detta är viktigt för ett långsiktigt och uthålligt arbete för öppna data. ​</a:t>
              </a:r>
            </a:p>
            <a:p>
              <a:pPr marL="171450" indent="-171450" fontAlgn="base">
                <a:buFont typeface="Wingdings" panose="05000000000000000000" pitchFamily="2" charset="2"/>
                <a:buChar char="q"/>
              </a:pPr>
              <a:r>
                <a:rPr lang="sv-SE" sz="1000"/>
                <a:t>Ett bra första steg är att kontakta er IT-avdelning eller digitaliseringsstab som båda har öppna data på sin agenda​</a:t>
              </a:r>
            </a:p>
            <a:p>
              <a:pPr marL="171450" indent="-171450" fontAlgn="base">
                <a:buFont typeface="Wingdings" panose="05000000000000000000" pitchFamily="2" charset="2"/>
                <a:buChar char="q"/>
              </a:pPr>
              <a:r>
                <a:rPr lang="sv-SE" sz="1000"/>
                <a:t>Förvaltnings- och kommunledningen bör få information om öppna data och vilka möjligheter det skapar samt de politiska ambitioner och lagar som finns på EU- och nationell nivå för att kunna ta ställning till hur den egna organisationen bör arbeta</a:t>
              </a:r>
              <a:endParaRPr lang="sv-SE" b="1">
                <a:solidFill>
                  <a:srgbClr val="C40064"/>
                </a:solidFill>
              </a:endParaRPr>
            </a:p>
          </p:txBody>
        </p:sp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F12C8824-2079-FC47-9947-5563DF2CD073}"/>
              </a:ext>
            </a:extLst>
          </p:cNvPr>
          <p:cNvGrpSpPr/>
          <p:nvPr/>
        </p:nvGrpSpPr>
        <p:grpSpPr>
          <a:xfrm>
            <a:off x="6075996" y="2953462"/>
            <a:ext cx="5896549" cy="1877437"/>
            <a:chOff x="5937361" y="2646890"/>
            <a:chExt cx="5896549" cy="1877437"/>
          </a:xfrm>
        </p:grpSpPr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0EEE4A0F-2C27-7B43-B44A-574BB619EA88}"/>
                </a:ext>
              </a:extLst>
            </p:cNvPr>
            <p:cNvGrpSpPr/>
            <p:nvPr/>
          </p:nvGrpSpPr>
          <p:grpSpPr>
            <a:xfrm>
              <a:off x="5937361" y="2722784"/>
              <a:ext cx="975021" cy="586876"/>
              <a:chOff x="5610065" y="5047138"/>
              <a:chExt cx="1381599" cy="831600"/>
            </a:xfrm>
          </p:grpSpPr>
          <p:pic>
            <p:nvPicPr>
              <p:cNvPr id="63" name="Bildobjekt 62">
                <a:extLst>
                  <a:ext uri="{FF2B5EF4-FFF2-40B4-BE49-F238E27FC236}">
                    <a16:creationId xmlns:a16="http://schemas.microsoft.com/office/drawing/2014/main" id="{07849B8E-E61E-284E-89AD-B3473194A4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7283" t="8889" r="7722" b="25024"/>
              <a:stretch/>
            </p:blipFill>
            <p:spPr>
              <a:xfrm>
                <a:off x="5745470" y="5047138"/>
                <a:ext cx="1069524" cy="831600"/>
              </a:xfrm>
              <a:prstGeom prst="rect">
                <a:avLst/>
              </a:prstGeom>
            </p:spPr>
          </p:pic>
          <p:pic>
            <p:nvPicPr>
              <p:cNvPr id="76" name="Bildobjekt 75">
                <a:extLst>
                  <a:ext uri="{FF2B5EF4-FFF2-40B4-BE49-F238E27FC236}">
                    <a16:creationId xmlns:a16="http://schemas.microsoft.com/office/drawing/2014/main" id="{47665237-0C9E-954E-9FE8-A26BFC4040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907" r="5719" b="19120"/>
              <a:stretch/>
            </p:blipFill>
            <p:spPr>
              <a:xfrm>
                <a:off x="6559778" y="5060007"/>
                <a:ext cx="431886" cy="325115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77" name="Bildobjekt 76">
                <a:extLst>
                  <a:ext uri="{FF2B5EF4-FFF2-40B4-BE49-F238E27FC236}">
                    <a16:creationId xmlns:a16="http://schemas.microsoft.com/office/drawing/2014/main" id="{A1BC56D8-3767-7A4E-8E97-33E8367813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907" r="5719" b="19120"/>
              <a:stretch/>
            </p:blipFill>
            <p:spPr>
              <a:xfrm>
                <a:off x="5610065" y="5050133"/>
                <a:ext cx="431886" cy="325115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78" name="textruta 77">
              <a:extLst>
                <a:ext uri="{FF2B5EF4-FFF2-40B4-BE49-F238E27FC236}">
                  <a16:creationId xmlns:a16="http://schemas.microsoft.com/office/drawing/2014/main" id="{9D9CA5A2-ED94-A449-BDE7-33525F05E729}"/>
                </a:ext>
              </a:extLst>
            </p:cNvPr>
            <p:cNvSpPr txBox="1"/>
            <p:nvPr/>
          </p:nvSpPr>
          <p:spPr>
            <a:xfrm>
              <a:off x="6941765" y="2646890"/>
              <a:ext cx="4892145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>
                  <a:solidFill>
                    <a:srgbClr val="C40064"/>
                  </a:solidFill>
                </a:rPr>
                <a:t>Identifiera och prioritera datamängder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sv-SE" sz="1000">
                  <a:cs typeface="Arial"/>
                </a:rPr>
                <a:t>Börja med "lågt hängande frukter" för att komma igång. Datamängder som redan publiceras på er webbplats är ofta lätta att börja med 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sv-SE" sz="1000">
                  <a:cs typeface="Arial"/>
                </a:rPr>
                <a:t>Utgå</a:t>
              </a:r>
              <a:r>
                <a:rPr lang="sv-SE" sz="1000">
                  <a:ea typeface="+mn-lt"/>
                  <a:cs typeface="+mn-lt"/>
                </a:rPr>
                <a:t> från behovsägare för att identifiera datamängder för publicering, vilka datamängder efterfrågas?</a:t>
              </a:r>
              <a:r>
                <a:rPr lang="sv-SE" sz="1000"/>
                <a:t> 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sv-SE" sz="1000"/>
                <a:t>Kontakta lantmäteriet och samhällsbyggnads-processer som är kunniga på området och har data med färdiga APIer som kan läggas ut </a:t>
              </a:r>
              <a:endParaRPr lang="sv-SE" sz="1000">
                <a:cs typeface="Arial"/>
              </a:endParaRPr>
            </a:p>
            <a:p>
              <a:pPr marL="171450" indent="-171450" fontAlgn="base">
                <a:buFont typeface="Wingdings" panose="05000000000000000000" pitchFamily="2" charset="2"/>
                <a:buChar char="q"/>
              </a:pPr>
              <a:r>
                <a:rPr lang="sv-SE" sz="1000"/>
                <a:t>Rekommendationen för att enkelt komma igång är att använd data som är fri från sekretess- eller upphovsrättsreglerade uppgifter samt personuppgifter</a:t>
              </a:r>
            </a:p>
            <a:p>
              <a:endParaRPr lang="sv-SE" b="1">
                <a:solidFill>
                  <a:srgbClr val="C40064"/>
                </a:solidFill>
              </a:endParaRPr>
            </a:p>
          </p:txBody>
        </p: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F4E25B13-93DE-C94B-B3B4-0214E2163174}"/>
              </a:ext>
            </a:extLst>
          </p:cNvPr>
          <p:cNvGrpSpPr/>
          <p:nvPr/>
        </p:nvGrpSpPr>
        <p:grpSpPr>
          <a:xfrm>
            <a:off x="6214449" y="4662380"/>
            <a:ext cx="5733198" cy="1569660"/>
            <a:chOff x="6093903" y="4417223"/>
            <a:chExt cx="5733198" cy="1569660"/>
          </a:xfrm>
        </p:grpSpPr>
        <p:sp>
          <p:nvSpPr>
            <p:cNvPr id="38" name="textruta 37">
              <a:extLst>
                <a:ext uri="{FF2B5EF4-FFF2-40B4-BE49-F238E27FC236}">
                  <a16:creationId xmlns:a16="http://schemas.microsoft.com/office/drawing/2014/main" id="{269B63E1-7273-904A-84B4-E6109F3470EE}"/>
                </a:ext>
              </a:extLst>
            </p:cNvPr>
            <p:cNvSpPr txBox="1"/>
            <p:nvPr/>
          </p:nvSpPr>
          <p:spPr>
            <a:xfrm>
              <a:off x="6934955" y="4417223"/>
              <a:ext cx="48921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>
                  <a:solidFill>
                    <a:srgbClr val="C40064"/>
                  </a:solidFill>
                </a:rPr>
                <a:t>Publicera och förvalta öppna data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sv-SE" sz="1000">
                  <a:ea typeface="+mn-lt"/>
                  <a:cs typeface="+mn-lt"/>
                </a:rPr>
                <a:t>Rekommendationen är att alla myndigheter samlar all tillgänglig öppna data på en sidan med namnet www.myndighetensnamn.se/psidata</a:t>
              </a:r>
              <a:endParaRPr lang="sv-SE" sz="1000">
                <a:cs typeface="Arial"/>
              </a:endParaRP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sv-SE" sz="1000"/>
                <a:t>Publicera en förteckning över den data er kommun tillhandahåller </a:t>
              </a:r>
              <a:r>
                <a:rPr lang="sv-SE" sz="1000" b="1">
                  <a:solidFill>
                    <a:schemeClr val="tx2"/>
                  </a:solidFill>
                </a:rPr>
                <a:t>(§)</a:t>
              </a:r>
              <a:endParaRPr lang="sv-SE" sz="1000" b="1">
                <a:solidFill>
                  <a:schemeClr val="tx2"/>
                </a:solidFill>
                <a:cs typeface="Arial"/>
              </a:endParaRP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sv-SE" sz="1000"/>
                <a:t>Publicera </a:t>
              </a:r>
              <a:r>
                <a:rPr lang="sv-SE" sz="1000" err="1"/>
                <a:t>ev</a:t>
              </a:r>
              <a:r>
                <a:rPr lang="sv-SE" sz="1000"/>
                <a:t> avgifter, beräkningsgrunder och villkor som är förknippade med vidareutnyttjandet av er data. Utgångspunkt är dock att öppna data ska vara avgiftsfritt </a:t>
              </a:r>
              <a:r>
                <a:rPr lang="sv-SE" sz="1000" b="1">
                  <a:solidFill>
                    <a:schemeClr val="tx2"/>
                  </a:solidFill>
                </a:rPr>
                <a:t>(§)</a:t>
              </a:r>
              <a:endParaRPr lang="sv-SE" sz="1000" b="1">
                <a:solidFill>
                  <a:schemeClr val="tx2"/>
                </a:solidFill>
                <a:cs typeface="Arial"/>
              </a:endParaRPr>
            </a:p>
            <a:p>
              <a:endParaRPr lang="sv-SE" b="1">
                <a:solidFill>
                  <a:srgbClr val="C40064"/>
                </a:solidFill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2C56574-3BC0-4FC9-9680-A2579182C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903" y="4476289"/>
              <a:ext cx="661938" cy="66193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76E1961-F7FD-4A06-BA32-6E306AA6B711}"/>
              </a:ext>
            </a:extLst>
          </p:cNvPr>
          <p:cNvSpPr txBox="1"/>
          <p:nvPr/>
        </p:nvSpPr>
        <p:spPr>
          <a:xfrm>
            <a:off x="7309195" y="6201829"/>
            <a:ext cx="2808312" cy="247079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sv-SE" sz="1000" b="1">
                <a:solidFill>
                  <a:schemeClr val="tx2"/>
                </a:solidFill>
              </a:rPr>
              <a:t>(§) </a:t>
            </a:r>
            <a:r>
              <a:rPr lang="sv-SE" sz="1000"/>
              <a:t>= Tvingande enligt svensk eller EU rätt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5277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E07C06E-61E1-430E-AB54-D22A8FAD766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56438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E07C06E-61E1-430E-AB54-D22A8FAD76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2B337BB2-AD9D-49DB-B14D-D61EF6DF101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sv-SE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0E731F-E9B9-44BE-9652-7A7B29CEAC38}"/>
              </a:ext>
            </a:extLst>
          </p:cNvPr>
          <p:cNvSpPr/>
          <p:nvPr/>
        </p:nvSpPr>
        <p:spPr>
          <a:xfrm>
            <a:off x="-201105" y="1423713"/>
            <a:ext cx="12594210" cy="1028486"/>
          </a:xfrm>
          <a:prstGeom prst="rect">
            <a:avLst/>
          </a:prstGeom>
          <a:solidFill>
            <a:schemeClr val="bg2">
              <a:alpha val="69804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512000" tIns="0" rIns="504000" bIns="0" numCol="1" spcCol="1270" anchor="ctr" anchorCtr="0">
            <a:noAutofit/>
          </a:bodyPr>
          <a:lstStyle/>
          <a:p>
            <a:r>
              <a:rPr lang="sv-SE" sz="2400" b="1">
                <a:ea typeface="+mn-lt"/>
                <a:cs typeface="+mn-lt"/>
              </a:rPr>
              <a:t>Förankra och utbilda</a:t>
            </a:r>
          </a:p>
          <a:p>
            <a:r>
              <a:rPr lang="sv-SE">
                <a:ea typeface="+mn-lt"/>
                <a:cs typeface="+mn-lt"/>
              </a:rPr>
              <a:t>Såväl kommunledning som övriga som berörs och de som praktiskt ska arbeta med öppna data </a:t>
            </a:r>
            <a:endParaRPr lang="sv-SE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58B234F-2703-47DC-BC83-6A100CE715AA}"/>
              </a:ext>
            </a:extLst>
          </p:cNvPr>
          <p:cNvGrpSpPr/>
          <p:nvPr/>
        </p:nvGrpSpPr>
        <p:grpSpPr>
          <a:xfrm>
            <a:off x="116112" y="1397956"/>
            <a:ext cx="1080000" cy="1080000"/>
            <a:chOff x="1033719" y="1718426"/>
            <a:chExt cx="1080000" cy="1080000"/>
          </a:xfrm>
        </p:grpSpPr>
        <p:pic>
          <p:nvPicPr>
            <p:cNvPr id="33" name="Platshållare för innehåll 4">
              <a:extLst>
                <a:ext uri="{FF2B5EF4-FFF2-40B4-BE49-F238E27FC236}">
                  <a16:creationId xmlns:a16="http://schemas.microsoft.com/office/drawing/2014/main" id="{82560E04-E80D-42DF-A708-14347935E6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01640" y="1915877"/>
              <a:ext cx="744158" cy="646331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E10E802-1166-4EAE-93D4-9AB937F20D02}"/>
                </a:ext>
              </a:extLst>
            </p:cNvPr>
            <p:cNvSpPr/>
            <p:nvPr/>
          </p:nvSpPr>
          <p:spPr>
            <a:xfrm>
              <a:off x="1033719" y="1718426"/>
              <a:ext cx="1080000" cy="10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7" name="TextBox 29">
            <a:extLst>
              <a:ext uri="{FF2B5EF4-FFF2-40B4-BE49-F238E27FC236}">
                <a16:creationId xmlns:a16="http://schemas.microsoft.com/office/drawing/2014/main" id="{DC929641-AF3E-49AD-94C5-A55A8A11C095}"/>
              </a:ext>
            </a:extLst>
          </p:cNvPr>
          <p:cNvSpPr txBox="1"/>
          <p:nvPr/>
        </p:nvSpPr>
        <p:spPr>
          <a:xfrm>
            <a:off x="453532" y="2851338"/>
            <a:ext cx="320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Handbok och checklista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9FFD4C-B27D-499E-98E0-EFF37FAC6A56}"/>
              </a:ext>
            </a:extLst>
          </p:cNvPr>
          <p:cNvSpPr txBox="1"/>
          <p:nvPr/>
        </p:nvSpPr>
        <p:spPr>
          <a:xfrm>
            <a:off x="8176393" y="2851338"/>
            <a:ext cx="3239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Informationsmaterial </a:t>
            </a:r>
          </a:p>
          <a:p>
            <a:r>
              <a:rPr lang="sv-SE" b="1"/>
              <a:t>om lagar och direktiv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75F343-4908-4E1B-8DCB-D29D76DB6DD9}"/>
              </a:ext>
            </a:extLst>
          </p:cNvPr>
          <p:cNvSpPr txBox="1"/>
          <p:nvPr/>
        </p:nvSpPr>
        <p:spPr>
          <a:xfrm>
            <a:off x="4117001" y="2851338"/>
            <a:ext cx="300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Introduktionsmaterial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7F70A4C-7BAF-4E50-9273-682BE90BA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sv-SE" dirty="0">
                <a:latin typeface="Arial"/>
                <a:cs typeface="Arial"/>
              </a:rPr>
              <a:t>Ett långsiktigt arbete med öppna data kräver kunskap och förankring genom hela organisationen </a:t>
            </a:r>
            <a:br>
              <a:rPr lang="sv-SE" dirty="0">
                <a:latin typeface="Arial"/>
                <a:cs typeface="Arial"/>
              </a:rPr>
            </a:br>
            <a:endParaRPr lang="sv-SE" dirty="0">
              <a:latin typeface="Arial"/>
              <a:cs typeface="Arial"/>
            </a:endParaRPr>
          </a:p>
        </p:txBody>
      </p:sp>
      <p:pic>
        <p:nvPicPr>
          <p:cNvPr id="18" name="Picture 17">
            <a:hlinkClick r:id="rId9"/>
            <a:extLst>
              <a:ext uri="{FF2B5EF4-FFF2-40B4-BE49-F238E27FC236}">
                <a16:creationId xmlns:a16="http://schemas.microsoft.com/office/drawing/2014/main" id="{088EBAAD-BAB2-4045-90C8-BB9B314698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4771" y="3429000"/>
            <a:ext cx="4084674" cy="2712955"/>
          </a:xfrm>
          <a:prstGeom prst="rect">
            <a:avLst/>
          </a:prstGeom>
        </p:spPr>
      </p:pic>
      <p:pic>
        <p:nvPicPr>
          <p:cNvPr id="21" name="Picture 20">
            <a:hlinkClick r:id="rId11"/>
            <a:extLst>
              <a:ext uri="{FF2B5EF4-FFF2-40B4-BE49-F238E27FC236}">
                <a16:creationId xmlns:a16="http://schemas.microsoft.com/office/drawing/2014/main" id="{A9416E39-AFEA-4A15-B67A-908B7222DA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75465" y="3429000"/>
            <a:ext cx="4200508" cy="2706859"/>
          </a:xfrm>
          <a:prstGeom prst="rect">
            <a:avLst/>
          </a:prstGeom>
        </p:spPr>
      </p:pic>
      <p:pic>
        <p:nvPicPr>
          <p:cNvPr id="22" name="Picture 21">
            <a:hlinkClick r:id="rId13"/>
            <a:extLst>
              <a:ext uri="{FF2B5EF4-FFF2-40B4-BE49-F238E27FC236}">
                <a16:creationId xmlns:a16="http://schemas.microsoft.com/office/drawing/2014/main" id="{29BBF005-28D9-4E18-B6B0-ACDC0046DD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2433" y="3429000"/>
            <a:ext cx="3804234" cy="2389839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5C64503E-8166-4B08-8D5E-00A52B7B5ACA}"/>
              </a:ext>
            </a:extLst>
          </p:cNvPr>
          <p:cNvGrpSpPr/>
          <p:nvPr/>
        </p:nvGrpSpPr>
        <p:grpSpPr>
          <a:xfrm>
            <a:off x="4699221" y="6074797"/>
            <a:ext cx="6949440" cy="430394"/>
            <a:chOff x="4699221" y="6074797"/>
            <a:chExt cx="6949440" cy="43039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8282E0C-231F-4000-9A49-7DC297D2CF7A}"/>
                </a:ext>
              </a:extLst>
            </p:cNvPr>
            <p:cNvSpPr/>
            <p:nvPr/>
          </p:nvSpPr>
          <p:spPr>
            <a:xfrm>
              <a:off x="4699221" y="6074797"/>
              <a:ext cx="6949440" cy="43039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000"/>
                <a:t>	Klicka på illustrationerna ovan för att ladda ner materialet</a:t>
              </a:r>
            </a:p>
          </p:txBody>
        </p:sp>
        <p:pic>
          <p:nvPicPr>
            <p:cNvPr id="29" name="Graphic 28" descr="Internet">
              <a:extLst>
                <a:ext uri="{FF2B5EF4-FFF2-40B4-BE49-F238E27FC236}">
                  <a16:creationId xmlns:a16="http://schemas.microsoft.com/office/drawing/2014/main" id="{A3E085FA-4BC5-46C6-A524-2995A927B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031485" y="6105328"/>
              <a:ext cx="369332" cy="36933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7F1F4EC4-8E01-40B9-8FDE-397D61E64525}"/>
              </a:ext>
            </a:extLst>
          </p:cNvPr>
          <p:cNvSpPr/>
          <p:nvPr/>
        </p:nvSpPr>
        <p:spPr>
          <a:xfrm>
            <a:off x="4640825" y="6535722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800" b="1"/>
              <a:t>Bildtolkning för synskadade: </a:t>
            </a:r>
            <a:r>
              <a:rPr lang="sv-SE" sz="800"/>
              <a:t>Illustrationerna i bilden visar ett antal sidor av respektive stödmaterial</a:t>
            </a:r>
          </a:p>
        </p:txBody>
      </p:sp>
    </p:spTree>
    <p:extLst>
      <p:ext uri="{BB962C8B-B14F-4D97-AF65-F5344CB8AC3E}">
        <p14:creationId xmlns:p14="http://schemas.microsoft.com/office/powerpoint/2010/main" val="345514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E07C06E-61E1-430E-AB54-D22A8FAD766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93052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E07C06E-61E1-430E-AB54-D22A8FAD76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2B337BB2-AD9D-49DB-B14D-D61EF6DF101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sv-SE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0E731F-E9B9-44BE-9652-7A7B29CEAC38}"/>
              </a:ext>
            </a:extLst>
          </p:cNvPr>
          <p:cNvSpPr/>
          <p:nvPr/>
        </p:nvSpPr>
        <p:spPr>
          <a:xfrm>
            <a:off x="-201105" y="1423713"/>
            <a:ext cx="12594210" cy="1028486"/>
          </a:xfrm>
          <a:prstGeom prst="rect">
            <a:avLst/>
          </a:prstGeom>
          <a:solidFill>
            <a:schemeClr val="bg2">
              <a:alpha val="69804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512000" tIns="0" rIns="504000" bIns="0" numCol="1" spcCol="1270" anchor="ctr" anchorCtr="0">
            <a:noAutofit/>
          </a:bodyPr>
          <a:lstStyle/>
          <a:p>
            <a:r>
              <a:rPr lang="sv-SE" sz="2400" b="1">
                <a:ea typeface="+mn-lt"/>
                <a:cs typeface="+mn-lt"/>
              </a:rPr>
              <a:t>Fatta beslut och sätta mål</a:t>
            </a:r>
          </a:p>
          <a:p>
            <a:r>
              <a:rPr lang="sv-SE">
                <a:ea typeface="+mn-lt"/>
                <a:cs typeface="+mn-lt"/>
              </a:rPr>
              <a:t>Beslutet bör fattas av ledningen och inbegripa tydliga mål och tilltänkt budget </a:t>
            </a:r>
            <a:endParaRPr lang="sv-SE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F3B994-15A9-43B8-860F-D79E1ACA6AAC}"/>
              </a:ext>
            </a:extLst>
          </p:cNvPr>
          <p:cNvGrpSpPr/>
          <p:nvPr/>
        </p:nvGrpSpPr>
        <p:grpSpPr>
          <a:xfrm>
            <a:off x="116112" y="1397956"/>
            <a:ext cx="1080000" cy="1080000"/>
            <a:chOff x="1033719" y="3071407"/>
            <a:chExt cx="1080000" cy="1080000"/>
          </a:xfrm>
        </p:grpSpPr>
        <p:pic>
          <p:nvPicPr>
            <p:cNvPr id="15" name="Bildobjekt 16">
              <a:extLst>
                <a:ext uri="{FF2B5EF4-FFF2-40B4-BE49-F238E27FC236}">
                  <a16:creationId xmlns:a16="http://schemas.microsoft.com/office/drawing/2014/main" id="{7334474E-F590-4DF1-BDA3-BEB6A79292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34010" y="3316956"/>
              <a:ext cx="873750" cy="563947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8A702AC-D1B8-4DD5-87F4-67432AF13B32}"/>
                </a:ext>
              </a:extLst>
            </p:cNvPr>
            <p:cNvSpPr/>
            <p:nvPr/>
          </p:nvSpPr>
          <p:spPr>
            <a:xfrm>
              <a:off x="1033719" y="3071407"/>
              <a:ext cx="1080000" cy="10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F9FFD4C-B27D-499E-98E0-EFF37FAC6A56}"/>
              </a:ext>
            </a:extLst>
          </p:cNvPr>
          <p:cNvSpPr txBox="1"/>
          <p:nvPr/>
        </p:nvSpPr>
        <p:spPr>
          <a:xfrm>
            <a:off x="6350547" y="2599356"/>
            <a:ext cx="4888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SMARTA mål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75F343-4908-4E1B-8DCB-D29D76DB6DD9}"/>
              </a:ext>
            </a:extLst>
          </p:cNvPr>
          <p:cNvSpPr txBox="1"/>
          <p:nvPr/>
        </p:nvSpPr>
        <p:spPr>
          <a:xfrm>
            <a:off x="1399032" y="2599355"/>
            <a:ext cx="4726172" cy="379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Beslutsunderlag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71B6BC5-659B-4CAD-940A-D71C5BAD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sv-SE" dirty="0">
                <a:latin typeface="Arial"/>
                <a:cs typeface="Arial"/>
              </a:rPr>
              <a:t>För ett långsiktigt och hållbart arbete, bör det på ett tidigt stadium fattas ett övergripande principbeslut</a:t>
            </a:r>
            <a:br>
              <a:rPr lang="sv-SE" dirty="0">
                <a:latin typeface="Arial"/>
                <a:cs typeface="Arial"/>
              </a:rPr>
            </a:br>
            <a:endParaRPr lang="sv-SE" dirty="0">
              <a:latin typeface="Arial"/>
              <a:cs typeface="Arial"/>
            </a:endParaRPr>
          </a:p>
        </p:txBody>
      </p:sp>
      <p:pic>
        <p:nvPicPr>
          <p:cNvPr id="17" name="Picture 16">
            <a:hlinkClick r:id="rId9"/>
            <a:extLst>
              <a:ext uri="{FF2B5EF4-FFF2-40B4-BE49-F238E27FC236}">
                <a16:creationId xmlns:a16="http://schemas.microsoft.com/office/drawing/2014/main" id="{C404E496-34A8-4473-9B7D-A8B4EDBBE7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7720" y="2784022"/>
            <a:ext cx="3664014" cy="3517697"/>
          </a:xfrm>
          <a:prstGeom prst="rect">
            <a:avLst/>
          </a:prstGeom>
        </p:spPr>
      </p:pic>
      <p:pic>
        <p:nvPicPr>
          <p:cNvPr id="18" name="Picture 17">
            <a:hlinkClick r:id="rId11"/>
            <a:extLst>
              <a:ext uri="{FF2B5EF4-FFF2-40B4-BE49-F238E27FC236}">
                <a16:creationId xmlns:a16="http://schemas.microsoft.com/office/drawing/2014/main" id="{8233D905-B43A-4627-941D-4DC2FBDEAF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6761" y="2799473"/>
            <a:ext cx="5322269" cy="344453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96022D5-52EF-4C05-A33F-37F6E302C105}"/>
              </a:ext>
            </a:extLst>
          </p:cNvPr>
          <p:cNvGrpSpPr/>
          <p:nvPr/>
        </p:nvGrpSpPr>
        <p:grpSpPr>
          <a:xfrm>
            <a:off x="4699221" y="6074797"/>
            <a:ext cx="6949440" cy="430394"/>
            <a:chOff x="4699221" y="6074797"/>
            <a:chExt cx="6949440" cy="43039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2C0A1E0-181F-46A5-ACDA-C66980E572DC}"/>
                </a:ext>
              </a:extLst>
            </p:cNvPr>
            <p:cNvSpPr/>
            <p:nvPr/>
          </p:nvSpPr>
          <p:spPr>
            <a:xfrm>
              <a:off x="4699221" y="6074797"/>
              <a:ext cx="6949440" cy="43039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000"/>
                <a:t>	Klicka på illustrationerna ovan för att ladda ner materialet</a:t>
              </a:r>
            </a:p>
          </p:txBody>
        </p:sp>
        <p:pic>
          <p:nvPicPr>
            <p:cNvPr id="21" name="Graphic 20" descr="Internet">
              <a:extLst>
                <a:ext uri="{FF2B5EF4-FFF2-40B4-BE49-F238E27FC236}">
                  <a16:creationId xmlns:a16="http://schemas.microsoft.com/office/drawing/2014/main" id="{DFDFB6E0-BD99-4418-935A-18B5C5006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031485" y="6105328"/>
              <a:ext cx="369332" cy="369332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EC96C80-BD5F-4D79-9D9D-ED435874BBB6}"/>
              </a:ext>
            </a:extLst>
          </p:cNvPr>
          <p:cNvSpPr/>
          <p:nvPr/>
        </p:nvSpPr>
        <p:spPr>
          <a:xfrm>
            <a:off x="4640825" y="6535722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800" b="1"/>
              <a:t>Bildtolkning för synskadade: </a:t>
            </a:r>
            <a:r>
              <a:rPr lang="sv-SE" sz="800"/>
              <a:t>Illustrationerna i bilden visar ett antal sidor av respektive stödmaterial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297ADF5-E4D5-4A89-BE22-CB0CA6093C3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37499" y="3016996"/>
            <a:ext cx="868224" cy="21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98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E07C06E-61E1-430E-AB54-D22A8FAD766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78886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E07C06E-61E1-430E-AB54-D22A8FAD76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2B337BB2-AD9D-49DB-B14D-D61EF6DF101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sv-SE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0E731F-E9B9-44BE-9652-7A7B29CEAC38}"/>
              </a:ext>
            </a:extLst>
          </p:cNvPr>
          <p:cNvSpPr/>
          <p:nvPr/>
        </p:nvSpPr>
        <p:spPr>
          <a:xfrm>
            <a:off x="-201105" y="1423713"/>
            <a:ext cx="12594210" cy="1028486"/>
          </a:xfrm>
          <a:prstGeom prst="rect">
            <a:avLst/>
          </a:prstGeom>
          <a:solidFill>
            <a:schemeClr val="bg2">
              <a:alpha val="69804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512000" tIns="0" rIns="504000" bIns="0" numCol="1" spcCol="1270" anchor="ctr" anchorCtr="0">
            <a:noAutofit/>
          </a:bodyPr>
          <a:lstStyle/>
          <a:p>
            <a:r>
              <a:rPr lang="sv-SE" sz="2400" b="1">
                <a:ea typeface="+mn-lt"/>
                <a:cs typeface="+mn-lt"/>
              </a:rPr>
              <a:t>Ta fram strategi och handlingsplan</a:t>
            </a:r>
          </a:p>
          <a:p>
            <a:pPr fontAlgn="base">
              <a:buClr>
                <a:schemeClr val="tx2"/>
              </a:buClr>
            </a:pPr>
            <a:r>
              <a:rPr lang="sv-SE">
                <a:ea typeface="+mn-lt"/>
                <a:cs typeface="+mn-lt"/>
              </a:rPr>
              <a:t>Strategin baseras på beslut och mål och handlingsplanen bör innehålla konkreta och tidsatta aktiviteter för att nå målen. A</a:t>
            </a:r>
            <a:r>
              <a:rPr lang="sv-SE"/>
              <a:t>rbetet med öppna data är kontinuerlig verksamhetsutveckling, inte ett IT-projekt</a:t>
            </a:r>
            <a:endParaRPr lang="sv-SE">
              <a:ea typeface="+mn-lt"/>
              <a:cs typeface="+mn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B35311-227D-4AF5-A8C5-7D8FC76FC320}"/>
              </a:ext>
            </a:extLst>
          </p:cNvPr>
          <p:cNvGrpSpPr/>
          <p:nvPr/>
        </p:nvGrpSpPr>
        <p:grpSpPr>
          <a:xfrm>
            <a:off x="116112" y="1397956"/>
            <a:ext cx="1080000" cy="1080000"/>
            <a:chOff x="1033719" y="4424388"/>
            <a:chExt cx="1080000" cy="1080000"/>
          </a:xfrm>
        </p:grpSpPr>
        <p:pic>
          <p:nvPicPr>
            <p:cNvPr id="20" name="Bildobjekt 40">
              <a:extLst>
                <a:ext uri="{FF2B5EF4-FFF2-40B4-BE49-F238E27FC236}">
                  <a16:creationId xmlns:a16="http://schemas.microsoft.com/office/drawing/2014/main" id="{BAE3D7C8-20A1-4F16-A046-1EA6897362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40769" y="4603118"/>
              <a:ext cx="701695" cy="691325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7A9CE0-BFCA-41D1-9206-F47451D4E559}"/>
                </a:ext>
              </a:extLst>
            </p:cNvPr>
            <p:cNvSpPr/>
            <p:nvPr/>
          </p:nvSpPr>
          <p:spPr>
            <a:xfrm>
              <a:off x="1033719" y="4424388"/>
              <a:ext cx="1080000" cy="10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675F343-4908-4E1B-8DCB-D29D76DB6DD9}"/>
              </a:ext>
            </a:extLst>
          </p:cNvPr>
          <p:cNvSpPr txBox="1"/>
          <p:nvPr/>
        </p:nvSpPr>
        <p:spPr>
          <a:xfrm>
            <a:off x="3518345" y="2581300"/>
            <a:ext cx="431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Mall för strategi och handlingsplan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9DC0A-9FBF-47A3-A278-737B010C3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sv-SE" dirty="0">
                <a:latin typeface="Arial"/>
                <a:cs typeface="Arial"/>
              </a:rPr>
              <a:t>För att nå målen bör strategi och handlingsplan tas fram och förankras inom kommunens samtliga förvaltningar </a:t>
            </a:r>
            <a:br>
              <a:rPr lang="sv-SE" dirty="0">
                <a:latin typeface="Arial"/>
                <a:cs typeface="Arial"/>
              </a:rPr>
            </a:br>
            <a:endParaRPr lang="sv-SE" dirty="0">
              <a:latin typeface="Arial"/>
              <a:cs typeface="Arial"/>
            </a:endParaRPr>
          </a:p>
        </p:txBody>
      </p:sp>
      <p:pic>
        <p:nvPicPr>
          <p:cNvPr id="8" name="Picture 7">
            <a:hlinkClick r:id="rId9"/>
            <a:extLst>
              <a:ext uri="{FF2B5EF4-FFF2-40B4-BE49-F238E27FC236}">
                <a16:creationId xmlns:a16="http://schemas.microsoft.com/office/drawing/2014/main" id="{EE2FED06-690E-47DE-8138-2295343D17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70337" y="2701442"/>
            <a:ext cx="4608975" cy="3749365"/>
          </a:xfrm>
          <a:prstGeom prst="rect">
            <a:avLst/>
          </a:prstGeom>
        </p:spPr>
      </p:pic>
      <p:pic>
        <p:nvPicPr>
          <p:cNvPr id="32" name="Graphic 31" descr="Internet">
            <a:extLst>
              <a:ext uri="{FF2B5EF4-FFF2-40B4-BE49-F238E27FC236}">
                <a16:creationId xmlns:a16="http://schemas.microsoft.com/office/drawing/2014/main" id="{1BD8C8E3-4135-4DE8-B2EB-C566AACD14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31485" y="6105328"/>
            <a:ext cx="369332" cy="36933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5720529-CA79-4E46-8BF1-CBC0A316EEE7}"/>
              </a:ext>
            </a:extLst>
          </p:cNvPr>
          <p:cNvGrpSpPr/>
          <p:nvPr/>
        </p:nvGrpSpPr>
        <p:grpSpPr>
          <a:xfrm>
            <a:off x="4699221" y="6074797"/>
            <a:ext cx="6949440" cy="430394"/>
            <a:chOff x="4699221" y="6074797"/>
            <a:chExt cx="6949440" cy="43039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13A18FD-0BA6-43C9-9EA2-0532A4399195}"/>
                </a:ext>
              </a:extLst>
            </p:cNvPr>
            <p:cNvSpPr/>
            <p:nvPr/>
          </p:nvSpPr>
          <p:spPr>
            <a:xfrm>
              <a:off x="4699221" y="6074797"/>
              <a:ext cx="6949440" cy="43039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000"/>
                <a:t>	Klicka på illustrationerna ovan för att ladda ner materialet</a:t>
              </a:r>
            </a:p>
          </p:txBody>
        </p:sp>
        <p:pic>
          <p:nvPicPr>
            <p:cNvPr id="16" name="Graphic 15" descr="Internet">
              <a:extLst>
                <a:ext uri="{FF2B5EF4-FFF2-40B4-BE49-F238E27FC236}">
                  <a16:creationId xmlns:a16="http://schemas.microsoft.com/office/drawing/2014/main" id="{1E3C9267-DA7B-44DB-B7BD-331318F78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031485" y="6105328"/>
              <a:ext cx="369332" cy="36933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36C4F-B5BE-4B56-A732-093D6FE736F3}"/>
              </a:ext>
            </a:extLst>
          </p:cNvPr>
          <p:cNvSpPr/>
          <p:nvPr/>
        </p:nvSpPr>
        <p:spPr>
          <a:xfrm>
            <a:off x="4640825" y="6535722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800" b="1"/>
              <a:t>Bildtolkning för synskadade: </a:t>
            </a:r>
            <a:r>
              <a:rPr lang="sv-SE" sz="800"/>
              <a:t>Illustrationerna i bilden visar ett antal sidor av respektive stödmaterial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86FC76-963B-4C90-99AD-885EF3B6C1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97373" y="2962246"/>
            <a:ext cx="868224" cy="21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75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E07C06E-61E1-430E-AB54-D22A8FAD766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44531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E07C06E-61E1-430E-AB54-D22A8FAD76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2B337BB2-AD9D-49DB-B14D-D61EF6DF101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sv-SE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6FED74-730E-448D-A917-5C45CA0C6D0F}"/>
              </a:ext>
            </a:extLst>
          </p:cNvPr>
          <p:cNvSpPr txBox="1"/>
          <p:nvPr/>
        </p:nvSpPr>
        <p:spPr>
          <a:xfrm>
            <a:off x="978427" y="2647211"/>
            <a:ext cx="545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Organisations-workshop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0E731F-E9B9-44BE-9652-7A7B29CEAC38}"/>
              </a:ext>
            </a:extLst>
          </p:cNvPr>
          <p:cNvSpPr/>
          <p:nvPr/>
        </p:nvSpPr>
        <p:spPr>
          <a:xfrm>
            <a:off x="-201105" y="1423713"/>
            <a:ext cx="12594210" cy="1028486"/>
          </a:xfrm>
          <a:prstGeom prst="rect">
            <a:avLst/>
          </a:prstGeom>
          <a:solidFill>
            <a:schemeClr val="bg2">
              <a:alpha val="69804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512000" tIns="0" rIns="504000" bIns="0" numCol="1" spcCol="1270" anchor="ctr" anchorCtr="0">
            <a:noAutofit/>
          </a:bodyPr>
          <a:lstStyle/>
          <a:p>
            <a:endParaRPr lang="sv-SE" sz="2400" b="1">
              <a:ea typeface="+mn-lt"/>
              <a:cs typeface="+mn-lt"/>
            </a:endParaRPr>
          </a:p>
          <a:p>
            <a:r>
              <a:rPr lang="sv-SE" sz="2400" b="1">
                <a:ea typeface="+mn-lt"/>
                <a:cs typeface="+mn-lt"/>
              </a:rPr>
              <a:t>Forma organisation</a:t>
            </a:r>
          </a:p>
          <a:p>
            <a:pPr fontAlgn="base">
              <a:buClr>
                <a:schemeClr val="tx2"/>
              </a:buClr>
            </a:pPr>
            <a:r>
              <a:rPr lang="sv-SE">
                <a:ea typeface="+mn-lt"/>
                <a:cs typeface="+mn-lt"/>
              </a:rPr>
              <a:t>För att forma organisation behövs först och främst ett tydligt ägarskap och en samordnare – organisationen kan sedan utvecklas över tid. Involvera även informationsägare i det praktiska arbete</a:t>
            </a:r>
          </a:p>
          <a:p>
            <a:pPr fontAlgn="base">
              <a:buClr>
                <a:schemeClr val="tx2"/>
              </a:buClr>
            </a:pPr>
            <a:endParaRPr lang="sv-SE">
              <a:ea typeface="+mn-lt"/>
              <a:cs typeface="+mn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895501-FCDF-45D4-8767-A72837908269}"/>
              </a:ext>
            </a:extLst>
          </p:cNvPr>
          <p:cNvGrpSpPr/>
          <p:nvPr/>
        </p:nvGrpSpPr>
        <p:grpSpPr>
          <a:xfrm>
            <a:off x="116112" y="1397956"/>
            <a:ext cx="1080000" cy="1080000"/>
            <a:chOff x="6162920" y="1718426"/>
            <a:chExt cx="1080000" cy="1080000"/>
          </a:xfrm>
        </p:grpSpPr>
        <p:pic>
          <p:nvPicPr>
            <p:cNvPr id="26" name="Bildobjekt 5">
              <a:extLst>
                <a:ext uri="{FF2B5EF4-FFF2-40B4-BE49-F238E27FC236}">
                  <a16:creationId xmlns:a16="http://schemas.microsoft.com/office/drawing/2014/main" id="{58EF9354-B8DC-4373-ACB4-799859EE25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26593" y="1874668"/>
              <a:ext cx="781550" cy="777970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FDA8144-3107-4155-81F1-0C322745B51D}"/>
                </a:ext>
              </a:extLst>
            </p:cNvPr>
            <p:cNvSpPr/>
            <p:nvPr/>
          </p:nvSpPr>
          <p:spPr>
            <a:xfrm>
              <a:off x="6162920" y="1718426"/>
              <a:ext cx="1080000" cy="10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9B4AAD87-BAB9-4ADC-8284-9FDF39D0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sv-SE" dirty="0">
                <a:latin typeface="Arial"/>
                <a:cs typeface="Arial"/>
              </a:rPr>
              <a:t>Att etablera organisation är viktigt för hållbar publicering och förvaltning av öppna data </a:t>
            </a:r>
            <a:br>
              <a:rPr lang="sv-SE" dirty="0">
                <a:latin typeface="Arial"/>
                <a:cs typeface="Arial"/>
              </a:rPr>
            </a:br>
            <a:endParaRPr lang="sv-SE" dirty="0">
              <a:latin typeface="Arial"/>
              <a:cs typeface="Arial"/>
            </a:endParaRPr>
          </a:p>
        </p:txBody>
      </p:sp>
      <p:pic>
        <p:nvPicPr>
          <p:cNvPr id="11" name="Picture 10">
            <a:hlinkClick r:id="rId9"/>
            <a:extLst>
              <a:ext uri="{FF2B5EF4-FFF2-40B4-BE49-F238E27FC236}">
                <a16:creationId xmlns:a16="http://schemas.microsoft.com/office/drawing/2014/main" id="{BE5825FC-4BB4-4225-882D-0591D86BD7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038" y="2839915"/>
            <a:ext cx="6718374" cy="35359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F91A82-52FF-419F-B414-F4CA1D41BA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33988" y="2839915"/>
            <a:ext cx="3377477" cy="348111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C443410-53E7-4F19-AAD2-00649FB90EDC}"/>
              </a:ext>
            </a:extLst>
          </p:cNvPr>
          <p:cNvGrpSpPr/>
          <p:nvPr/>
        </p:nvGrpSpPr>
        <p:grpSpPr>
          <a:xfrm>
            <a:off x="4699221" y="6074797"/>
            <a:ext cx="6949440" cy="430394"/>
            <a:chOff x="4699221" y="6074797"/>
            <a:chExt cx="6949440" cy="43039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0EB1ACE-75FA-4EEC-A9AF-21A16DC94533}"/>
                </a:ext>
              </a:extLst>
            </p:cNvPr>
            <p:cNvSpPr/>
            <p:nvPr/>
          </p:nvSpPr>
          <p:spPr>
            <a:xfrm>
              <a:off x="4699221" y="6074797"/>
              <a:ext cx="6949440" cy="43039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000"/>
                <a:t>	Klicka på illustrationerna ovan för att ladda ner materialet</a:t>
              </a:r>
            </a:p>
          </p:txBody>
        </p:sp>
        <p:pic>
          <p:nvPicPr>
            <p:cNvPr id="17" name="Graphic 16" descr="Internet">
              <a:extLst>
                <a:ext uri="{FF2B5EF4-FFF2-40B4-BE49-F238E27FC236}">
                  <a16:creationId xmlns:a16="http://schemas.microsoft.com/office/drawing/2014/main" id="{20697566-2385-4B44-B896-9068C2CD8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031485" y="6105328"/>
              <a:ext cx="369332" cy="36933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705BF698-7554-47A0-9109-3F7C697B2461}"/>
              </a:ext>
            </a:extLst>
          </p:cNvPr>
          <p:cNvSpPr/>
          <p:nvPr/>
        </p:nvSpPr>
        <p:spPr>
          <a:xfrm>
            <a:off x="4640825" y="6535722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800" b="1"/>
              <a:t>Bildtolkning för synskadade: </a:t>
            </a:r>
            <a:r>
              <a:rPr lang="sv-SE" sz="800"/>
              <a:t>Illustrationerna i bilden visar ett antal sidor av respektive stödmaterial</a:t>
            </a:r>
          </a:p>
        </p:txBody>
      </p:sp>
    </p:spTree>
    <p:extLst>
      <p:ext uri="{BB962C8B-B14F-4D97-AF65-F5344CB8AC3E}">
        <p14:creationId xmlns:p14="http://schemas.microsoft.com/office/powerpoint/2010/main" val="377937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E07C06E-61E1-430E-AB54-D22A8FAD766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0335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E07C06E-61E1-430E-AB54-D22A8FAD76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2B337BB2-AD9D-49DB-B14D-D61EF6DF101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sv-SE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0E731F-E9B9-44BE-9652-7A7B29CEAC38}"/>
              </a:ext>
            </a:extLst>
          </p:cNvPr>
          <p:cNvSpPr/>
          <p:nvPr/>
        </p:nvSpPr>
        <p:spPr>
          <a:xfrm>
            <a:off x="-201105" y="1423713"/>
            <a:ext cx="12594210" cy="1028486"/>
          </a:xfrm>
          <a:prstGeom prst="rect">
            <a:avLst/>
          </a:prstGeom>
          <a:solidFill>
            <a:schemeClr val="bg2">
              <a:alpha val="69804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512000" tIns="0" rIns="504000" bIns="0" numCol="1" spcCol="1270" anchor="ctr" anchorCtr="0">
            <a:noAutofit/>
          </a:bodyPr>
          <a:lstStyle/>
          <a:p>
            <a:r>
              <a:rPr lang="sv-SE" sz="2400" b="1">
                <a:ea typeface="+mn-lt"/>
                <a:cs typeface="+mn-lt"/>
              </a:rPr>
              <a:t>Identifiera och prioritera datamängder</a:t>
            </a:r>
          </a:p>
          <a:p>
            <a:pPr fontAlgn="base">
              <a:buClr>
                <a:schemeClr val="tx2"/>
              </a:buClr>
            </a:pPr>
            <a:r>
              <a:rPr lang="sv-SE">
                <a:ea typeface="+mn-lt"/>
                <a:cs typeface="+mn-lt"/>
              </a:rPr>
              <a:t>Utbudsdriven publicering med enklare datamängder kan vara ett bra sätt att komma igång, för att sedan avancera mot behovsdriven publicering – för att hinna med behöver datamängder även prioriteras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EF412C-6D89-4AAA-8794-AA2C8E6170D1}"/>
              </a:ext>
            </a:extLst>
          </p:cNvPr>
          <p:cNvGrpSpPr/>
          <p:nvPr/>
        </p:nvGrpSpPr>
        <p:grpSpPr>
          <a:xfrm>
            <a:off x="116112" y="1397956"/>
            <a:ext cx="1080000" cy="1080000"/>
            <a:chOff x="6162920" y="3071407"/>
            <a:chExt cx="1080000" cy="1080000"/>
          </a:xfrm>
        </p:grpSpPr>
        <p:pic>
          <p:nvPicPr>
            <p:cNvPr id="18" name="Bildobjekt 62">
              <a:extLst>
                <a:ext uri="{FF2B5EF4-FFF2-40B4-BE49-F238E27FC236}">
                  <a16:creationId xmlns:a16="http://schemas.microsoft.com/office/drawing/2014/main" id="{E6D466B4-8AE4-48D8-BB20-CFD0A1F0C2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25528" y="3382449"/>
              <a:ext cx="754784" cy="586876"/>
            </a:xfrm>
            <a:prstGeom prst="rect">
              <a:avLst/>
            </a:prstGeom>
          </p:spPr>
        </p:pic>
        <p:pic>
          <p:nvPicPr>
            <p:cNvPr id="19" name="Bildobjekt 75">
              <a:extLst>
                <a:ext uri="{FF2B5EF4-FFF2-40B4-BE49-F238E27FC236}">
                  <a16:creationId xmlns:a16="http://schemas.microsoft.com/office/drawing/2014/main" id="{0953E3DF-6C4C-4140-ADEC-6E9C160E15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00201" y="3391531"/>
              <a:ext cx="304790" cy="22944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0" name="Bildobjekt 76">
              <a:extLst>
                <a:ext uri="{FF2B5EF4-FFF2-40B4-BE49-F238E27FC236}">
                  <a16:creationId xmlns:a16="http://schemas.microsoft.com/office/drawing/2014/main" id="{7527581C-4D5B-4EEB-9BB4-4818DDB4B0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29970" y="3384563"/>
              <a:ext cx="304790" cy="22944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440E317-66DF-432B-B22E-F10C688241BC}"/>
                </a:ext>
              </a:extLst>
            </p:cNvPr>
            <p:cNvSpPr/>
            <p:nvPr/>
          </p:nvSpPr>
          <p:spPr>
            <a:xfrm>
              <a:off x="6162920" y="3071407"/>
              <a:ext cx="1080000" cy="10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C6FED74-730E-448D-A917-5C45CA0C6D0F}"/>
              </a:ext>
            </a:extLst>
          </p:cNvPr>
          <p:cNvSpPr txBox="1"/>
          <p:nvPr/>
        </p:nvSpPr>
        <p:spPr>
          <a:xfrm>
            <a:off x="737281" y="2746398"/>
            <a:ext cx="545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Prioriteringsmall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E4406B-6F1A-499B-B564-D5992CB30A5A}"/>
              </a:ext>
            </a:extLst>
          </p:cNvPr>
          <p:cNvSpPr txBox="1"/>
          <p:nvPr/>
        </p:nvSpPr>
        <p:spPr>
          <a:xfrm>
            <a:off x="5946096" y="2746398"/>
            <a:ext cx="545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Företagsbehovslista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106812-6F4B-4DF3-8BEB-DEBBD5B72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sv-SE" dirty="0">
                <a:latin typeface="Arial"/>
                <a:cs typeface="Arial"/>
              </a:rPr>
              <a:t>Organisationer behöver kontinuerligt identifiera och prioritera nya datamängder att öppna</a:t>
            </a:r>
            <a:br>
              <a:rPr lang="sv-SE" dirty="0">
                <a:latin typeface="Arial"/>
                <a:cs typeface="Arial"/>
              </a:rPr>
            </a:br>
            <a:endParaRPr lang="sv-SE" dirty="0">
              <a:latin typeface="Arial"/>
              <a:cs typeface="Arial"/>
            </a:endParaRPr>
          </a:p>
        </p:txBody>
      </p:sp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EF8D682C-0D0F-4131-AEE3-72998F5510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3339" y="2890218"/>
            <a:ext cx="5352752" cy="3420152"/>
          </a:xfrm>
          <a:prstGeom prst="rect">
            <a:avLst/>
          </a:prstGeom>
        </p:spPr>
      </p:pic>
      <p:pic>
        <p:nvPicPr>
          <p:cNvPr id="12" name="Picture 11">
            <a:hlinkClick r:id="rId13"/>
            <a:extLst>
              <a:ext uri="{FF2B5EF4-FFF2-40B4-BE49-F238E27FC236}">
                <a16:creationId xmlns:a16="http://schemas.microsoft.com/office/drawing/2014/main" id="{AF967625-3046-4156-9F9C-30AC657070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7982" y="2890218"/>
            <a:ext cx="6206266" cy="3505504"/>
          </a:xfrm>
          <a:prstGeom prst="rect">
            <a:avLst/>
          </a:prstGeom>
        </p:spPr>
      </p:pic>
      <p:pic>
        <p:nvPicPr>
          <p:cNvPr id="29" name="Graphic 28" descr="Internet">
            <a:extLst>
              <a:ext uri="{FF2B5EF4-FFF2-40B4-BE49-F238E27FC236}">
                <a16:creationId xmlns:a16="http://schemas.microsoft.com/office/drawing/2014/main" id="{8CC801F2-D81E-4455-B515-A3B3A883F4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031485" y="6105328"/>
            <a:ext cx="369332" cy="369332"/>
          </a:xfrm>
          <a:prstGeom prst="rect">
            <a:avLst/>
          </a:prstGeom>
        </p:spPr>
      </p:pic>
      <p:pic>
        <p:nvPicPr>
          <p:cNvPr id="34" name="Graphic 33" descr="Internet">
            <a:extLst>
              <a:ext uri="{FF2B5EF4-FFF2-40B4-BE49-F238E27FC236}">
                <a16:creationId xmlns:a16="http://schemas.microsoft.com/office/drawing/2014/main" id="{D3D2ABB2-5E1F-4222-8116-E9F20A56F7F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031485" y="6105328"/>
            <a:ext cx="369332" cy="36933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486A59B-905A-4E19-BD16-856EE67264B4}"/>
              </a:ext>
            </a:extLst>
          </p:cNvPr>
          <p:cNvGrpSpPr/>
          <p:nvPr/>
        </p:nvGrpSpPr>
        <p:grpSpPr>
          <a:xfrm>
            <a:off x="4699221" y="6074797"/>
            <a:ext cx="6949440" cy="430394"/>
            <a:chOff x="4699221" y="6074797"/>
            <a:chExt cx="6949440" cy="43039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839E87-FC45-4BD8-A028-A14DB14663AA}"/>
                </a:ext>
              </a:extLst>
            </p:cNvPr>
            <p:cNvSpPr/>
            <p:nvPr/>
          </p:nvSpPr>
          <p:spPr>
            <a:xfrm>
              <a:off x="4699221" y="6074797"/>
              <a:ext cx="6949440" cy="43039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000"/>
                <a:t>	Klicka på illustrationerna ovan för att ladda ner materialet</a:t>
              </a:r>
            </a:p>
          </p:txBody>
        </p:sp>
        <p:pic>
          <p:nvPicPr>
            <p:cNvPr id="25" name="Graphic 24" descr="Internet">
              <a:extLst>
                <a:ext uri="{FF2B5EF4-FFF2-40B4-BE49-F238E27FC236}">
                  <a16:creationId xmlns:a16="http://schemas.microsoft.com/office/drawing/2014/main" id="{2376B7F0-EE7A-4FAC-80CD-0AF03D9DA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031485" y="6105328"/>
              <a:ext cx="369332" cy="369332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35B6A84-A9B0-436F-9B91-FAE84CD2F41B}"/>
              </a:ext>
            </a:extLst>
          </p:cNvPr>
          <p:cNvSpPr/>
          <p:nvPr/>
        </p:nvSpPr>
        <p:spPr>
          <a:xfrm>
            <a:off x="4640825" y="6535722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800" b="1"/>
              <a:t>Bildtolkning för synskadade: </a:t>
            </a:r>
            <a:r>
              <a:rPr lang="sv-SE" sz="800"/>
              <a:t>Illustrationerna i bilden visar ett antal sidor av respektive stödmaterial</a:t>
            </a:r>
          </a:p>
        </p:txBody>
      </p:sp>
    </p:spTree>
    <p:extLst>
      <p:ext uri="{BB962C8B-B14F-4D97-AF65-F5344CB8AC3E}">
        <p14:creationId xmlns:p14="http://schemas.microsoft.com/office/powerpoint/2010/main" val="1931402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E07C06E-61E1-430E-AB54-D22A8FAD766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39426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E07C06E-61E1-430E-AB54-D22A8FAD76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2B337BB2-AD9D-49DB-B14D-D61EF6DF101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sv-SE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8" name="Picture 27">
            <a:hlinkClick r:id="rId8"/>
            <a:extLst>
              <a:ext uri="{FF2B5EF4-FFF2-40B4-BE49-F238E27FC236}">
                <a16:creationId xmlns:a16="http://schemas.microsoft.com/office/drawing/2014/main" id="{4E0D8B28-F805-4062-9968-B8FCBFE790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2789" y="3083920"/>
            <a:ext cx="3048264" cy="285927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864C9B4-1B3E-402C-94C2-2EA940717940}"/>
              </a:ext>
            </a:extLst>
          </p:cNvPr>
          <p:cNvSpPr txBox="1"/>
          <p:nvPr/>
        </p:nvSpPr>
        <p:spPr>
          <a:xfrm>
            <a:off x="3555009" y="2648350"/>
            <a:ext cx="2654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Rekommendationer för dataspecifikationer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0E731F-E9B9-44BE-9652-7A7B29CEAC38}"/>
              </a:ext>
            </a:extLst>
          </p:cNvPr>
          <p:cNvSpPr/>
          <p:nvPr/>
        </p:nvSpPr>
        <p:spPr>
          <a:xfrm>
            <a:off x="-201105" y="1423713"/>
            <a:ext cx="12594210" cy="1028486"/>
          </a:xfrm>
          <a:prstGeom prst="rect">
            <a:avLst/>
          </a:prstGeom>
          <a:solidFill>
            <a:schemeClr val="bg2">
              <a:alpha val="69804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512000" tIns="0" rIns="504000" bIns="0" numCol="1" spcCol="1270" anchor="ctr" anchorCtr="0">
            <a:noAutofit/>
          </a:bodyPr>
          <a:lstStyle/>
          <a:p>
            <a:r>
              <a:rPr lang="sv-SE" sz="2400" b="1">
                <a:ea typeface="+mn-lt"/>
                <a:cs typeface="+mn-lt"/>
              </a:rPr>
              <a:t>Publicera och förvalta öppna data</a:t>
            </a:r>
          </a:p>
          <a:p>
            <a:pPr fontAlgn="base">
              <a:buClr>
                <a:schemeClr val="tx2"/>
              </a:buClr>
            </a:pPr>
            <a:r>
              <a:rPr lang="sv-SE"/>
              <a:t>Användande kan skapas genom att långsiktigt publicera standardiserade data samt med aktiv kommunikation och marknadsföring - behovsägare bör involveras i hela processen</a:t>
            </a:r>
            <a:endParaRPr lang="sv-SE">
              <a:ea typeface="+mn-lt"/>
              <a:cs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6B1972-B85F-435D-AAFE-7405B7330BA8}"/>
              </a:ext>
            </a:extLst>
          </p:cNvPr>
          <p:cNvGrpSpPr/>
          <p:nvPr/>
        </p:nvGrpSpPr>
        <p:grpSpPr>
          <a:xfrm>
            <a:off x="116112" y="1397956"/>
            <a:ext cx="1080000" cy="1080000"/>
            <a:chOff x="6162920" y="4424388"/>
            <a:chExt cx="1080000" cy="1080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CD6EFA2-D772-4D99-9F0A-3BB7614FC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6512" y="4614928"/>
              <a:ext cx="661938" cy="661938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02CAE3D-1E80-403D-8E49-6BB06C5B99B4}"/>
                </a:ext>
              </a:extLst>
            </p:cNvPr>
            <p:cNvSpPr/>
            <p:nvPr/>
          </p:nvSpPr>
          <p:spPr>
            <a:xfrm>
              <a:off x="6162920" y="4424388"/>
              <a:ext cx="1080000" cy="10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24B2543-63F5-4242-992E-CB0524D6CF9E}"/>
              </a:ext>
            </a:extLst>
          </p:cNvPr>
          <p:cNvSpPr txBox="1"/>
          <p:nvPr/>
        </p:nvSpPr>
        <p:spPr>
          <a:xfrm>
            <a:off x="186173" y="2648350"/>
            <a:ext cx="3775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Guide för att publicera och förvalta öppna data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4126E2-8C10-422A-A91D-42642764BEC1}"/>
              </a:ext>
            </a:extLst>
          </p:cNvPr>
          <p:cNvSpPr txBox="1"/>
          <p:nvPr/>
        </p:nvSpPr>
        <p:spPr>
          <a:xfrm>
            <a:off x="6430351" y="2648350"/>
            <a:ext cx="329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Specifikationer för datamängder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A3E101-FD5A-4F2F-9543-3632BBBC8E09}"/>
              </a:ext>
            </a:extLst>
          </p:cNvPr>
          <p:cNvSpPr txBox="1"/>
          <p:nvPr/>
        </p:nvSpPr>
        <p:spPr>
          <a:xfrm>
            <a:off x="6533714" y="5590630"/>
            <a:ext cx="3003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hlinkClick r:id="rId11"/>
              </a:rPr>
              <a:t>Evenemang</a:t>
            </a:r>
            <a:r>
              <a:rPr lang="sv-SE" sz="1000" dirty="0"/>
              <a:t>,</a:t>
            </a:r>
            <a:r>
              <a:rPr lang="sv-SE" sz="1000" dirty="0">
                <a:hlinkClick r:id="rId12"/>
              </a:rPr>
              <a:t> historiska bilder</a:t>
            </a:r>
            <a:r>
              <a:rPr lang="sv-SE" sz="1000" dirty="0"/>
              <a:t>, </a:t>
            </a:r>
            <a:r>
              <a:rPr lang="sv-SE" sz="1000" dirty="0">
                <a:hlinkClick r:id="rId13"/>
              </a:rPr>
              <a:t>livsmedelsinspektioner</a:t>
            </a:r>
            <a:r>
              <a:rPr lang="sv-SE" sz="1000" dirty="0"/>
              <a:t>, </a:t>
            </a:r>
            <a:r>
              <a:rPr lang="sv-SE" sz="1000" dirty="0" err="1">
                <a:hlinkClick r:id="rId14"/>
              </a:rPr>
              <a:t>laddstationer</a:t>
            </a:r>
            <a:r>
              <a:rPr lang="sv-SE" sz="1000" dirty="0"/>
              <a:t>, </a:t>
            </a:r>
            <a:r>
              <a:rPr lang="sv-SE" sz="1000" dirty="0" err="1">
                <a:hlinkClick r:id="rId15"/>
              </a:rPr>
              <a:t>utegym</a:t>
            </a:r>
            <a:r>
              <a:rPr lang="sv-SE" sz="1000" dirty="0"/>
              <a:t> </a:t>
            </a:r>
          </a:p>
        </p:txBody>
      </p:sp>
      <p:sp>
        <p:nvSpPr>
          <p:cNvPr id="27" name="TextBox 38">
            <a:extLst>
              <a:ext uri="{FF2B5EF4-FFF2-40B4-BE49-F238E27FC236}">
                <a16:creationId xmlns:a16="http://schemas.microsoft.com/office/drawing/2014/main" id="{FFD385B4-B656-438B-A1AC-BE000210F607}"/>
              </a:ext>
            </a:extLst>
          </p:cNvPr>
          <p:cNvSpPr txBox="1"/>
          <p:nvPr/>
        </p:nvSpPr>
        <p:spPr>
          <a:xfrm>
            <a:off x="9278245" y="2648350"/>
            <a:ext cx="248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Krav på öppenhet vid upphandling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418E3300-86C9-4524-9FCA-E73DBC155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sv-SE" dirty="0">
                <a:latin typeface="Arial"/>
                <a:cs typeface="Arial"/>
              </a:rPr>
              <a:t>Att publicera data på ett enhetligt sätt och se till att den underhålls är nödvändigt för att skapa användande</a:t>
            </a:r>
            <a:br>
              <a:rPr lang="sv-SE" dirty="0">
                <a:latin typeface="Arial"/>
                <a:cs typeface="Arial"/>
              </a:rPr>
            </a:br>
            <a:endParaRPr lang="sv-SE" dirty="0">
              <a:latin typeface="Arial"/>
              <a:cs typeface="Arial"/>
            </a:endParaRPr>
          </a:p>
        </p:txBody>
      </p:sp>
      <p:pic>
        <p:nvPicPr>
          <p:cNvPr id="34" name="Graphic 33" descr="Internet">
            <a:extLst>
              <a:ext uri="{FF2B5EF4-FFF2-40B4-BE49-F238E27FC236}">
                <a16:creationId xmlns:a16="http://schemas.microsoft.com/office/drawing/2014/main" id="{17FB2893-2FE6-4A5C-A4E9-24BCC106C0B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166659" y="6105328"/>
            <a:ext cx="369332" cy="369332"/>
          </a:xfrm>
          <a:prstGeom prst="rect">
            <a:avLst/>
          </a:prstGeom>
        </p:spPr>
      </p:pic>
      <p:pic>
        <p:nvPicPr>
          <p:cNvPr id="25" name="Picture 24">
            <a:hlinkClick r:id="rId18"/>
            <a:extLst>
              <a:ext uri="{FF2B5EF4-FFF2-40B4-BE49-F238E27FC236}">
                <a16:creationId xmlns:a16="http://schemas.microsoft.com/office/drawing/2014/main" id="{EA6A1C05-88C5-46EB-9ED0-73D68B16323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234" y="3083920"/>
            <a:ext cx="3584759" cy="2536156"/>
          </a:xfrm>
          <a:prstGeom prst="rect">
            <a:avLst/>
          </a:prstGeom>
        </p:spPr>
      </p:pic>
      <p:pic>
        <p:nvPicPr>
          <p:cNvPr id="26" name="Picture 25">
            <a:hlinkClick r:id="rId20"/>
            <a:extLst>
              <a:ext uri="{FF2B5EF4-FFF2-40B4-BE49-F238E27FC236}">
                <a16:creationId xmlns:a16="http://schemas.microsoft.com/office/drawing/2014/main" id="{0C922C55-FF4F-4719-B7BA-6C82299528D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99969" y="3083920"/>
            <a:ext cx="3212870" cy="2408129"/>
          </a:xfrm>
          <a:prstGeom prst="rect">
            <a:avLst/>
          </a:prstGeom>
        </p:spPr>
      </p:pic>
      <p:pic>
        <p:nvPicPr>
          <p:cNvPr id="29" name="Picture 28">
            <a:hlinkClick r:id="rId22"/>
            <a:extLst>
              <a:ext uri="{FF2B5EF4-FFF2-40B4-BE49-F238E27FC236}">
                <a16:creationId xmlns:a16="http://schemas.microsoft.com/office/drawing/2014/main" id="{5E7AE53C-1765-49A7-A45D-7B881530F67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32807" y="3083920"/>
            <a:ext cx="3261643" cy="285927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C2F2089-8980-4DE0-B7B3-4F14AECA1F3B}"/>
              </a:ext>
            </a:extLst>
          </p:cNvPr>
          <p:cNvGrpSpPr/>
          <p:nvPr/>
        </p:nvGrpSpPr>
        <p:grpSpPr>
          <a:xfrm>
            <a:off x="4699221" y="6074797"/>
            <a:ext cx="6949440" cy="430394"/>
            <a:chOff x="4699221" y="6074797"/>
            <a:chExt cx="6949440" cy="43039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AE8727C-3869-4D80-8429-DC197DD0C786}"/>
                </a:ext>
              </a:extLst>
            </p:cNvPr>
            <p:cNvSpPr/>
            <p:nvPr/>
          </p:nvSpPr>
          <p:spPr>
            <a:xfrm>
              <a:off x="4699221" y="6074797"/>
              <a:ext cx="6949440" cy="43039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000"/>
                <a:t>	Klicka på illustrationerna ovan för att ladda ner materialet</a:t>
              </a:r>
            </a:p>
          </p:txBody>
        </p:sp>
        <p:pic>
          <p:nvPicPr>
            <p:cNvPr id="32" name="Graphic 31" descr="Internet">
              <a:extLst>
                <a:ext uri="{FF2B5EF4-FFF2-40B4-BE49-F238E27FC236}">
                  <a16:creationId xmlns:a16="http://schemas.microsoft.com/office/drawing/2014/main" id="{53161D7F-8C68-461C-8DA2-78E568536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031485" y="6105328"/>
              <a:ext cx="369332" cy="369332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B8C7A40-8CEE-47AD-814E-58ED20EBE269}"/>
              </a:ext>
            </a:extLst>
          </p:cNvPr>
          <p:cNvSpPr/>
          <p:nvPr/>
        </p:nvSpPr>
        <p:spPr>
          <a:xfrm>
            <a:off x="4640825" y="6535722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800" b="1"/>
              <a:t>Bildtolkning för synskadade: </a:t>
            </a:r>
            <a:r>
              <a:rPr lang="sv-SE" sz="800"/>
              <a:t>Illustrationerna i bilden visar ett antal sidor av respektive stödmaterial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392FBDB-7504-481D-937B-089FDA4B991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64759" y="3317758"/>
            <a:ext cx="692296" cy="1730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4DE17A3-4104-420E-9A86-B6724CD8AE5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510303" y="3302668"/>
            <a:ext cx="494472" cy="12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74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66CAE44-147A-48A3-9730-1DC3E36530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00095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66CAE44-147A-48A3-9730-1DC3E36530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A1284B6F-3F33-4E49-8A0F-D3A50D71841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sv-SE" sz="30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DAC5-3EB7-4F05-AB4C-424931651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sv-SE" dirty="0">
                <a:latin typeface="Arial"/>
                <a:cs typeface="Arial"/>
              </a:rPr>
              <a:t>Länkar till ÖDIS samtliga stödmaterial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25AA0E6-9290-4FB3-9E7F-18EA6AB6C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424047"/>
              </p:ext>
            </p:extLst>
          </p:nvPr>
        </p:nvGraphicFramePr>
        <p:xfrm>
          <a:off x="609599" y="1087870"/>
          <a:ext cx="10916265" cy="49488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3700">
                  <a:extLst>
                    <a:ext uri="{9D8B030D-6E8A-4147-A177-3AD203B41FA5}">
                      <a16:colId xmlns:a16="http://schemas.microsoft.com/office/drawing/2014/main" val="3710928678"/>
                    </a:ext>
                  </a:extLst>
                </a:gridCol>
                <a:gridCol w="8082565">
                  <a:extLst>
                    <a:ext uri="{9D8B030D-6E8A-4147-A177-3AD203B41FA5}">
                      <a16:colId xmlns:a16="http://schemas.microsoft.com/office/drawing/2014/main" val="1542076963"/>
                    </a:ext>
                  </a:extLst>
                </a:gridCol>
              </a:tblGrid>
              <a:tr h="162978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Stödmaterial</a:t>
                      </a:r>
                      <a:endParaRPr lang="sv-SE" sz="10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Länk</a:t>
                      </a:r>
                      <a:endParaRPr lang="sv-SE" sz="10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014549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Handbok och checklista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sng" strike="noStrike" dirty="0">
                          <a:effectLst/>
                          <a:hlinkClick r:id="rId7"/>
                        </a:rPr>
                        <a:t>https://smartstad.stockholm/wp-content/uploads/sites/10/2020/11/ÖDIS-Handbok-och-checklista.pptx</a:t>
                      </a:r>
                      <a:endParaRPr lang="sv-SE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526709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Introduktionsmaterial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sng" strike="noStrike">
                          <a:effectLst/>
                          <a:hlinkClick r:id="rId8"/>
                        </a:rPr>
                        <a:t>https://smartstad.stockholm/wp-content/uploads/sites/10/2020/11/ÖDIS-Introduktionsmaterial.pptx</a:t>
                      </a:r>
                      <a:endParaRPr lang="sv-SE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603277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Informationsmaterial om lagar och direktiv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sng" strike="noStrike">
                          <a:effectLst/>
                          <a:hlinkClick r:id="rId9"/>
                        </a:rPr>
                        <a:t>https://smartstad.stockholm/wp-content/uploads/sites/10/2020/11/ÖDIS-Informationsmaterial-om-lagar-och-direktiv.pptx</a:t>
                      </a:r>
                      <a:endParaRPr lang="sv-SE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017645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Beslutsunderlag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sng" strike="noStrike" dirty="0">
                          <a:effectLst/>
                          <a:hlinkClick r:id="rId10"/>
                        </a:rPr>
                        <a:t>https://smartstad.stockholm/wp-content/uploads/sites/10/2020/11/ÖDIS-Beslutsunderlag.docx</a:t>
                      </a:r>
                      <a:endParaRPr lang="sv-SE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340003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SMARTA mål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sng" strike="noStrike">
                          <a:effectLst/>
                          <a:hlinkClick r:id="rId11"/>
                        </a:rPr>
                        <a:t>https://smartstad.stockholm/wp-content/uploads/sites/10/2020/11/ÖDIS-SMARTA-mål.pptx</a:t>
                      </a:r>
                      <a:endParaRPr lang="sv-SE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318389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Organisations-workshop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sng" strike="noStrike">
                          <a:effectLst/>
                          <a:hlinkClick r:id="rId12"/>
                        </a:rPr>
                        <a:t>https://smartstad.stockholm/wp-content/uploads/sites/10/2020/11/ÖDIS-Organisations-workshop.pptx</a:t>
                      </a:r>
                      <a:endParaRPr lang="sv-SE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560276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Mall för strategi och handlingsplan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sng" strike="noStrike">
                          <a:effectLst/>
                          <a:hlinkClick r:id="rId13"/>
                        </a:rPr>
                        <a:t>https://smartstad.stockholm/wp-content/uploads/sites/10/2020/11/ÖDIS-Mall-för-strategi-och-handlingsplan.docx</a:t>
                      </a:r>
                      <a:endParaRPr lang="sv-SE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360225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Företagsbehovslista (PPT)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sng" strike="noStrike">
                          <a:effectLst/>
                          <a:hlinkClick r:id="rId14"/>
                        </a:rPr>
                        <a:t>https://smartstad.stockholm/wp-content/uploads/sites/10/2020/11/ÖDIS-Företagsbehovslista.pptx</a:t>
                      </a:r>
                      <a:endParaRPr lang="sv-SE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01392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Företagsbehovslista (Excel)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sng" strike="noStrike" dirty="0">
                          <a:effectLst/>
                          <a:hlinkClick r:id="rId15"/>
                        </a:rPr>
                        <a:t>https://smartstad.stockholm/wp-content/uploads/sites/10/2020/11/ÖDIS-Företagsbehovslista.xlsx</a:t>
                      </a:r>
                      <a:endParaRPr lang="sv-SE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823201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Inspirationslista redan publicerade datamängder PPT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https://smartstad.stockholm/wp-content/uploads/sites/10/2020/11/ÖDIS-Inspirationslista-redan-publicerade-datamängder.pptx</a:t>
                      </a:r>
                      <a:r>
                        <a:rPr lang="sv-SE" sz="80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34748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Prioriteringsmall (PPT)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sv-SE" sz="80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https://smartstad.stockholm/wp-content/uploads/sites/10/2020/11/ÖDIS-Prioriteringsmall.pptx</a:t>
                      </a:r>
                      <a:r>
                        <a:rPr lang="sv-SE" sz="80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381151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Prioriteringsmall (Excel)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sng" strike="noStrike">
                          <a:effectLst/>
                          <a:hlinkClick r:id="rId18"/>
                        </a:rPr>
                        <a:t>https://smartstad.stockholm/wp-content/uploads/sites/10/2020/11/ÖDIS-Prioriteringsmall.xlsx</a:t>
                      </a:r>
                      <a:endParaRPr lang="sv-SE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202277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Krav på öppenhet vid upphandling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sng" strike="noStrike" dirty="0">
                          <a:effectLst/>
                          <a:hlinkClick r:id="rId19"/>
                        </a:rPr>
                        <a:t>https://smartstad.stockholm/wp-content/uploads/sites/10/2020/11/ÖDIS-Krav-på-öppenhet-vid-upphandling.pptx</a:t>
                      </a:r>
                      <a:endParaRPr lang="sv-SE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29415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Guide för att publicera och förvalta öppna data (PPT)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0"/>
                        </a:rPr>
                        <a:t>https://smartstad.stockholm/wp-content/uploads/sites/10/2020/11/ÖDIS-Guide-för-att-publicera-och-förvalta-öppna-data.pptx</a:t>
                      </a:r>
                      <a:r>
                        <a:rPr lang="sv-SE" sz="80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83473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Guide för att publicera och förvalta öppna data (Excel)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sng" strike="noStrike" dirty="0">
                          <a:effectLst/>
                          <a:hlinkClick r:id="rId21"/>
                        </a:rPr>
                        <a:t>https://smartstad.stockholm/wp-content/uploads/sites/10/2020/11/ÖDIS-Guide-för-att-publicera-och-förvalta-öppna-data.xlsx</a:t>
                      </a:r>
                      <a:endParaRPr lang="sv-SE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303560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Guide för att publicera och förvalta öppna data (Word)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sng" strike="noStrike">
                          <a:effectLst/>
                          <a:hlinkClick r:id="rId22"/>
                        </a:rPr>
                        <a:t>https://smartstad.stockholm/wp-content/uploads/sites/10/2020/11/ÖDIS-Guide-för-att-publicera-och-förvalta-öppna-data.docx</a:t>
                      </a:r>
                      <a:endParaRPr lang="sv-SE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867467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Rekommendationer för  dataspecifikationer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sng" strike="noStrike">
                          <a:effectLst/>
                          <a:hlinkClick r:id="rId23"/>
                        </a:rPr>
                        <a:t>https://smartstad.stockholm/wp-content/uploads/sites/10/2020/11/ÖDIS-Rekommendationer-för-dataspecifikationer.xlsx</a:t>
                      </a:r>
                      <a:endParaRPr lang="sv-SE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651675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Laddstolpar: Specifikation (Excel)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sng" strike="noStrike">
                          <a:effectLst/>
                          <a:hlinkClick r:id="rId24"/>
                        </a:rPr>
                        <a:t>https://smartstad.stockholm/wp-content/uploads/sites/10/2020/11/Laddstationer-elfordon-Kommunnamn.xlsx</a:t>
                      </a:r>
                      <a:endParaRPr lang="sv-SE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164282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Laddstationer: Metadata (Word)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sng" strike="noStrike">
                          <a:effectLst/>
                          <a:hlinkClick r:id="rId25"/>
                        </a:rPr>
                        <a:t>https://smartstad.stockholm/wp-content/uploads/sites/10/2020/11/ÖDIS-Rekommendation-för-metadata-för-laddstationer-och-laddpunkter-som-öppna-data.docx</a:t>
                      </a:r>
                      <a:endParaRPr lang="sv-SE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227288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Laddstolpar: Rekommendation (Word)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sng" strike="noStrike">
                          <a:effectLst/>
                          <a:hlinkClick r:id="rId26"/>
                        </a:rPr>
                        <a:t>https://smartstad.stockholm/wp-content/uploads/sites/10/2020/11/ÖDIS-Rekommendation-för-laddstationer-och-laddpunkter-som-öppna-data.docx</a:t>
                      </a:r>
                      <a:endParaRPr lang="sv-SE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535063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Utegym: Specifikation (Excel)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sng" strike="noStrike">
                          <a:effectLst/>
                          <a:hlinkClick r:id="rId27"/>
                        </a:rPr>
                        <a:t>https://smartstad.stockholm/wp-content/uploads/sites/10/2020/11/Utegym-Kommunnamn.xlsx</a:t>
                      </a:r>
                      <a:endParaRPr lang="sv-SE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472023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Utegym: Metadata (Word)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sng" strike="noStrike">
                          <a:effectLst/>
                          <a:hlinkClick r:id="rId28"/>
                        </a:rPr>
                        <a:t>https://smartstad.stockholm/wp-content/uploads/sites/10/2020/11/ÖDIS-Rekommendation-för-metadata-för-utegym-som-öppna-data.docx</a:t>
                      </a:r>
                      <a:endParaRPr lang="sv-SE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955687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Utegym: Rekommendation (Word)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sng" strike="noStrike">
                          <a:effectLst/>
                          <a:hlinkClick r:id="rId29"/>
                        </a:rPr>
                        <a:t>https://smartstad.stockholm/wp-content/uploads/sites/10/2020/11/ÖDIS-Rekommendation-för-utegym-som-öppna-data.docx</a:t>
                      </a:r>
                      <a:endParaRPr lang="sv-SE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558410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Historiska bilder: Specifikation (Excel)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sng" strike="noStrike">
                          <a:effectLst/>
                          <a:hlinkClick r:id="rId30"/>
                        </a:rPr>
                        <a:t>https://smartstad.stockholm/wp-content/uploads/sites/10/2020/11/Historiska-bilder-Kommunnamn.xlsx</a:t>
                      </a:r>
                      <a:endParaRPr lang="sv-SE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780559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Historiska bilder: Metadata (Word)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sng" strike="noStrike">
                          <a:effectLst/>
                          <a:hlinkClick r:id="rId31"/>
                        </a:rPr>
                        <a:t>https://smartstad.stockholm/wp-content/uploads/sites/10/2020/11/ÖDIS-Rekommendation-för-metadata-för-historiska-bilder-som-öppna-data.docx</a:t>
                      </a:r>
                      <a:endParaRPr lang="sv-SE" sz="800" u="sng" strike="noStrike">
                        <a:effectLst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625867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Historiska bilder: Rekommendation (Word)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sng" strike="noStrike">
                          <a:effectLst/>
                          <a:hlinkClick r:id="rId32"/>
                        </a:rPr>
                        <a:t>https://smartstad.stockholm/wp-content/uploads/sites/10/2020/11/ÖDIS-Rekommendation-för-historiska-bilder-som-öppna-data.docx</a:t>
                      </a:r>
                      <a:endParaRPr lang="sv-SE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768281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Livsmedelsinspektioner: Teknisk specifikation (Excel)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sng" strike="noStrike">
                          <a:effectLst/>
                          <a:hlinkClick r:id="rId33"/>
                        </a:rPr>
                        <a:t>https://smartstad.stockholm/wp-content/uploads/sites/10/2020/11/Livsmedelsinspektioner-Teknisk-specifikation.xlsx</a:t>
                      </a:r>
                      <a:endParaRPr lang="sv-SE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643107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Livsmedelsinspektioner: Tekniskt stöd (Word)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sng" strike="noStrike">
                          <a:effectLst/>
                          <a:hlinkClick r:id="rId34"/>
                        </a:rPr>
                        <a:t>https://smartstad.stockholm/wp-content/uploads/sites/10/2020/11/ÖDIS-NSÖD-Livsmedelsinspektioner-Tekniskt-stöd.docx</a:t>
                      </a:r>
                      <a:endParaRPr lang="sv-SE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178757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Livsmedelsinspektioner: Metadata (Word)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sng" strike="noStrike">
                          <a:effectLst/>
                          <a:hlinkClick r:id="rId35"/>
                        </a:rPr>
                        <a:t>https://smartstad.stockholm/wp-content/uploads/sites/10/2020/11/ÖDIS-NSÖD-Livsmedelsinspektioner-DCAT-AP-SE.docx</a:t>
                      </a:r>
                      <a:endParaRPr lang="sv-SE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332214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Livsmedelsinspektioner: Rekommendation (Word)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sng" strike="noStrike">
                          <a:effectLst/>
                          <a:hlinkClick r:id="rId36"/>
                        </a:rPr>
                        <a:t>https://smartstad.stockholm/wp-content/uploads/sites/10/2020/11/ÖDIS-NSÖD-Livsmedelsinspektioner-Rekommendation.docx</a:t>
                      </a:r>
                      <a:endParaRPr lang="sv-SE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826213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Livsmedelsinspektioner: Beslutsunderlag (PPT)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sng" strike="noStrike">
                          <a:effectLst/>
                          <a:hlinkClick r:id="rId37"/>
                        </a:rPr>
                        <a:t>https://smartstad.stockholm/wp-content/uploads/sites/10/2020/11/ÖDIS-NSÖD-Beslutsunderlag-livsmedelsinspektioner-och-leverantörsfakturor.pptx</a:t>
                      </a:r>
                      <a:endParaRPr lang="sv-SE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748385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Evenemang: Metadata (Word)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sng" strike="noStrike" dirty="0">
                          <a:effectLst/>
                          <a:hlinkClick r:id="rId38"/>
                        </a:rPr>
                        <a:t>https://smartstad.stockholm/wp-content/uploads/sites/10/2020/11/ÖDIS-Rekommendation-för-metadata-för-evenemang-som-öppna-data.docx</a:t>
                      </a:r>
                      <a:endParaRPr lang="sv-SE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946241"/>
                  </a:ext>
                </a:extLst>
              </a:tr>
              <a:tr h="14502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Evenemang: Rekommendation (Word)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sng" strike="noStrike" dirty="0">
                          <a:effectLst/>
                          <a:hlinkClick r:id="rId39"/>
                        </a:rPr>
                        <a:t>https://smartstad.stockholm/wp-content/uploads/sites/10/2020/11/ÖDIS-Rekommendation-för-evenemang-som-öppna-data.docx</a:t>
                      </a:r>
                      <a:endParaRPr lang="sv-SE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128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2037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167aa371da62cb12a661987a1bf5f35ea9b41"/>
  <p:tag name="DEFINEDWA" val="True"/>
  <p:tag name="TOP" val="207,4512"/>
  <p:tag name="LEFT" val="87,54456"/>
  <p:tag name="RIGHT" val="931,304"/>
  <p:tag name="BOTTOM" val="475,6342"/>
  <p:tag name="NUMBEREDHEADINGS" val="True"/>
  <p:tag name="USEWA" val="False"/>
  <p:tag name="THINKCELLPRESENTATIONDONOTDELETE" val="&lt;?xml version=&quot;1.0&quot; encoding=&quot;UTF-16&quot; standalone=&quot;yes&quot;?&gt;&lt;root reqver=&quot;25060&quot;&gt;&lt;version val=&quot;2792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 %1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4&quot;&gt;&lt;elem m_fUsage=&quot;2.43900000000000005684E+00&quot;&gt;&lt;m_msothmcolidx val=&quot;0&quot;/&gt;&lt;m_rgb r=&quot;E9&quot; g=&quot;E9&quot; b=&quot;E9&quot;/&gt;&lt;m_nBrightness endver=&quot;26206&quot; val=&quot;0&quot;/&gt;&lt;/elem&gt;&lt;elem m_fUsage=&quot;1.60022790000000014743E+00&quot;&gt;&lt;m_msothmcolidx val=&quot;0&quot;/&gt;&lt;m_rgb r=&quot;FD&quot; g=&quot;B0&quot; b=&quot;D4&quot;/&gt;&lt;m_nBrightness endver=&quot;26206&quot; val=&quot;0&quot;/&gt;&lt;/elem&gt;&lt;elem m_fUsage=&quot;1.00000000000000000000E+00&quot;&gt;&lt;m_msothmcolidx val=&quot;0&quot;/&gt;&lt;m_rgb r=&quot;7F&quot; g=&quot;7F&quot; b=&quot;7F&quot;/&gt;&lt;m_nBrightness endver=&quot;26206&quot; val=&quot;0&quot;/&gt;&lt;/elem&gt;&lt;elem m_fUsage=&quot;6.56100000000000127542E-01&quot;&gt;&lt;m_msothmcolidx val=&quot;0&quot;/&gt;&lt;m_rgb r=&quot;FF&quot; g=&quot;43&quot; b=&quot;A3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YrhDKySJuLvX0TUyZrz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v9aZE5RxGgm4S.Nxwv4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PHlvAfSjmP.ZnzsV_8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8z1oMKUTkqBm6r83sNUd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4xATyCQbSxLp_BsAIrp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gCL9vJRomI1fdSquM.2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p0F0tNQo.0625ULKQWd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Q.l5XZREq846WJoY5bi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C_JZT4QBiXi20FYEEpR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vFv0J3rTt.tAaTP52De4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mIaHdoTL.9_0_dn2Cdw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78utRq8BAwpNBq9loxH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mIaHdoTL.9_0_dn2Cdw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aEPaGGQjWAr56S2w3qq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mIaHdoTL.9_0_dn2Cdw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aEPaGGQjWAr56S2w3qq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3Cb6A05qBycM2U20cTTi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gCL9vJRomI1fdSquM.2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mIaHdoTL.9_0_dn2Cdw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aEPaGGQjWAr56S2w3qq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d0rqW9C3yWggvL5ys94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7oO0zUT7qa18FEnvp31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ZfbF3HbLXNLmnQ9nk86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6K0JMt0lNvFjcq_LDwf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UwmdhA7.SO61HfqaVK2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UwmdhA7.SO61HfqaVK2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UwmdhA7.SO61HfqaVK2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UwmdhA7.SO61HfqaVK2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UwmdhA7.SO61HfqaVK2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UwmdhA7.SO61HfqaVK2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Y5sgx5DbHdleKmT46g6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SUA0W0Q9aYzaprKJlhA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6K0JMt0lNvFjcq_LDwf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GZkiwlQSqfjoEauHztog"/>
</p:tagLst>
</file>

<file path=ppt/theme/theme1.xml><?xml version="1.0" encoding="utf-8"?>
<a:theme xmlns:a="http://schemas.openxmlformats.org/drawingml/2006/main" name="Sthlm Presentation bred skärm">
  <a:themeElements>
    <a:clrScheme name="Stockholms stad">
      <a:dk1>
        <a:srgbClr val="000000"/>
      </a:dk1>
      <a:lt1>
        <a:srgbClr val="FFFFFF"/>
      </a:lt1>
      <a:dk2>
        <a:srgbClr val="C40064"/>
      </a:dk2>
      <a:lt2>
        <a:srgbClr val="FEDEED"/>
      </a:lt2>
      <a:accent1>
        <a:srgbClr val="00867F"/>
      </a:accent1>
      <a:accent2>
        <a:srgbClr val="D5F7F4"/>
      </a:accent2>
      <a:accent3>
        <a:srgbClr val="006EBF"/>
      </a:accent3>
      <a:accent4>
        <a:srgbClr val="DCD9D2"/>
      </a:accent4>
      <a:accent5>
        <a:srgbClr val="5D237D"/>
      </a:accent5>
      <a:accent6>
        <a:srgbClr val="F1E6FC"/>
      </a:accent6>
      <a:hlink>
        <a:srgbClr val="006EBF"/>
      </a:hlink>
      <a:folHlink>
        <a:srgbClr val="5D237D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tockholms stad Rosa">
      <a:srgbClr val="C40064"/>
    </a:custClr>
    <a:custClr name="Stockholms stad Ljusrosa">
      <a:srgbClr val="FEDEED"/>
    </a:custClr>
    <a:custClr name="Stockholms stad Grön">
      <a:srgbClr val="00867F"/>
    </a:custClr>
    <a:custClr name="Stockholms stad Ljusgrön">
      <a:srgbClr val="D5F7F4"/>
    </a:custClr>
    <a:custClr name="Stockholms stad Orange">
      <a:srgbClr val="DD4A2C"/>
    </a:custClr>
    <a:custClr name="Stockholms stad Ljusorange">
      <a:srgbClr val="FFD7D2"/>
    </a:custClr>
    <a:custClr name="Stockholms stad Blå">
      <a:srgbClr val="006EBF"/>
    </a:custClr>
    <a:custClr name="Stockholms stad Ljusblå">
      <a:srgbClr val="D6EDFC"/>
    </a:custClr>
    <a:custClr name="Stockholms stad Lila">
      <a:srgbClr val="5D237D"/>
    </a:custClr>
    <a:custClr name="Stockholms stad Ljuslila">
      <a:srgbClr val="F1E6FC"/>
    </a:custClr>
    <a:custClr name="Stockholms stad Gul">
      <a:srgbClr val="FCBF0A"/>
    </a:custClr>
    <a:custClr name="Stockholms stad Grå">
      <a:srgbClr val="DCD9D2"/>
    </a:custClr>
  </a:custClrLst>
  <a:extLst>
    <a:ext uri="{05A4C25C-085E-4340-85A3-A5531E510DB2}">
      <thm15:themeFamily xmlns:thm15="http://schemas.microsoft.com/office/thememl/2012/main" name="Sthlm Presentation bred skärm.potx" id="{D5D9F557-17D2-49C3-8C13-668EF16569E9}" vid="{C2C8DED7-D4E4-4F3D-A626-BBA89590872E}"/>
    </a:ext>
  </a:extLst>
</a:theme>
</file>

<file path=ppt/theme/theme2.xml><?xml version="1.0" encoding="utf-8"?>
<a:theme xmlns:a="http://schemas.openxmlformats.org/drawingml/2006/main" name="1_Sthlm Presentation bred skärm">
  <a:themeElements>
    <a:clrScheme name="Stockholms stad">
      <a:dk1>
        <a:srgbClr val="000000"/>
      </a:dk1>
      <a:lt1>
        <a:srgbClr val="FFFFFF"/>
      </a:lt1>
      <a:dk2>
        <a:srgbClr val="C40064"/>
      </a:dk2>
      <a:lt2>
        <a:srgbClr val="FEDEED"/>
      </a:lt2>
      <a:accent1>
        <a:srgbClr val="00867F"/>
      </a:accent1>
      <a:accent2>
        <a:srgbClr val="D5F7F4"/>
      </a:accent2>
      <a:accent3>
        <a:srgbClr val="006EBF"/>
      </a:accent3>
      <a:accent4>
        <a:srgbClr val="DCD9D2"/>
      </a:accent4>
      <a:accent5>
        <a:srgbClr val="5D237D"/>
      </a:accent5>
      <a:accent6>
        <a:srgbClr val="F1E6FC"/>
      </a:accent6>
      <a:hlink>
        <a:srgbClr val="006EBF"/>
      </a:hlink>
      <a:folHlink>
        <a:srgbClr val="5D237D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tockholms stad Rosa">
      <a:srgbClr val="C40064"/>
    </a:custClr>
    <a:custClr name="Stockholms stad Ljusrosa">
      <a:srgbClr val="FEDEED"/>
    </a:custClr>
    <a:custClr name="Stockholms stad Grön">
      <a:srgbClr val="00867F"/>
    </a:custClr>
    <a:custClr name="Stockholms stad Ljusgrön">
      <a:srgbClr val="D5F7F4"/>
    </a:custClr>
    <a:custClr name="Stockholms stad Orange">
      <a:srgbClr val="DD4A2C"/>
    </a:custClr>
    <a:custClr name="Stockholms stad Ljusorange">
      <a:srgbClr val="FFD7D2"/>
    </a:custClr>
    <a:custClr name="Stockholms stad Blå">
      <a:srgbClr val="006EBF"/>
    </a:custClr>
    <a:custClr name="Stockholms stad Ljusblå">
      <a:srgbClr val="D6EDFC"/>
    </a:custClr>
    <a:custClr name="Stockholms stad Lila">
      <a:srgbClr val="5D237D"/>
    </a:custClr>
    <a:custClr name="Stockholms stad Ljuslila">
      <a:srgbClr val="F1E6FC"/>
    </a:custClr>
    <a:custClr name="Stockholms stad Gul">
      <a:srgbClr val="FCBF0A"/>
    </a:custClr>
    <a:custClr name="Stockholms stad Grå">
      <a:srgbClr val="DCD9D2"/>
    </a:custClr>
  </a:custClrLst>
  <a:extLst>
    <a:ext uri="{05A4C25C-085E-4340-85A3-A5531E510DB2}">
      <thm15:themeFamily xmlns:thm15="http://schemas.microsoft.com/office/thememl/2012/main" name="Sthlm Presentation bred skärm.potx" id="{D5D9F557-17D2-49C3-8C13-668EF16569E9}" vid="{C2C8DED7-D4E4-4F3D-A626-BBA89590872E}"/>
    </a:ext>
  </a:extLst>
</a:theme>
</file>

<file path=ppt/theme/theme3.xml><?xml version="1.0" encoding="utf-8"?>
<a:theme xmlns:a="http://schemas.openxmlformats.org/drawingml/2006/main" name="2_Sthlm Presentation bred skärm">
  <a:themeElements>
    <a:clrScheme name="Custom 1">
      <a:dk1>
        <a:srgbClr val="000000"/>
      </a:dk1>
      <a:lt1>
        <a:srgbClr val="FFFFFF"/>
      </a:lt1>
      <a:dk2>
        <a:srgbClr val="C40064"/>
      </a:dk2>
      <a:lt2>
        <a:srgbClr val="FEDEED"/>
      </a:lt2>
      <a:accent1>
        <a:srgbClr val="C40064"/>
      </a:accent1>
      <a:accent2>
        <a:srgbClr val="0070C0"/>
      </a:accent2>
      <a:accent3>
        <a:srgbClr val="FCAFD3"/>
      </a:accent3>
      <a:accent4>
        <a:srgbClr val="DCD9D2"/>
      </a:accent4>
      <a:accent5>
        <a:srgbClr val="5D237D"/>
      </a:accent5>
      <a:accent6>
        <a:srgbClr val="F1E6FC"/>
      </a:accent6>
      <a:hlink>
        <a:srgbClr val="C40064"/>
      </a:hlink>
      <a:folHlink>
        <a:srgbClr val="5D237D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tockholms stad Rosa">
      <a:srgbClr val="C40064"/>
    </a:custClr>
    <a:custClr name="Stockholms stad Ljusrosa">
      <a:srgbClr val="FEDEED"/>
    </a:custClr>
    <a:custClr name="Stockholms stad Grön">
      <a:srgbClr val="00867F"/>
    </a:custClr>
    <a:custClr name="Stockholms stad Ljusgrön">
      <a:srgbClr val="D5F7F4"/>
    </a:custClr>
    <a:custClr name="Stockholms stad Orange">
      <a:srgbClr val="DD4A2C"/>
    </a:custClr>
    <a:custClr name="Stockholms stad Ljusorange">
      <a:srgbClr val="FFD7D2"/>
    </a:custClr>
    <a:custClr name="Stockholms stad Blå">
      <a:srgbClr val="006EBF"/>
    </a:custClr>
    <a:custClr name="Stockholms stad Ljusblå">
      <a:srgbClr val="D6EDFC"/>
    </a:custClr>
    <a:custClr name="Stockholms stad Lila">
      <a:srgbClr val="5D237D"/>
    </a:custClr>
    <a:custClr name="Stockholms stad Ljuslila">
      <a:srgbClr val="F1E6FC"/>
    </a:custClr>
    <a:custClr name="Stockholms stad Gul">
      <a:srgbClr val="FCBF0A"/>
    </a:custClr>
    <a:custClr name="Stockholms stad Grå">
      <a:srgbClr val="DCD9D2"/>
    </a:custClr>
  </a:custClrLst>
  <a:extLst>
    <a:ext uri="{05A4C25C-085E-4340-85A3-A5531E510DB2}">
      <thm15:themeFamily xmlns:thm15="http://schemas.microsoft.com/office/thememl/2012/main" name="Sthlm Presentation bred skärm.potx" id="{D5D9F557-17D2-49C3-8C13-668EF16569E9}" vid="{C2C8DED7-D4E4-4F3D-A626-BBA89590872E}"/>
    </a:ext>
  </a:extLst>
</a:theme>
</file>

<file path=ppt/theme/theme4.xml><?xml version="1.0" encoding="utf-8"?>
<a:theme xmlns:a="http://schemas.openxmlformats.org/drawingml/2006/main" name="3_Sthlm Presentation bred skärm">
  <a:themeElements>
    <a:clrScheme name="Custom 1">
      <a:dk1>
        <a:srgbClr val="000000"/>
      </a:dk1>
      <a:lt1>
        <a:srgbClr val="FFFFFF"/>
      </a:lt1>
      <a:dk2>
        <a:srgbClr val="C40064"/>
      </a:dk2>
      <a:lt2>
        <a:srgbClr val="FEDEED"/>
      </a:lt2>
      <a:accent1>
        <a:srgbClr val="C40064"/>
      </a:accent1>
      <a:accent2>
        <a:srgbClr val="0070C0"/>
      </a:accent2>
      <a:accent3>
        <a:srgbClr val="FCAFD3"/>
      </a:accent3>
      <a:accent4>
        <a:srgbClr val="DCD9D2"/>
      </a:accent4>
      <a:accent5>
        <a:srgbClr val="5D237D"/>
      </a:accent5>
      <a:accent6>
        <a:srgbClr val="F1E6FC"/>
      </a:accent6>
      <a:hlink>
        <a:srgbClr val="C40064"/>
      </a:hlink>
      <a:folHlink>
        <a:srgbClr val="5D237D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tockholms stad Rosa">
      <a:srgbClr val="C40064"/>
    </a:custClr>
    <a:custClr name="Stockholms stad Ljusrosa">
      <a:srgbClr val="FEDEED"/>
    </a:custClr>
    <a:custClr name="Stockholms stad Grön">
      <a:srgbClr val="00867F"/>
    </a:custClr>
    <a:custClr name="Stockholms stad Ljusgrön">
      <a:srgbClr val="D5F7F4"/>
    </a:custClr>
    <a:custClr name="Stockholms stad Orange">
      <a:srgbClr val="DD4A2C"/>
    </a:custClr>
    <a:custClr name="Stockholms stad Ljusorange">
      <a:srgbClr val="FFD7D2"/>
    </a:custClr>
    <a:custClr name="Stockholms stad Blå">
      <a:srgbClr val="006EBF"/>
    </a:custClr>
    <a:custClr name="Stockholms stad Ljusblå">
      <a:srgbClr val="D6EDFC"/>
    </a:custClr>
    <a:custClr name="Stockholms stad Lila">
      <a:srgbClr val="5D237D"/>
    </a:custClr>
    <a:custClr name="Stockholms stad Ljuslila">
      <a:srgbClr val="F1E6FC"/>
    </a:custClr>
    <a:custClr name="Stockholms stad Gul">
      <a:srgbClr val="FCBF0A"/>
    </a:custClr>
    <a:custClr name="Stockholms stad Grå">
      <a:srgbClr val="DCD9D2"/>
    </a:custClr>
  </a:custClrLst>
  <a:extLst>
    <a:ext uri="{05A4C25C-085E-4340-85A3-A5531E510DB2}">
      <thm15:themeFamily xmlns:thm15="http://schemas.microsoft.com/office/thememl/2012/main" name="Sthlm Presentation bred skärm.potx" id="{D5D9F557-17D2-49C3-8C13-668EF16569E9}" vid="{C2C8DED7-D4E4-4F3D-A626-BBA89590872E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4403875C19B554E97300495552BF047" ma:contentTypeVersion="2" ma:contentTypeDescription="Skapa ett nytt dokument." ma:contentTypeScope="" ma:versionID="baf6a617abdcbf6591584e531b9f04b9">
  <xsd:schema xmlns:xsd="http://www.w3.org/2001/XMLSchema" xmlns:xs="http://www.w3.org/2001/XMLSchema" xmlns:p="http://schemas.microsoft.com/office/2006/metadata/properties" xmlns:ns2="c2f02e10-a286-499b-b895-ad1ada1378fe" targetNamespace="http://schemas.microsoft.com/office/2006/metadata/properties" ma:root="true" ma:fieldsID="86c4e1993f17cea0bd30acaf46b9a9b9" ns2:_="">
    <xsd:import namespace="c2f02e10-a286-499b-b895-ad1ada1378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f02e10-a286-499b-b895-ad1ada1378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172935-2F8F-4341-B8E1-B37E34B707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E8B067-40F2-4C29-A21F-4C7C85634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f02e10-a286-499b-b895-ad1ada1378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59BCF1-D99A-41FB-83DF-9B33C4888D2B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c2f02e10-a286-499b-b895-ad1ada1378fe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1697</Words>
  <Application>Microsoft Office PowerPoint</Application>
  <PresentationFormat>Bredbild</PresentationFormat>
  <Paragraphs>155</Paragraphs>
  <Slides>10</Slides>
  <Notes>7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9" baseType="lpstr">
      <vt:lpstr>Arial</vt:lpstr>
      <vt:lpstr>Calibri</vt:lpstr>
      <vt:lpstr>Stockholm Type Regular</vt:lpstr>
      <vt:lpstr>Wingdings</vt:lpstr>
      <vt:lpstr>Sthlm Presentation bred skärm</vt:lpstr>
      <vt:lpstr>1_Sthlm Presentation bred skärm</vt:lpstr>
      <vt:lpstr>2_Sthlm Presentation bred skärm</vt:lpstr>
      <vt:lpstr>3_Sthlm Presentation bred skärm</vt:lpstr>
      <vt:lpstr>think-cell Slide</vt:lpstr>
      <vt:lpstr>PowerPoint-presentation</vt:lpstr>
      <vt:lpstr>ÖDIS har identifierat flera nyckeluppgifter som behöver göras för att etablera arbetet med öppna data</vt:lpstr>
      <vt:lpstr>Ett långsiktigt arbete med öppna data kräver kunskap och förankring genom hela organisationen  </vt:lpstr>
      <vt:lpstr>För ett långsiktigt och hållbart arbete, bör det på ett tidigt stadium fattas ett övergripande principbeslut </vt:lpstr>
      <vt:lpstr>För att nå målen bör strategi och handlingsplan tas fram och förankras inom kommunens samtliga förvaltningar  </vt:lpstr>
      <vt:lpstr>Att etablera organisation är viktigt för hållbar publicering och förvaltning av öppna data  </vt:lpstr>
      <vt:lpstr>Organisationer behöver kontinuerligt identifiera och prioritera nya datamängder att öppna </vt:lpstr>
      <vt:lpstr>Att publicera data på ett enhetligt sätt och se till att den underhålls är nödvändigt för att skapa användande </vt:lpstr>
      <vt:lpstr>Länkar till ÖDIS samtliga stödmaterial</vt:lpstr>
      <vt:lpstr>Du hittar mer information och stödmaterial på ÖDIS hemsida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2020-11-25T12:44:49Z</dcterms:created>
  <dcterms:modified xsi:type="dcterms:W3CDTF">2020-11-25T17:49:59Z</dcterms:modified>
  <cp:category/>
  <cp:contentStatus/>
  <dc:languag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0x01010064403875C19B554E97300495552BF047</vt:lpwstr>
  </property>
</Properties>
</file>