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3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7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9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0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1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3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4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5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6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7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8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9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20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1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22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0" r:id="rId2"/>
    <p:sldMasterId id="2147483697" r:id="rId3"/>
  </p:sldMasterIdLst>
  <p:notesMasterIdLst>
    <p:notesMasterId r:id="rId33"/>
  </p:notesMasterIdLst>
  <p:handoutMasterIdLst>
    <p:handoutMasterId r:id="rId34"/>
  </p:handoutMasterIdLst>
  <p:sldIdLst>
    <p:sldId id="482" r:id="rId4"/>
    <p:sldId id="8688" r:id="rId5"/>
    <p:sldId id="968" r:id="rId6"/>
    <p:sldId id="565" r:id="rId7"/>
    <p:sldId id="951" r:id="rId8"/>
    <p:sldId id="936" r:id="rId9"/>
    <p:sldId id="937" r:id="rId10"/>
    <p:sldId id="938" r:id="rId11"/>
    <p:sldId id="939" r:id="rId12"/>
    <p:sldId id="940" r:id="rId13"/>
    <p:sldId id="941" r:id="rId14"/>
    <p:sldId id="942" r:id="rId15"/>
    <p:sldId id="952" r:id="rId16"/>
    <p:sldId id="572" r:id="rId17"/>
    <p:sldId id="943" r:id="rId18"/>
    <p:sldId id="920" r:id="rId19"/>
    <p:sldId id="944" r:id="rId20"/>
    <p:sldId id="923" r:id="rId21"/>
    <p:sldId id="945" r:id="rId22"/>
    <p:sldId id="946" r:id="rId23"/>
    <p:sldId id="953" r:id="rId24"/>
    <p:sldId id="964" r:id="rId25"/>
    <p:sldId id="965" r:id="rId26"/>
    <p:sldId id="963" r:id="rId27"/>
    <p:sldId id="966" r:id="rId28"/>
    <p:sldId id="958" r:id="rId29"/>
    <p:sldId id="967" r:id="rId30"/>
    <p:sldId id="960" r:id="rId31"/>
    <p:sldId id="8687" r:id="rId32"/>
  </p:sldIdLst>
  <p:sldSz cx="12192000" cy="6858000"/>
  <p:notesSz cx="6797675" cy="9926638"/>
  <p:custDataLst>
    <p:tags r:id="rId35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91E2E6-8D46-4C88-9A15-1B6DDB041602}">
          <p14:sldIdLst>
            <p14:sldId id="482"/>
            <p14:sldId id="8688"/>
            <p14:sldId id="968"/>
            <p14:sldId id="565"/>
            <p14:sldId id="951"/>
            <p14:sldId id="936"/>
            <p14:sldId id="937"/>
            <p14:sldId id="938"/>
            <p14:sldId id="939"/>
            <p14:sldId id="940"/>
            <p14:sldId id="941"/>
            <p14:sldId id="942"/>
            <p14:sldId id="952"/>
            <p14:sldId id="572"/>
            <p14:sldId id="943"/>
            <p14:sldId id="920"/>
            <p14:sldId id="944"/>
            <p14:sldId id="923"/>
            <p14:sldId id="945"/>
            <p14:sldId id="946"/>
            <p14:sldId id="953"/>
            <p14:sldId id="964"/>
            <p14:sldId id="965"/>
            <p14:sldId id="963"/>
            <p14:sldId id="966"/>
            <p14:sldId id="958"/>
            <p14:sldId id="967"/>
            <p14:sldId id="960"/>
            <p14:sldId id="86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07" userDrawn="1">
          <p15:clr>
            <a:srgbClr val="A4A3A4"/>
          </p15:clr>
        </p15:guide>
        <p15:guide id="3" orient="horz" pos="3758" userDrawn="1">
          <p15:clr>
            <a:srgbClr val="A4A3A4"/>
          </p15:clr>
        </p15:guide>
        <p15:guide id="4" orient="horz" pos="4227" userDrawn="1">
          <p15:clr>
            <a:srgbClr val="A4A3A4"/>
          </p15:clr>
        </p15:guide>
        <p15:guide id="5" orient="horz" pos="289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8" pos="387" userDrawn="1">
          <p15:clr>
            <a:srgbClr val="A4A3A4"/>
          </p15:clr>
        </p15:guide>
        <p15:guide id="9" pos="7315" userDrawn="1">
          <p15:clr>
            <a:srgbClr val="A4A3A4"/>
          </p15:clr>
        </p15:guide>
        <p15:guide id="10" orient="horz" pos="3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Författare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F2F2"/>
    <a:srgbClr val="DCD9D2"/>
    <a:srgbClr val="157EC2"/>
    <a:srgbClr val="D5F7F4"/>
    <a:srgbClr val="683788"/>
    <a:srgbClr val="C40869"/>
    <a:srgbClr val="2B9D92"/>
    <a:srgbClr val="E7E5DE"/>
    <a:srgbClr val="0800B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C3280B-FFEE-46D3-8D18-D7F7C0D27695}" v="82" dt="2020-11-25T14:43:42.1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696" y="48"/>
      </p:cViewPr>
      <p:guideLst>
        <p:guide orient="horz" pos="2160"/>
        <p:guide orient="horz" pos="907"/>
        <p:guide orient="horz" pos="3758"/>
        <p:guide orient="horz" pos="4227"/>
        <p:guide orient="horz" pos="289"/>
        <p:guide pos="3840"/>
        <p:guide pos="387"/>
        <p:guide pos="7315"/>
        <p:guide orient="horz" pos="36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42" Type="http://schemas.openxmlformats.org/officeDocument/2006/relationships/customXml" Target="../customXml/item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Relationship Id="rId43" Type="http://schemas.openxmlformats.org/officeDocument/2006/relationships/customXml" Target="../customXml/item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F73C6-E6BF-46CF-B34D-7A5C8688DBEE}" type="datetimeFigureOut">
              <a:rPr lang="sv-SE" smtClean="0"/>
              <a:t>2020-11-25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8F730-40FB-45F5-B014-CB7ED569AE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371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A4C71-A269-4800-8AF1-44182FA23438}" type="datetimeFigureOut">
              <a:rPr lang="sv-SE" smtClean="0"/>
              <a:t>2020-11-25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13758-4B63-40D7-B26B-F67CE25F1C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77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8395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13758-4B63-40D7-B26B-F67CE25F1C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30">
              <a:defRPr/>
            </a:pPr>
            <a:fld id="{AC113758-4B63-40D7-B26B-F67CE25F1C5D}" type="slidenum">
              <a:rPr lang="sv-SE">
                <a:solidFill>
                  <a:prstClr val="black"/>
                </a:solidFill>
                <a:latin typeface="Arial"/>
              </a:rPr>
              <a:pPr defTabSz="914330">
                <a:defRPr/>
              </a:pPr>
              <a:t>16</a:t>
            </a:fld>
            <a:endParaRPr lang="sv-SE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6199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13758-4B63-40D7-B26B-F67CE25F1C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714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30">
              <a:defRPr/>
            </a:pPr>
            <a:fld id="{AC113758-4B63-40D7-B26B-F67CE25F1C5D}" type="slidenum">
              <a:rPr lang="sv-SE">
                <a:solidFill>
                  <a:prstClr val="black"/>
                </a:solidFill>
                <a:latin typeface="Arial"/>
              </a:rPr>
              <a:pPr defTabSz="914330">
                <a:defRPr/>
              </a:pPr>
              <a:t>18</a:t>
            </a:fld>
            <a:endParaRPr lang="sv-SE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6670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13758-4B63-40D7-B26B-F67CE25F1C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556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30">
              <a:defRPr/>
            </a:pPr>
            <a:fld id="{AC113758-4B63-40D7-B26B-F67CE25F1C5D}" type="slidenum">
              <a:rPr lang="sv-SE">
                <a:solidFill>
                  <a:prstClr val="black"/>
                </a:solidFill>
                <a:latin typeface="Arial"/>
              </a:rPr>
              <a:pPr defTabSz="914330">
                <a:defRPr/>
              </a:pPr>
              <a:t>20</a:t>
            </a:fld>
            <a:endParaRPr lang="sv-SE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8350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13758-4B63-40D7-B26B-F67CE25F1C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946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13758-4B63-40D7-B26B-F67CE25F1C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557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13758-4B63-40D7-B26B-F67CE25F1C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389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13758-4B63-40D7-B26B-F67CE25F1C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575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13758-4B63-40D7-B26B-F67CE25F1C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516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30">
              <a:defRPr/>
            </a:pPr>
            <a:fld id="{AC113758-4B63-40D7-B26B-F67CE25F1C5D}" type="slidenum">
              <a:rPr lang="sv-SE">
                <a:solidFill>
                  <a:prstClr val="black"/>
                </a:solidFill>
                <a:latin typeface="Arial"/>
              </a:rPr>
              <a:pPr defTabSz="914330">
                <a:defRPr/>
              </a:pPr>
              <a:t>26</a:t>
            </a:fld>
            <a:endParaRPr lang="sv-SE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361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13758-4B63-40D7-B26B-F67CE25F1C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964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30">
              <a:defRPr/>
            </a:pPr>
            <a:fld id="{AC113758-4B63-40D7-B26B-F67CE25F1C5D}" type="slidenum">
              <a:rPr lang="sv-SE">
                <a:solidFill>
                  <a:prstClr val="black"/>
                </a:solidFill>
                <a:latin typeface="Arial"/>
              </a:rPr>
              <a:pPr defTabSz="914330">
                <a:defRPr/>
              </a:pPr>
              <a:t>28</a:t>
            </a:fld>
            <a:endParaRPr lang="sv-SE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525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13758-4B63-40D7-B26B-F67CE25F1C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56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30">
              <a:defRPr/>
            </a:pPr>
            <a:fld id="{AC113758-4B63-40D7-B26B-F67CE25F1C5D}" type="slidenum">
              <a:rPr lang="sv-SE">
                <a:solidFill>
                  <a:prstClr val="black"/>
                </a:solidFill>
                <a:latin typeface="Arial"/>
              </a:rPr>
              <a:pPr defTabSz="914330">
                <a:defRPr/>
              </a:pPr>
              <a:t>8</a:t>
            </a:fld>
            <a:endParaRPr lang="sv-SE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8313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13758-4B63-40D7-B26B-F67CE25F1C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640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30">
              <a:defRPr/>
            </a:pPr>
            <a:fld id="{AC113758-4B63-40D7-B26B-F67CE25F1C5D}" type="slidenum">
              <a:rPr lang="sv-SE">
                <a:solidFill>
                  <a:prstClr val="black"/>
                </a:solidFill>
                <a:latin typeface="Arial"/>
              </a:rPr>
              <a:pPr defTabSz="914330">
                <a:defRPr/>
              </a:pPr>
              <a:t>10</a:t>
            </a:fld>
            <a:endParaRPr lang="sv-SE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115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13758-4B63-40D7-B26B-F67CE25F1C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366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30">
              <a:defRPr/>
            </a:pPr>
            <a:fld id="{AC113758-4B63-40D7-B26B-F67CE25F1C5D}" type="slidenum">
              <a:rPr lang="sv-SE">
                <a:solidFill>
                  <a:prstClr val="black"/>
                </a:solidFill>
                <a:latin typeface="Arial"/>
              </a:rPr>
              <a:pPr defTabSz="914330">
                <a:defRPr/>
              </a:pPr>
              <a:t>12</a:t>
            </a:fld>
            <a:endParaRPr lang="sv-SE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6644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13758-4B63-40D7-B26B-F67CE25F1C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20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6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6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6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6.emf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2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.e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vit logo för mörka bilder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9886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6" imgW="526" imgH="526" progId="TCLayout.ActiveDocument.1">
                  <p:embed/>
                </p:oleObj>
              </mc:Choice>
              <mc:Fallback>
                <p:oleObj name="think-cell Slide" r:id="rId6" imgW="526" imgH="52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" y="1440000"/>
            <a:ext cx="7296811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Skriv </a:t>
            </a:r>
            <a:r>
              <a:rPr lang="sv-SE" err="1"/>
              <a:t>ev</a:t>
            </a:r>
            <a:r>
              <a:rPr lang="sv-SE"/>
              <a:t> underrubrik här</a:t>
            </a:r>
          </a:p>
        </p:txBody>
      </p:sp>
      <p:sp>
        <p:nvSpPr>
          <p:cNvPr id="11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>
                <a:solidFill>
                  <a:schemeClr val="bg1"/>
                </a:solidFill>
              </a:rPr>
              <a:t>The </a:t>
            </a:r>
            <a:r>
              <a:rPr lang="sv-SE" sz="1000" b="1" noProof="0" err="1">
                <a:solidFill>
                  <a:schemeClr val="bg1"/>
                </a:solidFill>
              </a:rPr>
              <a:t>Capital</a:t>
            </a:r>
            <a:r>
              <a:rPr lang="sv-SE" sz="1000" b="1" noProof="0">
                <a:solidFill>
                  <a:schemeClr val="bg1"/>
                </a:solidFill>
              </a:rPr>
              <a:t> </a:t>
            </a:r>
            <a:r>
              <a:rPr lang="sv-SE" sz="1000" b="1" noProof="0" err="1">
                <a:solidFill>
                  <a:schemeClr val="bg1"/>
                </a:solidFill>
              </a:rPr>
              <a:t>of</a:t>
            </a:r>
            <a:r>
              <a:rPr lang="sv-SE" sz="1000" b="1" noProof="0">
                <a:solidFill>
                  <a:schemeClr val="bg1"/>
                </a:solidFill>
              </a:rPr>
              <a:t> Scandinavia</a:t>
            </a:r>
          </a:p>
        </p:txBody>
      </p:sp>
      <p:pic>
        <p:nvPicPr>
          <p:cNvPr id="8" name="Bildobjekt 7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000"/>
          </a:xfrm>
          <a:prstGeom prst="rect">
            <a:avLst/>
          </a:prstGeom>
        </p:spPr>
      </p:pic>
      <p:sp>
        <p:nvSpPr>
          <p:cNvPr id="9" name="textruta 8"/>
          <p:cNvSpPr txBox="1"/>
          <p:nvPr userDrawn="1"/>
        </p:nvSpPr>
        <p:spPr>
          <a:xfrm>
            <a:off x="12288688" y="39970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>
              <a:solidFill>
                <a:schemeClr val="tx2"/>
              </a:solidFill>
            </a:endParaRPr>
          </a:p>
          <a:p>
            <a:r>
              <a:rPr lang="sv-SE" sz="140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>
                <a:solidFill>
                  <a:schemeClr val="tx2"/>
                </a:solidFill>
              </a:rPr>
              <a:t> </a:t>
            </a:r>
          </a:p>
          <a:p>
            <a:r>
              <a:rPr lang="sv-SE" sz="140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143176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95236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46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7948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Lil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43666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28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7" name="Bildobjekt 6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9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01588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28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5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Ros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25421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28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3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88413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28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3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7342471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 err="1">
              <a:solidFill>
                <a:srgbClr val="000000"/>
              </a:solidFill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609599" y="458791"/>
            <a:ext cx="10972800" cy="8316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895555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247304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solidFill>
                <a:srgbClr val="000000"/>
              </a:solidFill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11" name="Rubrik 10"/>
          <p:cNvSpPr>
            <a:spLocks noGrp="1"/>
          </p:cNvSpPr>
          <p:nvPr>
            <p:ph type="title" hasCustomPrompt="1"/>
          </p:nvPr>
        </p:nvSpPr>
        <p:spPr>
          <a:xfrm>
            <a:off x="609599" y="458791"/>
            <a:ext cx="10972800" cy="8316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89425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unktlista,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1831404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21A8C5F-E374-4784-8799-ECBFE38C23D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716" y="1440000"/>
            <a:ext cx="73152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/>
            </a:lvl1pPr>
            <a:lvl2pPr indent="-396000">
              <a:defRPr/>
            </a:lvl2pPr>
            <a:lvl3pPr indent="-288000">
              <a:defRPr/>
            </a:lvl3pPr>
            <a:lvl4pPr indent="-288000">
              <a:defRPr/>
            </a:lvl4pPr>
            <a:lvl5pPr indent="-288000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AC4DEF-1561-41E3-A47E-1AE64D3E72F2}" type="datetime1">
              <a:rPr lang="sv-SE" smtClean="0">
                <a:solidFill>
                  <a:srgbClr val="000000"/>
                </a:solidFill>
              </a:rPr>
              <a:pPr/>
              <a:t>2020-11-25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sv-SE">
                <a:solidFill>
                  <a:srgbClr val="000000"/>
                </a:solidFill>
              </a:rPr>
              <a:t>Sida </a:t>
            </a:r>
            <a:fld id="{42A5867E-8ECA-40F1-9DD6-AE7AFDFAA899}" type="slidenum">
              <a:rPr lang="sv-SE" smtClean="0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673035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410430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8308BD8-5DE1-4F53-A66C-2541146E163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1439999"/>
            <a:ext cx="10959008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3" y="5733256"/>
            <a:ext cx="10958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/>
              <a:t>Skriv </a:t>
            </a:r>
            <a:r>
              <a:rPr lang="sv-SE" err="1"/>
              <a:t>ev</a:t>
            </a:r>
            <a:r>
              <a:rPr lang="sv-SE"/>
              <a:t> källa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textruta 9"/>
          <p:cNvSpPr txBox="1"/>
          <p:nvPr userDrawn="1"/>
        </p:nvSpPr>
        <p:spPr>
          <a:xfrm>
            <a:off x="12432704" y="2132857"/>
            <a:ext cx="2112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0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svart logo för ljusa bilder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78839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6" imgW="526" imgH="526" progId="TCLayout.ActiveDocument.1">
                  <p:embed/>
                </p:oleObj>
              </mc:Choice>
              <mc:Fallback>
                <p:oleObj name="think-cell Slide" r:id="rId6" imgW="526" imgH="52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" y="1440000"/>
            <a:ext cx="7296811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Skriv </a:t>
            </a:r>
            <a:r>
              <a:rPr lang="sv-SE" err="1"/>
              <a:t>ev</a:t>
            </a:r>
            <a:r>
              <a:rPr lang="sv-SE"/>
              <a:t> underrubrik här</a:t>
            </a:r>
          </a:p>
        </p:txBody>
      </p:sp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>
                <a:solidFill>
                  <a:schemeClr val="tx1"/>
                </a:solidFill>
              </a:rPr>
              <a:t>The </a:t>
            </a:r>
            <a:r>
              <a:rPr lang="sv-SE" sz="1000" b="1" noProof="0" err="1">
                <a:solidFill>
                  <a:schemeClr val="tx1"/>
                </a:solidFill>
              </a:rPr>
              <a:t>Capital</a:t>
            </a:r>
            <a:r>
              <a:rPr lang="sv-SE" sz="1000" b="1" noProof="0">
                <a:solidFill>
                  <a:schemeClr val="tx1"/>
                </a:solidFill>
              </a:rPr>
              <a:t> </a:t>
            </a:r>
            <a:r>
              <a:rPr lang="sv-SE" sz="1000" b="1" noProof="0" err="1">
                <a:solidFill>
                  <a:schemeClr val="tx1"/>
                </a:solidFill>
              </a:rPr>
              <a:t>of</a:t>
            </a:r>
            <a:r>
              <a:rPr lang="sv-SE" sz="1000" b="1" noProof="0">
                <a:solidFill>
                  <a:schemeClr val="tx1"/>
                </a:solidFill>
              </a:rPr>
              <a:t> Scandinavia</a:t>
            </a:r>
          </a:p>
        </p:txBody>
      </p:sp>
      <p:pic>
        <p:nvPicPr>
          <p:cNvPr id="10" name="Bildobjekt 9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000"/>
          </a:xfrm>
          <a:prstGeom prst="rect">
            <a:avLst/>
          </a:prstGeom>
        </p:spPr>
      </p:pic>
      <p:sp>
        <p:nvSpPr>
          <p:cNvPr id="7" name="textruta 6"/>
          <p:cNvSpPr txBox="1"/>
          <p:nvPr userDrawn="1"/>
        </p:nvSpPr>
        <p:spPr>
          <a:xfrm>
            <a:off x="12288688" y="39970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>
              <a:solidFill>
                <a:schemeClr val="tx2"/>
              </a:solidFill>
            </a:endParaRPr>
          </a:p>
          <a:p>
            <a:r>
              <a:rPr lang="sv-SE" sz="140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>
                <a:solidFill>
                  <a:schemeClr val="tx2"/>
                </a:solidFill>
              </a:rPr>
              <a:t> </a:t>
            </a:r>
          </a:p>
          <a:p>
            <a:r>
              <a:rPr lang="sv-SE" sz="140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96334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3322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817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 svart logo grå bakgrund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0796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0000"/>
            <a:ext cx="7305600" cy="175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Skriv </a:t>
            </a:r>
            <a:r>
              <a:rPr lang="sv-SE" err="1"/>
              <a:t>ev</a:t>
            </a:r>
            <a:r>
              <a:rPr lang="sv-SE"/>
              <a:t> underrubrik här</a:t>
            </a:r>
          </a:p>
        </p:txBody>
      </p:sp>
      <p:sp>
        <p:nvSpPr>
          <p:cNvPr id="10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>
                <a:solidFill>
                  <a:schemeClr val="tx1"/>
                </a:solidFill>
              </a:rPr>
              <a:t>The </a:t>
            </a:r>
            <a:r>
              <a:rPr lang="sv-SE" sz="1000" b="1" noProof="0" err="1">
                <a:solidFill>
                  <a:schemeClr val="tx1"/>
                </a:solidFill>
              </a:rPr>
              <a:t>Capital</a:t>
            </a:r>
            <a:r>
              <a:rPr lang="sv-SE" sz="1000" b="1" noProof="0">
                <a:solidFill>
                  <a:schemeClr val="tx1"/>
                </a:solidFill>
              </a:rPr>
              <a:t> </a:t>
            </a:r>
            <a:r>
              <a:rPr lang="sv-SE" sz="1000" b="1" noProof="0" err="1">
                <a:solidFill>
                  <a:schemeClr val="tx1"/>
                </a:solidFill>
              </a:rPr>
              <a:t>of</a:t>
            </a:r>
            <a:r>
              <a:rPr lang="sv-SE" sz="1000" b="1" noProof="0">
                <a:solidFill>
                  <a:schemeClr val="tx1"/>
                </a:solidFill>
              </a:rPr>
              <a:t> Scandinavia</a:t>
            </a:r>
          </a:p>
        </p:txBody>
      </p:sp>
      <p:pic>
        <p:nvPicPr>
          <p:cNvPr id="11" name="Bildobjekt 10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5252" cy="6864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1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97435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1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400" y="467862"/>
            <a:ext cx="1368000" cy="468276"/>
          </a:xfrm>
          <a:prstGeom prst="rect">
            <a:avLst/>
          </a:prstGeom>
        </p:spPr>
      </p:pic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>
                <a:solidFill>
                  <a:schemeClr val="tx1"/>
                </a:solidFill>
              </a:rPr>
              <a:t>The </a:t>
            </a:r>
            <a:r>
              <a:rPr lang="sv-SE" sz="1000" b="1" noProof="0" err="1">
                <a:solidFill>
                  <a:schemeClr val="tx1"/>
                </a:solidFill>
              </a:rPr>
              <a:t>Capital</a:t>
            </a:r>
            <a:r>
              <a:rPr lang="sv-SE" sz="1000" b="1" noProof="0">
                <a:solidFill>
                  <a:schemeClr val="tx1"/>
                </a:solidFill>
              </a:rPr>
              <a:t> </a:t>
            </a:r>
            <a:r>
              <a:rPr lang="sv-SE" sz="1000" b="1" noProof="0" err="1">
                <a:solidFill>
                  <a:schemeClr val="tx1"/>
                </a:solidFill>
              </a:rPr>
              <a:t>of</a:t>
            </a:r>
            <a:r>
              <a:rPr lang="sv-SE" sz="1000" b="1" noProof="0">
                <a:solidFill>
                  <a:schemeClr val="tx1"/>
                </a:solidFill>
              </a:rPr>
              <a:t> Scandinavia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2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50083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tx2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>
                <a:solidFill>
                  <a:schemeClr val="tx1"/>
                </a:solidFill>
              </a:rPr>
              <a:t>The </a:t>
            </a:r>
            <a:r>
              <a:rPr lang="sv-SE" sz="1000" b="1" noProof="0" err="1">
                <a:solidFill>
                  <a:schemeClr val="tx1"/>
                </a:solidFill>
              </a:rPr>
              <a:t>Capital</a:t>
            </a:r>
            <a:r>
              <a:rPr lang="sv-SE" sz="1000" b="1" noProof="0">
                <a:solidFill>
                  <a:schemeClr val="tx1"/>
                </a:solidFill>
              </a:rPr>
              <a:t> </a:t>
            </a:r>
            <a:r>
              <a:rPr lang="sv-SE" sz="1000" b="1" noProof="0" err="1">
                <a:solidFill>
                  <a:schemeClr val="tx1"/>
                </a:solidFill>
              </a:rPr>
              <a:t>of</a:t>
            </a:r>
            <a:r>
              <a:rPr lang="sv-SE" sz="1000" b="1" noProof="0">
                <a:solidFill>
                  <a:schemeClr val="tx1"/>
                </a:solidFill>
              </a:rPr>
              <a:t> Scandinavia</a:t>
            </a:r>
          </a:p>
        </p:txBody>
      </p:sp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5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3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4644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5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>
                <a:solidFill>
                  <a:schemeClr val="tx1"/>
                </a:solidFill>
              </a:rPr>
              <a:t>The </a:t>
            </a:r>
            <a:r>
              <a:rPr lang="sv-SE" sz="1000" b="1" noProof="0" err="1">
                <a:solidFill>
                  <a:schemeClr val="tx1"/>
                </a:solidFill>
              </a:rPr>
              <a:t>Capital</a:t>
            </a:r>
            <a:r>
              <a:rPr lang="sv-SE" sz="1000" b="1" noProof="0">
                <a:solidFill>
                  <a:schemeClr val="tx1"/>
                </a:solidFill>
              </a:rPr>
              <a:t> </a:t>
            </a:r>
            <a:r>
              <a:rPr lang="sv-SE" sz="1000" b="1" noProof="0" err="1">
                <a:solidFill>
                  <a:schemeClr val="tx1"/>
                </a:solidFill>
              </a:rPr>
              <a:t>of</a:t>
            </a:r>
            <a:r>
              <a:rPr lang="sv-SE" sz="1000" b="1" noProof="0">
                <a:solidFill>
                  <a:schemeClr val="tx1"/>
                </a:solidFill>
              </a:rPr>
              <a:t> Scandinavia</a:t>
            </a:r>
          </a:p>
        </p:txBody>
      </p:sp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4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7029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3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>
                <a:solidFill>
                  <a:schemeClr val="tx1"/>
                </a:solidFill>
              </a:rPr>
              <a:t>The </a:t>
            </a:r>
            <a:r>
              <a:rPr lang="sv-SE" sz="1000" b="1" noProof="0" err="1">
                <a:solidFill>
                  <a:schemeClr val="tx1"/>
                </a:solidFill>
              </a:rPr>
              <a:t>Capital</a:t>
            </a:r>
            <a:r>
              <a:rPr lang="sv-SE" sz="1000" b="1" noProof="0">
                <a:solidFill>
                  <a:schemeClr val="tx1"/>
                </a:solidFill>
              </a:rPr>
              <a:t> </a:t>
            </a:r>
            <a:r>
              <a:rPr lang="sv-SE" sz="1000" b="1" noProof="0" err="1">
                <a:solidFill>
                  <a:schemeClr val="tx1"/>
                </a:solidFill>
              </a:rPr>
              <a:t>of</a:t>
            </a:r>
            <a:r>
              <a:rPr lang="sv-SE" sz="1000" b="1" noProof="0">
                <a:solidFill>
                  <a:schemeClr val="tx1"/>
                </a:solidFill>
              </a:rPr>
              <a:t> Scandinavia</a:t>
            </a:r>
          </a:p>
        </p:txBody>
      </p:sp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bred och text hög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00679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9"/>
            <a:ext cx="7680000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8496000" y="1440000"/>
            <a:ext cx="3086400" cy="429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733256"/>
            <a:ext cx="7680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/>
              <a:t>Skriv </a:t>
            </a:r>
            <a:r>
              <a:rPr lang="sv-SE" err="1"/>
              <a:t>ev</a:t>
            </a:r>
            <a:r>
              <a:rPr lang="sv-SE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textruta 14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5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vmlDrawing" Target="../drawings/vmlDrawing15.vml"/><Relationship Id="rId7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15.bin"/><Relationship Id="rId11" Type="http://schemas.microsoft.com/office/2007/relationships/hdphoto" Target="../media/hdphoto1.wdp"/><Relationship Id="rId5" Type="http://schemas.openxmlformats.org/officeDocument/2006/relationships/tags" Target="../tags/tag31.xml"/><Relationship Id="rId10" Type="http://schemas.openxmlformats.org/officeDocument/2006/relationships/image" Target="../media/image4.png"/><Relationship Id="rId4" Type="http://schemas.openxmlformats.org/officeDocument/2006/relationships/tags" Target="../tags/tag30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tags" Target="../tags/tag34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vmlDrawing" Target="../drawings/vmlDrawing17.vml"/><Relationship Id="rId11" Type="http://schemas.openxmlformats.org/officeDocument/2006/relationships/image" Target="../media/image2.emf"/><Relationship Id="rId5" Type="http://schemas.openxmlformats.org/officeDocument/2006/relationships/theme" Target="../theme/theme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0.xml"/><Relationship Id="rId9" Type="http://schemas.openxmlformats.org/officeDocument/2006/relationships/oleObject" Target="../embeddings/oleObject17.bin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930372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20" imgW="526" imgH="526" progId="TCLayout.ActiveDocument.1">
                  <p:embed/>
                </p:oleObj>
              </mc:Choice>
              <mc:Fallback>
                <p:oleObj name="think-cell Slide" r:id="rId20" imgW="526" imgH="52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10972800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26400" y="6186018"/>
            <a:ext cx="10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4000" y="6325501"/>
            <a:ext cx="6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Skriv eventuell sidfot här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0400" y="6325501"/>
            <a:ext cx="67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12C56A6-0E15-4E7A-80C6-DF5B05357CDF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274B1F-077C-4E49-A6B4-E250EFDFB2B0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202" y="6071930"/>
            <a:ext cx="655680" cy="648501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59BD1D2-443B-401E-B3D4-4264B7D267E2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23" y="6125548"/>
            <a:ext cx="1367161" cy="3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8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6" r:id="rId3"/>
    <p:sldLayoutId id="2147483669" r:id="rId4"/>
    <p:sldLayoutId id="2147483657" r:id="rId5"/>
    <p:sldLayoutId id="2147483658" r:id="rId6"/>
    <p:sldLayoutId id="2147483659" r:id="rId7"/>
    <p:sldLayoutId id="2147483660" r:id="rId8"/>
    <p:sldLayoutId id="2147483668" r:id="rId9"/>
    <p:sldLayoutId id="2147483654" r:id="rId10"/>
    <p:sldLayoutId id="2147483655" r:id="rId11"/>
    <p:sldLayoutId id="2147483651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Stockholm Type Regular" pitchFamily="50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569958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6" imgW="526" imgH="526" progId="TCLayout.ActiveDocument.1">
                  <p:embed/>
                </p:oleObj>
              </mc:Choice>
              <mc:Fallback>
                <p:oleObj name="think-cell Slide" r:id="rId6" imgW="526" imgH="52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9710869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26400" y="6186018"/>
            <a:ext cx="10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4000" y="6325501"/>
            <a:ext cx="6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Skriv eventuell sidfot här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0400" y="6325501"/>
            <a:ext cx="67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07992BC-3C86-4B60-A616-85FCED921D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B7AC15-C52B-430F-ADB8-D545BD28316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202" y="6071930"/>
            <a:ext cx="655680" cy="648501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1ABAECCE-DC5E-44E8-B461-A8AC5D65BF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23" y="6125548"/>
            <a:ext cx="1367161" cy="3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6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Stockholm Type Regular" pitchFamily="50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6338567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9" imgW="526" imgH="526" progId="TCLayout.ActiveDocument.1">
                  <p:embed/>
                </p:oleObj>
              </mc:Choice>
              <mc:Fallback>
                <p:oleObj name="think-cell Slide" r:id="rId9" imgW="526" imgH="52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9710869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26400" y="6186018"/>
            <a:ext cx="10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4000" y="6325501"/>
            <a:ext cx="6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Skriv eventuell sidfot här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0400" y="6325501"/>
            <a:ext cx="67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91170A42-B30E-40AE-9B3D-4F5E6A3830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4898EF06-E7FD-40B9-BE4F-9E0FB1E6233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202" y="6071930"/>
            <a:ext cx="655680" cy="648501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D87634DF-D09A-4D7E-B3D4-5800A244C38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23" y="6125548"/>
            <a:ext cx="1367161" cy="3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4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Stockholm Type Regular" pitchFamily="50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66.xml"/><Relationship Id="rId7" Type="http://schemas.openxmlformats.org/officeDocument/2006/relationships/image" Target="../media/image1.emf"/><Relationship Id="rId2" Type="http://schemas.openxmlformats.org/officeDocument/2006/relationships/tags" Target="../tags/tag65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0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68.xml"/><Relationship Id="rId7" Type="http://schemas.openxmlformats.org/officeDocument/2006/relationships/image" Target="../media/image1.emf"/><Relationship Id="rId2" Type="http://schemas.openxmlformats.org/officeDocument/2006/relationships/tags" Target="../tags/tag6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1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70.xml"/><Relationship Id="rId7" Type="http://schemas.openxmlformats.org/officeDocument/2006/relationships/image" Target="../media/image1.emf"/><Relationship Id="rId2" Type="http://schemas.openxmlformats.org/officeDocument/2006/relationships/tags" Target="../tags/tag69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2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33.bin"/><Relationship Id="rId4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74.xml"/><Relationship Id="rId7" Type="http://schemas.openxmlformats.org/officeDocument/2006/relationships/image" Target="../media/image1.emf"/><Relationship Id="rId2" Type="http://schemas.openxmlformats.org/officeDocument/2006/relationships/tags" Target="../tags/tag73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4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76.xml"/><Relationship Id="rId7" Type="http://schemas.openxmlformats.org/officeDocument/2006/relationships/image" Target="../media/image1.emf"/><Relationship Id="rId2" Type="http://schemas.openxmlformats.org/officeDocument/2006/relationships/tags" Target="../tags/tag75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35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78.xml"/><Relationship Id="rId7" Type="http://schemas.openxmlformats.org/officeDocument/2006/relationships/image" Target="../media/image1.emf"/><Relationship Id="rId2" Type="http://schemas.openxmlformats.org/officeDocument/2006/relationships/tags" Target="../tags/tag7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6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80.xml"/><Relationship Id="rId7" Type="http://schemas.openxmlformats.org/officeDocument/2006/relationships/image" Target="../media/image1.emf"/><Relationship Id="rId2" Type="http://schemas.openxmlformats.org/officeDocument/2006/relationships/tags" Target="../tags/tag79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37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82.xml"/><Relationship Id="rId7" Type="http://schemas.openxmlformats.org/officeDocument/2006/relationships/image" Target="../media/image1.emf"/><Relationship Id="rId2" Type="http://schemas.openxmlformats.org/officeDocument/2006/relationships/tags" Target="../tags/tag81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38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84.xml"/><Relationship Id="rId7" Type="http://schemas.openxmlformats.org/officeDocument/2006/relationships/image" Target="../media/image1.emf"/><Relationship Id="rId2" Type="http://schemas.openxmlformats.org/officeDocument/2006/relationships/tags" Target="../tags/tag83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39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86.xml"/><Relationship Id="rId7" Type="http://schemas.openxmlformats.org/officeDocument/2006/relationships/image" Target="../media/image1.emf"/><Relationship Id="rId2" Type="http://schemas.openxmlformats.org/officeDocument/2006/relationships/tags" Target="../tags/tag85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40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1.bin"/><Relationship Id="rId4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90.xml"/><Relationship Id="rId7" Type="http://schemas.openxmlformats.org/officeDocument/2006/relationships/image" Target="../media/image1.emf"/><Relationship Id="rId2" Type="http://schemas.openxmlformats.org/officeDocument/2006/relationships/tags" Target="../tags/tag89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42.bin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92.xml"/><Relationship Id="rId7" Type="http://schemas.openxmlformats.org/officeDocument/2006/relationships/image" Target="../media/image1.emf"/><Relationship Id="rId2" Type="http://schemas.openxmlformats.org/officeDocument/2006/relationships/tags" Target="../tags/tag91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43.bin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94.xml"/><Relationship Id="rId7" Type="http://schemas.openxmlformats.org/officeDocument/2006/relationships/image" Target="../media/image1.emf"/><Relationship Id="rId2" Type="http://schemas.openxmlformats.org/officeDocument/2006/relationships/tags" Target="../tags/tag93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44.bin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96.xml"/><Relationship Id="rId7" Type="http://schemas.openxmlformats.org/officeDocument/2006/relationships/image" Target="../media/image1.emf"/><Relationship Id="rId2" Type="http://schemas.openxmlformats.org/officeDocument/2006/relationships/tags" Target="../tags/tag95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45.bin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98.xml"/><Relationship Id="rId7" Type="http://schemas.openxmlformats.org/officeDocument/2006/relationships/image" Target="../media/image1.emf"/><Relationship Id="rId2" Type="http://schemas.openxmlformats.org/officeDocument/2006/relationships/tags" Target="../tags/tag97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46.bin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00.xml"/><Relationship Id="rId7" Type="http://schemas.openxmlformats.org/officeDocument/2006/relationships/image" Target="../media/image1.emf"/><Relationship Id="rId2" Type="http://schemas.openxmlformats.org/officeDocument/2006/relationships/tags" Target="../tags/tag99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47.bin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02.xml"/><Relationship Id="rId7" Type="http://schemas.openxmlformats.org/officeDocument/2006/relationships/image" Target="../media/image1.emf"/><Relationship Id="rId2" Type="http://schemas.openxmlformats.org/officeDocument/2006/relationships/tags" Target="../tags/tag101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48.bin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hyperlink" Target="https://smartstad.stockholm/odis/" TargetMode="External"/><Relationship Id="rId2" Type="http://schemas.openxmlformats.org/officeDocument/2006/relationships/tags" Target="../tags/tag103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9.bin"/><Relationship Id="rId4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1.emf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tags" Target="../tags/tag52.xml"/><Relationship Id="rId11" Type="http://schemas.openxmlformats.org/officeDocument/2006/relationships/image" Target="../media/image1.emf"/><Relationship Id="rId5" Type="http://schemas.openxmlformats.org/officeDocument/2006/relationships/tags" Target="../tags/tag51.xml"/><Relationship Id="rId10" Type="http://schemas.openxmlformats.org/officeDocument/2006/relationships/oleObject" Target="../embeddings/oleObject24.bin"/><Relationship Id="rId4" Type="http://schemas.openxmlformats.org/officeDocument/2006/relationships/tags" Target="../tags/tag50.xml"/><Relationship Id="rId9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5.bin"/><Relationship Id="rId4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58.xml"/><Relationship Id="rId7" Type="http://schemas.openxmlformats.org/officeDocument/2006/relationships/image" Target="../media/image1.emf"/><Relationship Id="rId2" Type="http://schemas.openxmlformats.org/officeDocument/2006/relationships/tags" Target="../tags/tag5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60.xml"/><Relationship Id="rId7" Type="http://schemas.openxmlformats.org/officeDocument/2006/relationships/image" Target="../media/image1.emf"/><Relationship Id="rId2" Type="http://schemas.openxmlformats.org/officeDocument/2006/relationships/tags" Target="../tags/tag59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7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62.xml"/><Relationship Id="rId7" Type="http://schemas.openxmlformats.org/officeDocument/2006/relationships/image" Target="../media/image1.emf"/><Relationship Id="rId2" Type="http://schemas.openxmlformats.org/officeDocument/2006/relationships/tags" Target="../tags/tag61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64.xml"/><Relationship Id="rId7" Type="http://schemas.openxmlformats.org/officeDocument/2006/relationships/image" Target="../media/image1.emf"/><Relationship Id="rId2" Type="http://schemas.openxmlformats.org/officeDocument/2006/relationships/tags" Target="../tags/tag63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9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5"/>
          <p:cNvSpPr txBox="1"/>
          <p:nvPr/>
        </p:nvSpPr>
        <p:spPr>
          <a:xfrm>
            <a:off x="586646" y="407566"/>
            <a:ext cx="67334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>
                <a:solidFill>
                  <a:schemeClr val="tx2"/>
                </a:solidFill>
                <a:latin typeface="Arial" panose="020B0604020202020204" pitchFamily="34" charset="0"/>
                <a:ea typeface="Stockholm Type" charset="0"/>
                <a:cs typeface="Arial" panose="020B0604020202020204" pitchFamily="34" charset="0"/>
              </a:rPr>
              <a:t>Guide för att publicera och förvalta öppna data</a:t>
            </a:r>
          </a:p>
          <a:p>
            <a:endParaRPr lang="sv-SE" sz="3200" b="1">
              <a:solidFill>
                <a:schemeClr val="tx2"/>
              </a:solidFill>
              <a:latin typeface="Arial" panose="020B0604020202020204" pitchFamily="34" charset="0"/>
              <a:ea typeface="Stockholm Type" charset="0"/>
              <a:cs typeface="Arial" panose="020B0604020202020204" pitchFamily="34" charset="0"/>
            </a:endParaRPr>
          </a:p>
          <a:p>
            <a:r>
              <a:rPr lang="sv-SE" sz="2000" b="1">
                <a:solidFill>
                  <a:schemeClr val="tx2"/>
                </a:solidFill>
                <a:latin typeface="Arial" panose="020B0604020202020204" pitchFamily="34" charset="0"/>
                <a:ea typeface="Stockholm Type" charset="0"/>
                <a:cs typeface="Arial" panose="020B0604020202020204" pitchFamily="34" charset="0"/>
              </a:rPr>
              <a:t>ÖDIS - Ökad användning av öppna data i Stockholmsregionen</a:t>
            </a:r>
          </a:p>
          <a:p>
            <a:endParaRPr lang="sv-SE" sz="3200" b="1" i="1">
              <a:solidFill>
                <a:schemeClr val="tx2"/>
              </a:solidFill>
              <a:latin typeface="Arial" panose="020B0604020202020204" pitchFamily="34" charset="0"/>
              <a:ea typeface="Stockholm Type" charset="0"/>
              <a:cs typeface="Arial" panose="020B0604020202020204" pitchFamily="34" charset="0"/>
            </a:endParaRP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BBDB0CAF-4F02-425E-9BF1-CFB9FC1116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2" y="498509"/>
            <a:ext cx="844925" cy="835674"/>
          </a:xfrm>
          <a:prstGeom prst="rect">
            <a:avLst/>
          </a:prstGeom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8177707A-006D-424A-81DA-C93A921029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8251" y="612969"/>
            <a:ext cx="1397782" cy="47576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EEAEEBFE-A5C0-44CB-A006-2852B4C07F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595" y="612969"/>
            <a:ext cx="1738814" cy="45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19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55886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think-cell Slide" r:id="rId6" imgW="631" imgH="631" progId="TCLayout.ActiveDocument.1">
                  <p:embed/>
                </p:oleObj>
              </mc:Choice>
              <mc:Fallback>
                <p:oleObj name="think-cell Slide" r:id="rId6" imgW="631" imgH="631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kumimoji="0" lang="sv-SE" sz="4000" b="1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8F56425F-90A5-4754-9FCB-6E5F5A013F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7670" y="351693"/>
            <a:ext cx="1878650" cy="771393"/>
          </a:xfrm>
          <a:prstGeom prst="rect">
            <a:avLst/>
          </a:prstGeom>
        </p:spPr>
      </p:pic>
      <p:sp>
        <p:nvSpPr>
          <p:cNvPr id="89" name="Rektangel 60">
            <a:extLst>
              <a:ext uri="{FF2B5EF4-FFF2-40B4-BE49-F238E27FC236}">
                <a16:creationId xmlns:a16="http://schemas.microsoft.com/office/drawing/2014/main" id="{262B5C9E-E1D9-4884-B664-E5F378B0E859}"/>
              </a:ext>
            </a:extLst>
          </p:cNvPr>
          <p:cNvSpPr/>
          <p:nvPr/>
        </p:nvSpPr>
        <p:spPr>
          <a:xfrm>
            <a:off x="8383702" y="259831"/>
            <a:ext cx="736634" cy="93517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0" name="Rektangel 60">
            <a:extLst>
              <a:ext uri="{FF2B5EF4-FFF2-40B4-BE49-F238E27FC236}">
                <a16:creationId xmlns:a16="http://schemas.microsoft.com/office/drawing/2014/main" id="{4D34AE58-6F8B-4653-A7FA-AA9970C46E55}"/>
              </a:ext>
            </a:extLst>
          </p:cNvPr>
          <p:cNvSpPr/>
          <p:nvPr/>
        </p:nvSpPr>
        <p:spPr>
          <a:xfrm>
            <a:off x="7047816" y="238660"/>
            <a:ext cx="736634" cy="93517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Pentagon 63">
            <a:extLst>
              <a:ext uri="{FF2B5EF4-FFF2-40B4-BE49-F238E27FC236}">
                <a16:creationId xmlns:a16="http://schemas.microsoft.com/office/drawing/2014/main" id="{EFAEE381-8E96-1641-AE90-3C3614948FED}"/>
              </a:ext>
            </a:extLst>
          </p:cNvPr>
          <p:cNvSpPr/>
          <p:nvPr/>
        </p:nvSpPr>
        <p:spPr>
          <a:xfrm>
            <a:off x="1114090" y="1761429"/>
            <a:ext cx="3240000" cy="47707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1400" b="1">
                <a:solidFill>
                  <a:srgbClr val="FFFFFF"/>
                </a:solidFill>
              </a:rPr>
              <a:t>A.1. Identifiera data</a:t>
            </a:r>
          </a:p>
        </p:txBody>
      </p:sp>
      <p:sp>
        <p:nvSpPr>
          <p:cNvPr id="81" name="Rektangel 122">
            <a:extLst>
              <a:ext uri="{FF2B5EF4-FFF2-40B4-BE49-F238E27FC236}">
                <a16:creationId xmlns:a16="http://schemas.microsoft.com/office/drawing/2014/main" id="{D8AEB922-5CFE-4067-A190-5B681B564F8F}"/>
              </a:ext>
            </a:extLst>
          </p:cNvPr>
          <p:cNvSpPr/>
          <p:nvPr/>
        </p:nvSpPr>
        <p:spPr>
          <a:xfrm>
            <a:off x="1049288" y="1715519"/>
            <a:ext cx="3997175" cy="59887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" name="Triangel 111">
            <a:extLst>
              <a:ext uri="{FF2B5EF4-FFF2-40B4-BE49-F238E27FC236}">
                <a16:creationId xmlns:a16="http://schemas.microsoft.com/office/drawing/2014/main" id="{D2C9D612-8F94-0F48-A0B1-CDF3B8831297}"/>
              </a:ext>
            </a:extLst>
          </p:cNvPr>
          <p:cNvSpPr/>
          <p:nvPr/>
        </p:nvSpPr>
        <p:spPr>
          <a:xfrm rot="5400000">
            <a:off x="1941432" y="3735160"/>
            <a:ext cx="3161665" cy="289697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" name="Chevron 13">
            <a:extLst>
              <a:ext uri="{FF2B5EF4-FFF2-40B4-BE49-F238E27FC236}">
                <a16:creationId xmlns:a16="http://schemas.microsoft.com/office/drawing/2014/main" id="{9EB5D524-125F-D740-A73C-EF5121383C0C}"/>
              </a:ext>
            </a:extLst>
          </p:cNvPr>
          <p:cNvSpPr/>
          <p:nvPr/>
        </p:nvSpPr>
        <p:spPr>
          <a:xfrm>
            <a:off x="3370373" y="2354381"/>
            <a:ext cx="8621610" cy="3140899"/>
          </a:xfrm>
          <a:prstGeom prst="rect">
            <a:avLst/>
          </a:prstGeom>
          <a:solidFill>
            <a:schemeClr val="accent4">
              <a:alpha val="6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endParaRPr lang="sv-SE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9120848" cy="831600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Steg A</a:t>
            </a:r>
            <a:r>
              <a:rPr lang="sv-SE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”Identifiera”</a:t>
            </a: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hevron 13"/>
          <p:cNvSpPr/>
          <p:nvPr/>
        </p:nvSpPr>
        <p:spPr>
          <a:xfrm>
            <a:off x="1114090" y="4908028"/>
            <a:ext cx="2122167" cy="58725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1200" b="1">
                <a:solidFill>
                  <a:srgbClr val="000000"/>
                </a:solidFill>
              </a:rPr>
              <a:t>Behov och effekter identifierade</a:t>
            </a:r>
          </a:p>
        </p:txBody>
      </p:sp>
      <p:sp>
        <p:nvSpPr>
          <p:cNvPr id="44" name="Isosceles Triangle 43"/>
          <p:cNvSpPr/>
          <p:nvPr/>
        </p:nvSpPr>
        <p:spPr>
          <a:xfrm rot="10800000">
            <a:off x="1294634" y="4908026"/>
            <a:ext cx="1970190" cy="140618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Pentagon 12"/>
          <p:cNvSpPr/>
          <p:nvPr/>
        </p:nvSpPr>
        <p:spPr>
          <a:xfrm rot="16200000">
            <a:off x="338799" y="5000832"/>
            <a:ext cx="920255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Resultat</a:t>
            </a:r>
            <a:endParaRPr kumimoji="0" lang="sv-SE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TextBox 32">
            <a:extLst>
              <a:ext uri="{FF2B5EF4-FFF2-40B4-BE49-F238E27FC236}">
                <a16:creationId xmlns:a16="http://schemas.microsoft.com/office/drawing/2014/main" id="{81722090-62D3-8140-8FB3-9F0E4BD7CBEB}"/>
              </a:ext>
            </a:extLst>
          </p:cNvPr>
          <p:cNvSpPr txBox="1"/>
          <p:nvPr/>
        </p:nvSpPr>
        <p:spPr>
          <a:xfrm>
            <a:off x="4280966" y="2511342"/>
            <a:ext cx="2751137" cy="3303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sv-SE" sz="1200" b="1">
                <a:solidFill>
                  <a:srgbClr val="000000"/>
                </a:solidFill>
              </a:rPr>
              <a:t>A.2.1  </a:t>
            </a:r>
            <a:r>
              <a:rPr lang="sv-SE" sz="1200">
                <a:solidFill>
                  <a:srgbClr val="000000"/>
                </a:solidFill>
              </a:rPr>
              <a:t>Identifiera möjliga målgrupper och dess behov av </a:t>
            </a:r>
            <a:r>
              <a:rPr lang="sv-SE" sz="1200" err="1">
                <a:solidFill>
                  <a:srgbClr val="000000"/>
                </a:solidFill>
              </a:rPr>
              <a:t>datan</a:t>
            </a:r>
            <a:endParaRPr lang="sv-SE" sz="1200">
              <a:solidFill>
                <a:srgbClr val="000000"/>
              </a:solidFill>
            </a:endParaRPr>
          </a:p>
        </p:txBody>
      </p:sp>
      <p:sp>
        <p:nvSpPr>
          <p:cNvPr id="70" name="Chevron 13">
            <a:extLst>
              <a:ext uri="{FF2B5EF4-FFF2-40B4-BE49-F238E27FC236}">
                <a16:creationId xmlns:a16="http://schemas.microsoft.com/office/drawing/2014/main" id="{B96F7C84-3411-154A-9BCC-614D84117927}"/>
              </a:ext>
            </a:extLst>
          </p:cNvPr>
          <p:cNvSpPr/>
          <p:nvPr/>
        </p:nvSpPr>
        <p:spPr>
          <a:xfrm>
            <a:off x="3832135" y="2888982"/>
            <a:ext cx="3317924" cy="179962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A.2.1.1  </a:t>
            </a:r>
            <a:r>
              <a:rPr lang="sv-SE" sz="1200">
                <a:solidFill>
                  <a:srgbClr val="000000"/>
                </a:solidFill>
              </a:rPr>
              <a:t>Interna målgrupper, dess behov och möjliga användningsområden</a:t>
            </a:r>
          </a:p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A.2.1.2  </a:t>
            </a:r>
            <a:r>
              <a:rPr lang="sv-SE" sz="1200">
                <a:solidFill>
                  <a:srgbClr val="000000"/>
                </a:solidFill>
              </a:rPr>
              <a:t>Externa målgrupper, dess behov och möjliga användningsområden</a:t>
            </a:r>
          </a:p>
          <a:p>
            <a:pPr lvl="0">
              <a:spcBef>
                <a:spcPts val="600"/>
              </a:spcBef>
              <a:defRPr/>
            </a:pPr>
            <a:endParaRPr lang="sv-SE" sz="1200">
              <a:solidFill>
                <a:srgbClr val="000000"/>
              </a:solidFill>
            </a:endParaRPr>
          </a:p>
        </p:txBody>
      </p:sp>
      <p:sp>
        <p:nvSpPr>
          <p:cNvPr id="78" name="Pentagon 12">
            <a:extLst>
              <a:ext uri="{FF2B5EF4-FFF2-40B4-BE49-F238E27FC236}">
                <a16:creationId xmlns:a16="http://schemas.microsoft.com/office/drawing/2014/main" id="{673F5DDE-2F49-6C47-BADA-164DAD7CC844}"/>
              </a:ext>
            </a:extLst>
          </p:cNvPr>
          <p:cNvSpPr/>
          <p:nvPr/>
        </p:nvSpPr>
        <p:spPr>
          <a:xfrm rot="16200000">
            <a:off x="2114951" y="3760908"/>
            <a:ext cx="2713038" cy="22354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3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46325C52-3BBE-7E4F-B987-F60A83AA6A7F}"/>
              </a:ext>
            </a:extLst>
          </p:cNvPr>
          <p:cNvGrpSpPr/>
          <p:nvPr/>
        </p:nvGrpSpPr>
        <p:grpSpPr>
          <a:xfrm>
            <a:off x="7529485" y="2849970"/>
            <a:ext cx="3367882" cy="2198674"/>
            <a:chOff x="6784944" y="2489930"/>
            <a:chExt cx="3367882" cy="2198674"/>
          </a:xfrm>
        </p:grpSpPr>
        <p:sp>
          <p:nvSpPr>
            <p:cNvPr id="76" name="TextBox 56">
              <a:extLst>
                <a:ext uri="{FF2B5EF4-FFF2-40B4-BE49-F238E27FC236}">
                  <a16:creationId xmlns:a16="http://schemas.microsoft.com/office/drawing/2014/main" id="{653540BA-C3D8-BE49-8033-69F62DE283EB}"/>
                </a:ext>
              </a:extLst>
            </p:cNvPr>
            <p:cNvSpPr txBox="1"/>
            <p:nvPr/>
          </p:nvSpPr>
          <p:spPr>
            <a:xfrm>
              <a:off x="7244825" y="2489930"/>
              <a:ext cx="2476024" cy="33038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sv-SE" sz="1200" b="1">
                  <a:solidFill>
                    <a:srgbClr val="000000"/>
                  </a:solidFill>
                </a:rPr>
                <a:t>A.2.2  </a:t>
              </a:r>
              <a:r>
                <a:rPr lang="sv-SE" sz="1200">
                  <a:solidFill>
                    <a:srgbClr val="000000"/>
                  </a:solidFill>
                </a:rPr>
                <a:t>Undersök potentiella effekter från data</a:t>
              </a:r>
            </a:p>
          </p:txBody>
        </p:sp>
        <p:sp>
          <p:nvSpPr>
            <p:cNvPr id="77" name="Chevron 13">
              <a:extLst>
                <a:ext uri="{FF2B5EF4-FFF2-40B4-BE49-F238E27FC236}">
                  <a16:creationId xmlns:a16="http://schemas.microsoft.com/office/drawing/2014/main" id="{55FAEC2F-2397-1646-A012-E0C3F65047E7}"/>
                </a:ext>
              </a:extLst>
            </p:cNvPr>
            <p:cNvSpPr/>
            <p:nvPr/>
          </p:nvSpPr>
          <p:spPr>
            <a:xfrm>
              <a:off x="6784944" y="2888982"/>
              <a:ext cx="3367882" cy="179962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A.2.2.1  </a:t>
              </a:r>
              <a:r>
                <a:rPr lang="sv-SE" sz="1200">
                  <a:solidFill>
                    <a:srgbClr val="000000"/>
                  </a:solidFill>
                </a:rPr>
                <a:t>Nyttor</a:t>
              </a:r>
            </a:p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A.2.2.2  </a:t>
              </a:r>
              <a:r>
                <a:rPr lang="sv-SE" sz="1200">
                  <a:solidFill>
                    <a:srgbClr val="000000"/>
                  </a:solidFill>
                </a:rPr>
                <a:t>Eventuella oönskade effekter och risker</a:t>
              </a:r>
              <a:endParaRPr lang="sv-SE" sz="1200" b="1">
                <a:solidFill>
                  <a:srgbClr val="000000"/>
                </a:solidFill>
              </a:endParaRPr>
            </a:p>
          </p:txBody>
        </p:sp>
      </p:grpSp>
      <p:sp>
        <p:nvSpPr>
          <p:cNvPr id="125" name="Triangel 124">
            <a:extLst>
              <a:ext uri="{FF2B5EF4-FFF2-40B4-BE49-F238E27FC236}">
                <a16:creationId xmlns:a16="http://schemas.microsoft.com/office/drawing/2014/main" id="{A5CBC858-07ED-F44D-8B26-2C79950B20BC}"/>
              </a:ext>
            </a:extLst>
          </p:cNvPr>
          <p:cNvSpPr/>
          <p:nvPr/>
        </p:nvSpPr>
        <p:spPr>
          <a:xfrm rot="10800000">
            <a:off x="3877912" y="2564904"/>
            <a:ext cx="330381" cy="125209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7" name="Triangel 126">
            <a:extLst>
              <a:ext uri="{FF2B5EF4-FFF2-40B4-BE49-F238E27FC236}">
                <a16:creationId xmlns:a16="http://schemas.microsoft.com/office/drawing/2014/main" id="{51F80661-B8FE-8D48-8882-F3BC80C2E654}"/>
              </a:ext>
            </a:extLst>
          </p:cNvPr>
          <p:cNvSpPr/>
          <p:nvPr/>
        </p:nvSpPr>
        <p:spPr>
          <a:xfrm rot="10800000">
            <a:off x="7596305" y="2924944"/>
            <a:ext cx="330381" cy="125209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Chevron 64">
            <a:extLst>
              <a:ext uri="{FF2B5EF4-FFF2-40B4-BE49-F238E27FC236}">
                <a16:creationId xmlns:a16="http://schemas.microsoft.com/office/drawing/2014/main" id="{DA3B59F5-4E12-E04B-BACF-4579F2CE8BC5}"/>
              </a:ext>
            </a:extLst>
          </p:cNvPr>
          <p:cNvSpPr/>
          <p:nvPr/>
        </p:nvSpPr>
        <p:spPr>
          <a:xfrm>
            <a:off x="4548366" y="1761429"/>
            <a:ext cx="3240000" cy="47707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1400" b="1">
                <a:solidFill>
                  <a:srgbClr val="FFFFFF"/>
                </a:solidFill>
              </a:rPr>
              <a:t>A.2. Undersök behov</a:t>
            </a:r>
          </a:p>
        </p:txBody>
      </p:sp>
      <p:sp>
        <p:nvSpPr>
          <p:cNvPr id="79" name="Chevron 65">
            <a:extLst>
              <a:ext uri="{FF2B5EF4-FFF2-40B4-BE49-F238E27FC236}">
                <a16:creationId xmlns:a16="http://schemas.microsoft.com/office/drawing/2014/main" id="{4D6CDAE1-2DDF-B544-BD7B-7A0C65D0B7B1}"/>
              </a:ext>
            </a:extLst>
          </p:cNvPr>
          <p:cNvSpPr/>
          <p:nvPr/>
        </p:nvSpPr>
        <p:spPr>
          <a:xfrm>
            <a:off x="7968568" y="1761429"/>
            <a:ext cx="3240000" cy="47707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1400" b="1">
                <a:solidFill>
                  <a:srgbClr val="FFFFFF"/>
                </a:solidFill>
              </a:rPr>
              <a:t>A.3. Undersök förutsättningar</a:t>
            </a:r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E9D01D46-C7F4-DB4F-896A-9DB476953D36}"/>
              </a:ext>
            </a:extLst>
          </p:cNvPr>
          <p:cNvSpPr/>
          <p:nvPr/>
        </p:nvSpPr>
        <p:spPr>
          <a:xfrm>
            <a:off x="7837911" y="1715519"/>
            <a:ext cx="3997175" cy="59887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2" name="Chevron 13">
            <a:extLst>
              <a:ext uri="{FF2B5EF4-FFF2-40B4-BE49-F238E27FC236}">
                <a16:creationId xmlns:a16="http://schemas.microsoft.com/office/drawing/2014/main" id="{E85F403C-D06B-8F44-8332-AC2E0A62D28F}"/>
              </a:ext>
            </a:extLst>
          </p:cNvPr>
          <p:cNvSpPr/>
          <p:nvPr/>
        </p:nvSpPr>
        <p:spPr>
          <a:xfrm>
            <a:off x="1114090" y="2354381"/>
            <a:ext cx="2142700" cy="1603945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endParaRPr lang="sv-SE" sz="120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endParaRPr lang="sv-SE" sz="1200"/>
          </a:p>
        </p:txBody>
      </p:sp>
      <p:sp>
        <p:nvSpPr>
          <p:cNvPr id="83" name="Chevron 13">
            <a:extLst>
              <a:ext uri="{FF2B5EF4-FFF2-40B4-BE49-F238E27FC236}">
                <a16:creationId xmlns:a16="http://schemas.microsoft.com/office/drawing/2014/main" id="{467F110F-75D6-3748-9979-1D893BBBE2B4}"/>
              </a:ext>
            </a:extLst>
          </p:cNvPr>
          <p:cNvSpPr/>
          <p:nvPr/>
        </p:nvSpPr>
        <p:spPr>
          <a:xfrm>
            <a:off x="1114090" y="3924830"/>
            <a:ext cx="2142700" cy="972346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         </a:t>
            </a:r>
            <a:endParaRPr lang="sv-SE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Triangel 83">
            <a:extLst>
              <a:ext uri="{FF2B5EF4-FFF2-40B4-BE49-F238E27FC236}">
                <a16:creationId xmlns:a16="http://schemas.microsoft.com/office/drawing/2014/main" id="{D64E92C1-F9DB-C148-8410-1B28F836FBAD}"/>
              </a:ext>
            </a:extLst>
          </p:cNvPr>
          <p:cNvSpPr/>
          <p:nvPr/>
        </p:nvSpPr>
        <p:spPr>
          <a:xfrm rot="5400000">
            <a:off x="1268283" y="3119787"/>
            <a:ext cx="229764" cy="111990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E52B4ED2-0A76-A549-9474-A93ACCC6D3E9}"/>
              </a:ext>
            </a:extLst>
          </p:cNvPr>
          <p:cNvSpPr txBox="1"/>
          <p:nvPr/>
        </p:nvSpPr>
        <p:spPr>
          <a:xfrm>
            <a:off x="1271731" y="2363710"/>
            <a:ext cx="190200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1200" b="1">
                <a:solidFill>
                  <a:srgbClr val="000000"/>
                </a:solidFill>
              </a:rPr>
              <a:t>A.2.1  </a:t>
            </a:r>
            <a:r>
              <a:rPr lang="sv-SE" sz="1200">
                <a:solidFill>
                  <a:srgbClr val="000000"/>
                </a:solidFill>
              </a:rPr>
              <a:t>Identifiera möjliga målgrupper och dess behov av </a:t>
            </a:r>
            <a:r>
              <a:rPr lang="sv-SE" sz="1200" err="1">
                <a:solidFill>
                  <a:srgbClr val="000000"/>
                </a:solidFill>
              </a:rPr>
              <a:t>datan</a:t>
            </a:r>
            <a:endParaRPr lang="sv-SE" sz="1200">
              <a:solidFill>
                <a:srgbClr val="000000"/>
              </a:solidFill>
            </a:endParaRPr>
          </a:p>
          <a:p>
            <a:endParaRPr lang="sv-SE" sz="1100"/>
          </a:p>
        </p:txBody>
      </p:sp>
      <p:sp>
        <p:nvSpPr>
          <p:cNvPr id="88" name="textruta 87">
            <a:extLst>
              <a:ext uri="{FF2B5EF4-FFF2-40B4-BE49-F238E27FC236}">
                <a16:creationId xmlns:a16="http://schemas.microsoft.com/office/drawing/2014/main" id="{DAA1C88B-3E32-3648-8284-3E8EBA3431B5}"/>
              </a:ext>
            </a:extLst>
          </p:cNvPr>
          <p:cNvSpPr txBox="1"/>
          <p:nvPr/>
        </p:nvSpPr>
        <p:spPr>
          <a:xfrm>
            <a:off x="1472910" y="3023102"/>
            <a:ext cx="1814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1200" b="1">
                <a:solidFill>
                  <a:srgbClr val="000000"/>
                </a:solidFill>
              </a:rPr>
              <a:t>A.2.2  </a:t>
            </a:r>
            <a:r>
              <a:rPr lang="sv-SE" sz="1200">
                <a:solidFill>
                  <a:srgbClr val="000000"/>
                </a:solidFill>
              </a:rPr>
              <a:t>Undersök potentiella effekter från data</a:t>
            </a:r>
          </a:p>
        </p:txBody>
      </p:sp>
      <p:sp>
        <p:nvSpPr>
          <p:cNvPr id="48" name="Isosceles Triangle 3">
            <a:extLst>
              <a:ext uri="{FF2B5EF4-FFF2-40B4-BE49-F238E27FC236}">
                <a16:creationId xmlns:a16="http://schemas.microsoft.com/office/drawing/2014/main" id="{5CEDD605-5360-41A3-8F59-9CA9A7AA5DDC}"/>
              </a:ext>
            </a:extLst>
          </p:cNvPr>
          <p:cNvSpPr/>
          <p:nvPr/>
        </p:nvSpPr>
        <p:spPr>
          <a:xfrm>
            <a:off x="1128123" y="2155870"/>
            <a:ext cx="10863860" cy="196652"/>
          </a:xfrm>
          <a:custGeom>
            <a:avLst/>
            <a:gdLst>
              <a:gd name="connsiteX0" fmla="*/ 0 w 1903825"/>
              <a:gd name="connsiteY0" fmla="*/ 831600 h 831600"/>
              <a:gd name="connsiteX1" fmla="*/ 951913 w 1903825"/>
              <a:gd name="connsiteY1" fmla="*/ 0 h 831600"/>
              <a:gd name="connsiteX2" fmla="*/ 1903825 w 1903825"/>
              <a:gd name="connsiteY2" fmla="*/ 831600 h 831600"/>
              <a:gd name="connsiteX3" fmla="*/ 0 w 1903825"/>
              <a:gd name="connsiteY3" fmla="*/ 831600 h 831600"/>
              <a:gd name="connsiteX0" fmla="*/ 0 w 1903825"/>
              <a:gd name="connsiteY0" fmla="*/ 585415 h 585415"/>
              <a:gd name="connsiteX1" fmla="*/ 380413 w 1903825"/>
              <a:gd name="connsiteY1" fmla="*/ 0 h 585415"/>
              <a:gd name="connsiteX2" fmla="*/ 1903825 w 1903825"/>
              <a:gd name="connsiteY2" fmla="*/ 585415 h 585415"/>
              <a:gd name="connsiteX3" fmla="*/ 0 w 1903825"/>
              <a:gd name="connsiteY3" fmla="*/ 585415 h 585415"/>
              <a:gd name="connsiteX0" fmla="*/ 0 w 1903825"/>
              <a:gd name="connsiteY0" fmla="*/ 356815 h 356815"/>
              <a:gd name="connsiteX1" fmla="*/ 183191 w 1903825"/>
              <a:gd name="connsiteY1" fmla="*/ 0 h 356815"/>
              <a:gd name="connsiteX2" fmla="*/ 1903825 w 1903825"/>
              <a:gd name="connsiteY2" fmla="*/ 356815 h 356815"/>
              <a:gd name="connsiteX3" fmla="*/ 0 w 1903825"/>
              <a:gd name="connsiteY3" fmla="*/ 356815 h 356815"/>
              <a:gd name="connsiteX0" fmla="*/ 0 w 1903825"/>
              <a:gd name="connsiteY0" fmla="*/ 242515 h 242515"/>
              <a:gd name="connsiteX1" fmla="*/ 164701 w 1903825"/>
              <a:gd name="connsiteY1" fmla="*/ 0 h 242515"/>
              <a:gd name="connsiteX2" fmla="*/ 1903825 w 1903825"/>
              <a:gd name="connsiteY2" fmla="*/ 242515 h 242515"/>
              <a:gd name="connsiteX3" fmla="*/ 0 w 1903825"/>
              <a:gd name="connsiteY3" fmla="*/ 242515 h 242515"/>
              <a:gd name="connsiteX0" fmla="*/ 0 w 1903825"/>
              <a:gd name="connsiteY0" fmla="*/ 189762 h 189762"/>
              <a:gd name="connsiteX1" fmla="*/ 86120 w 1903825"/>
              <a:gd name="connsiteY1" fmla="*/ 0 h 189762"/>
              <a:gd name="connsiteX2" fmla="*/ 1903825 w 1903825"/>
              <a:gd name="connsiteY2" fmla="*/ 189762 h 189762"/>
              <a:gd name="connsiteX3" fmla="*/ 0 w 1903825"/>
              <a:gd name="connsiteY3" fmla="*/ 189762 h 189762"/>
              <a:gd name="connsiteX0" fmla="*/ 0 w 1903825"/>
              <a:gd name="connsiteY0" fmla="*/ 233724 h 233724"/>
              <a:gd name="connsiteX1" fmla="*/ 123099 w 1903825"/>
              <a:gd name="connsiteY1" fmla="*/ 0 h 233724"/>
              <a:gd name="connsiteX2" fmla="*/ 1903825 w 1903825"/>
              <a:gd name="connsiteY2" fmla="*/ 233724 h 233724"/>
              <a:gd name="connsiteX3" fmla="*/ 0 w 1903825"/>
              <a:gd name="connsiteY3" fmla="*/ 233724 h 233724"/>
              <a:gd name="connsiteX0" fmla="*/ 0 w 1903825"/>
              <a:gd name="connsiteY0" fmla="*/ 205444 h 205444"/>
              <a:gd name="connsiteX1" fmla="*/ 55367 w 1903825"/>
              <a:gd name="connsiteY1" fmla="*/ 0 h 205444"/>
              <a:gd name="connsiteX2" fmla="*/ 1903825 w 1903825"/>
              <a:gd name="connsiteY2" fmla="*/ 205444 h 205444"/>
              <a:gd name="connsiteX3" fmla="*/ 0 w 1903825"/>
              <a:gd name="connsiteY3" fmla="*/ 205444 h 205444"/>
              <a:gd name="connsiteX0" fmla="*/ 0 w 1903825"/>
              <a:gd name="connsiteY0" fmla="*/ 196652 h 196652"/>
              <a:gd name="connsiteX1" fmla="*/ 841174 w 1903825"/>
              <a:gd name="connsiteY1" fmla="*/ 0 h 196652"/>
              <a:gd name="connsiteX2" fmla="*/ 1903825 w 1903825"/>
              <a:gd name="connsiteY2" fmla="*/ 196652 h 196652"/>
              <a:gd name="connsiteX3" fmla="*/ 0 w 1903825"/>
              <a:gd name="connsiteY3" fmla="*/ 196652 h 19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3825" h="196652">
                <a:moveTo>
                  <a:pt x="0" y="196652"/>
                </a:moveTo>
                <a:lnTo>
                  <a:pt x="841174" y="0"/>
                </a:lnTo>
                <a:lnTo>
                  <a:pt x="1903825" y="196652"/>
                </a:lnTo>
                <a:lnTo>
                  <a:pt x="0" y="196652"/>
                </a:lnTo>
                <a:close/>
              </a:path>
            </a:pathLst>
          </a:custGeom>
          <a:gradFill>
            <a:gsLst>
              <a:gs pos="48000">
                <a:schemeClr val="tx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E84D18C-A44E-4830-AEA2-7165BBEF7FF7}"/>
              </a:ext>
            </a:extLst>
          </p:cNvPr>
          <p:cNvGrpSpPr/>
          <p:nvPr/>
        </p:nvGrpSpPr>
        <p:grpSpPr>
          <a:xfrm>
            <a:off x="9297460" y="172899"/>
            <a:ext cx="1937991" cy="1167749"/>
            <a:chOff x="9149527" y="245251"/>
            <a:chExt cx="1937991" cy="116774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6BA26AE-91E2-4D83-8B62-2DB2AA5861EF}"/>
                </a:ext>
              </a:extLst>
            </p:cNvPr>
            <p:cNvGrpSpPr/>
            <p:nvPr/>
          </p:nvGrpSpPr>
          <p:grpSpPr>
            <a:xfrm>
              <a:off x="10007518" y="333000"/>
              <a:ext cx="1080000" cy="1080000"/>
              <a:chOff x="10583173" y="284116"/>
              <a:chExt cx="1080000" cy="10800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3539153-7318-48FF-8DD7-6BFA3EF383B5}"/>
                  </a:ext>
                </a:extLst>
              </p:cNvPr>
              <p:cNvGrpSpPr/>
              <p:nvPr/>
            </p:nvGrpSpPr>
            <p:grpSpPr>
              <a:xfrm rot="1363569">
                <a:off x="10583173" y="284116"/>
                <a:ext cx="1080000" cy="1080000"/>
                <a:chOff x="8112224" y="494883"/>
                <a:chExt cx="2736000" cy="2800422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D6BB91A5-F0FE-47E6-B59A-6CA18D7DE0DA}"/>
                    </a:ext>
                  </a:extLst>
                </p:cNvPr>
                <p:cNvSpPr/>
                <p:nvPr/>
              </p:nvSpPr>
              <p:spPr>
                <a:xfrm>
                  <a:off x="8112224" y="559305"/>
                  <a:ext cx="2736000" cy="2736000"/>
                </a:xfrm>
                <a:prstGeom prst="ellipse">
                  <a:avLst/>
                </a:prstGeom>
                <a:gradFill flip="none" rotWithShape="1">
                  <a:gsLst>
                    <a:gs pos="85000">
                      <a:srgbClr val="C50366"/>
                    </a:gs>
                    <a:gs pos="45000">
                      <a:schemeClr val="bg2">
                        <a:lumMod val="90000"/>
                      </a:schemeClr>
                    </a:gs>
                    <a:gs pos="1000">
                      <a:schemeClr val="bg1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4ABC52F3-B3E2-4FBF-8218-596F46BE9DCF}"/>
                    </a:ext>
                  </a:extLst>
                </p:cNvPr>
                <p:cNvSpPr/>
                <p:nvPr/>
              </p:nvSpPr>
              <p:spPr>
                <a:xfrm>
                  <a:off x="8846847" y="1286971"/>
                  <a:ext cx="1260000" cy="126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Chevron 54">
                  <a:extLst>
                    <a:ext uri="{FF2B5EF4-FFF2-40B4-BE49-F238E27FC236}">
                      <a16:creationId xmlns:a16="http://schemas.microsoft.com/office/drawing/2014/main" id="{D3A5A962-DBA8-47F3-A467-DFAB4F3FF420}"/>
                    </a:ext>
                  </a:extLst>
                </p:cNvPr>
                <p:cNvSpPr/>
                <p:nvPr/>
              </p:nvSpPr>
              <p:spPr>
                <a:xfrm rot="14519360">
                  <a:off x="8296452" y="1916276"/>
                  <a:ext cx="542993" cy="78339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Chevron 56">
                  <a:extLst>
                    <a:ext uri="{FF2B5EF4-FFF2-40B4-BE49-F238E27FC236}">
                      <a16:creationId xmlns:a16="http://schemas.microsoft.com/office/drawing/2014/main" id="{D69D79BF-BD06-4666-8B85-A31DFCD8F921}"/>
                    </a:ext>
                  </a:extLst>
                </p:cNvPr>
                <p:cNvSpPr/>
                <p:nvPr/>
              </p:nvSpPr>
              <p:spPr>
                <a:xfrm rot="21356957">
                  <a:off x="9245984" y="494883"/>
                  <a:ext cx="548043" cy="917249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Chevron 57">
                  <a:extLst>
                    <a:ext uri="{FF2B5EF4-FFF2-40B4-BE49-F238E27FC236}">
                      <a16:creationId xmlns:a16="http://schemas.microsoft.com/office/drawing/2014/main" id="{99693575-D9C3-4C0A-A5EC-6AE88B4822C9}"/>
                    </a:ext>
                  </a:extLst>
                </p:cNvPr>
                <p:cNvSpPr/>
                <p:nvPr/>
              </p:nvSpPr>
              <p:spPr>
                <a:xfrm rot="6339512">
                  <a:off x="10152473" y="1876924"/>
                  <a:ext cx="479402" cy="862102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DC39165-46CA-4E21-9964-CF91C1D1E5A1}"/>
                  </a:ext>
                </a:extLst>
              </p:cNvPr>
              <p:cNvSpPr/>
              <p:nvPr/>
            </p:nvSpPr>
            <p:spPr>
              <a:xfrm>
                <a:off x="10760295" y="419399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C40064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92A70FD-BA90-4CBB-9A12-600FD40264BB}"/>
                </a:ext>
              </a:extLst>
            </p:cNvPr>
            <p:cNvSpPr/>
            <p:nvPr/>
          </p:nvSpPr>
          <p:spPr>
            <a:xfrm>
              <a:off x="9149527" y="245251"/>
              <a:ext cx="1135343" cy="5084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>
                  <a:ln>
                    <a:noFill/>
                  </a:ln>
                  <a:solidFill>
                    <a:srgbClr val="C400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Identifiera</a:t>
              </a:r>
            </a:p>
          </p:txBody>
        </p:sp>
      </p:grpSp>
      <p:sp>
        <p:nvSpPr>
          <p:cNvPr id="61" name="Rektangel 2">
            <a:extLst>
              <a:ext uri="{FF2B5EF4-FFF2-40B4-BE49-F238E27FC236}">
                <a16:creationId xmlns:a16="http://schemas.microsoft.com/office/drawing/2014/main" id="{EA3644E5-D4E4-4158-B430-174FA47FA2F9}"/>
              </a:ext>
            </a:extLst>
          </p:cNvPr>
          <p:cNvSpPr/>
          <p:nvPr/>
        </p:nvSpPr>
        <p:spPr>
          <a:xfrm>
            <a:off x="9988757" y="798660"/>
            <a:ext cx="1403787" cy="59887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ktangel 46">
            <a:extLst>
              <a:ext uri="{FF2B5EF4-FFF2-40B4-BE49-F238E27FC236}">
                <a16:creationId xmlns:a16="http://schemas.microsoft.com/office/drawing/2014/main" id="{2323E69F-C68E-4C7A-9186-20DCCE93B395}"/>
              </a:ext>
            </a:extLst>
          </p:cNvPr>
          <p:cNvSpPr/>
          <p:nvPr/>
        </p:nvSpPr>
        <p:spPr>
          <a:xfrm rot="5400000">
            <a:off x="10899903" y="273974"/>
            <a:ext cx="469138" cy="5802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74" name="Grupp 78">
            <a:extLst>
              <a:ext uri="{FF2B5EF4-FFF2-40B4-BE49-F238E27FC236}">
                <a16:creationId xmlns:a16="http://schemas.microsoft.com/office/drawing/2014/main" id="{6330F066-7F90-46F8-ACEE-8F25F8BBDC23}"/>
              </a:ext>
            </a:extLst>
          </p:cNvPr>
          <p:cNvGrpSpPr/>
          <p:nvPr/>
        </p:nvGrpSpPr>
        <p:grpSpPr>
          <a:xfrm>
            <a:off x="7851775" y="906632"/>
            <a:ext cx="548481" cy="362128"/>
            <a:chOff x="11118303" y="5949280"/>
            <a:chExt cx="548481" cy="362128"/>
          </a:xfrm>
        </p:grpSpPr>
        <p:sp>
          <p:nvSpPr>
            <p:cNvPr id="75" name="Ellips 81">
              <a:extLst>
                <a:ext uri="{FF2B5EF4-FFF2-40B4-BE49-F238E27FC236}">
                  <a16:creationId xmlns:a16="http://schemas.microsoft.com/office/drawing/2014/main" id="{2EF3DFF8-2622-4C26-BC99-3EFEE241D122}"/>
                </a:ext>
              </a:extLst>
            </p:cNvPr>
            <p:cNvSpPr/>
            <p:nvPr/>
          </p:nvSpPr>
          <p:spPr>
            <a:xfrm>
              <a:off x="11134472" y="5949280"/>
              <a:ext cx="362128" cy="362128"/>
            </a:xfrm>
            <a:prstGeom prst="ellipse">
              <a:avLst/>
            </a:prstGeom>
            <a:solidFill>
              <a:srgbClr val="C40064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0" name="textruta 82">
              <a:extLst>
                <a:ext uri="{FF2B5EF4-FFF2-40B4-BE49-F238E27FC236}">
                  <a16:creationId xmlns:a16="http://schemas.microsoft.com/office/drawing/2014/main" id="{0A27EA6B-28CB-4DE9-836A-353B127722C2}"/>
                </a:ext>
              </a:extLst>
            </p:cNvPr>
            <p:cNvSpPr txBox="1"/>
            <p:nvPr/>
          </p:nvSpPr>
          <p:spPr>
            <a:xfrm>
              <a:off x="11118303" y="5999539"/>
              <a:ext cx="5484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b="1">
                  <a:solidFill>
                    <a:schemeClr val="bg1"/>
                  </a:solidFill>
                </a:rPr>
                <a:t>A.2.</a:t>
              </a:r>
              <a:r>
                <a:rPr lang="sv-SE" sz="1100" b="1">
                  <a:solidFill>
                    <a:srgbClr val="C40064"/>
                  </a:solidFill>
                </a:rPr>
                <a:t>.</a:t>
              </a:r>
            </a:p>
          </p:txBody>
        </p:sp>
      </p:grpSp>
      <p:sp>
        <p:nvSpPr>
          <p:cNvPr id="63" name="Pentagon 12">
            <a:extLst>
              <a:ext uri="{FF2B5EF4-FFF2-40B4-BE49-F238E27FC236}">
                <a16:creationId xmlns:a16="http://schemas.microsoft.com/office/drawing/2014/main" id="{C9E2AB30-A269-4AD5-8E87-770C0E859EAD}"/>
              </a:ext>
            </a:extLst>
          </p:cNvPr>
          <p:cNvSpPr/>
          <p:nvPr/>
        </p:nvSpPr>
        <p:spPr>
          <a:xfrm rot="16200000">
            <a:off x="426764" y="1800225"/>
            <a:ext cx="744318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1</a:t>
            </a:r>
          </a:p>
        </p:txBody>
      </p:sp>
      <p:sp>
        <p:nvSpPr>
          <p:cNvPr id="65" name="Pentagon 12">
            <a:extLst>
              <a:ext uri="{FF2B5EF4-FFF2-40B4-BE49-F238E27FC236}">
                <a16:creationId xmlns:a16="http://schemas.microsoft.com/office/drawing/2014/main" id="{1F00BD30-53F0-426A-B2C2-7DE0046BD8AE}"/>
              </a:ext>
            </a:extLst>
          </p:cNvPr>
          <p:cNvSpPr/>
          <p:nvPr/>
        </p:nvSpPr>
        <p:spPr>
          <a:xfrm rot="16200000">
            <a:off x="-557213" y="3511461"/>
            <a:ext cx="2713038" cy="40240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nivå 2</a:t>
            </a:r>
          </a:p>
        </p:txBody>
      </p:sp>
      <p:sp>
        <p:nvSpPr>
          <p:cNvPr id="66" name="Triangel 83">
            <a:extLst>
              <a:ext uri="{FF2B5EF4-FFF2-40B4-BE49-F238E27FC236}">
                <a16:creationId xmlns:a16="http://schemas.microsoft.com/office/drawing/2014/main" id="{0E08FBDA-6FA1-49A3-80F6-185D610686D4}"/>
              </a:ext>
            </a:extLst>
          </p:cNvPr>
          <p:cNvSpPr/>
          <p:nvPr/>
        </p:nvSpPr>
        <p:spPr>
          <a:xfrm rot="5400000">
            <a:off x="1069236" y="2478802"/>
            <a:ext cx="229764" cy="111990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854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2228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think-cell Slide" r:id="rId6" imgW="631" imgH="631" progId="TCLayout.ActiveDocument.1">
                  <p:embed/>
                </p:oleObj>
              </mc:Choice>
              <mc:Fallback>
                <p:oleObj name="think-cell Slide" r:id="rId6" imgW="631" imgH="631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kumimoji="0" lang="sv-SE" sz="4000" b="1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D278434-3ECF-446C-A704-4022A00B45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7670" y="351693"/>
            <a:ext cx="1878650" cy="771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7200"/>
            <a:ext cx="9530758" cy="831600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Steg A</a:t>
            </a:r>
            <a:r>
              <a:rPr lang="sv-SE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”Identifiera”</a:t>
            </a: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hevron 13"/>
          <p:cNvSpPr/>
          <p:nvPr/>
        </p:nvSpPr>
        <p:spPr>
          <a:xfrm>
            <a:off x="1114091" y="2356143"/>
            <a:ext cx="3014436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A.1.1  </a:t>
            </a:r>
            <a:r>
              <a:rPr lang="sv-SE" sz="1200">
                <a:solidFill>
                  <a:srgbClr val="000000"/>
                </a:solidFill>
                <a:latin typeface="Arial" panose="020B0604020202020204" pitchFamily="34" charset="0"/>
              </a:rPr>
              <a:t>Identifiera datamängd att öppna </a:t>
            </a:r>
          </a:p>
          <a:p>
            <a:pPr>
              <a:spcBef>
                <a:spcPts val="600"/>
              </a:spcBef>
            </a:pPr>
            <a:r>
              <a:rPr lang="sv-SE" sz="1200" b="1">
                <a:solidFill>
                  <a:srgbClr val="000000"/>
                </a:solidFill>
              </a:rPr>
              <a:t>A.1.2  </a:t>
            </a:r>
            <a:r>
              <a:rPr lang="sv-SE" sz="1200">
                <a:solidFill>
                  <a:srgbClr val="000000"/>
                </a:solidFill>
              </a:rPr>
              <a:t>Genomför </a:t>
            </a:r>
            <a:r>
              <a:rPr lang="sv-SE" sz="1200">
                <a:solidFill>
                  <a:srgbClr val="000000"/>
                </a:solidFill>
                <a:latin typeface="Arial" panose="020B0604020202020204" pitchFamily="34" charset="0"/>
              </a:rPr>
              <a:t>omvärldsanalys</a:t>
            </a:r>
            <a:endParaRPr lang="sv-SE" sz="1200">
              <a:solidFill>
                <a:srgbClr val="000000"/>
              </a:solidFill>
            </a:endParaRPr>
          </a:p>
        </p:txBody>
      </p:sp>
      <p:sp>
        <p:nvSpPr>
          <p:cNvPr id="21" name="Chevron 14"/>
          <p:cNvSpPr/>
          <p:nvPr/>
        </p:nvSpPr>
        <p:spPr>
          <a:xfrm>
            <a:off x="4605255" y="2350004"/>
            <a:ext cx="2930905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sv-SE" sz="1200" b="1">
                <a:solidFill>
                  <a:srgbClr val="000000"/>
                </a:solidFill>
              </a:rPr>
              <a:t>A.2.1  </a:t>
            </a:r>
            <a:r>
              <a:rPr lang="sv-SE" sz="1200">
                <a:solidFill>
                  <a:srgbClr val="000000"/>
                </a:solidFill>
              </a:rPr>
              <a:t>Identifiera möjliga målgrupper och deras behov av </a:t>
            </a:r>
            <a:r>
              <a:rPr lang="sv-SE" sz="1200" err="1">
                <a:solidFill>
                  <a:srgbClr val="000000"/>
                </a:solidFill>
              </a:rPr>
              <a:t>datan</a:t>
            </a:r>
            <a:endParaRPr lang="sv-SE" sz="120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sv-SE" sz="1200" b="1">
                <a:solidFill>
                  <a:srgbClr val="000000"/>
                </a:solidFill>
              </a:rPr>
              <a:t>A.2.2  </a:t>
            </a:r>
            <a:r>
              <a:rPr lang="sv-SE" sz="1200">
                <a:solidFill>
                  <a:srgbClr val="000000"/>
                </a:solidFill>
              </a:rPr>
              <a:t>Undersök potentiella effekter från </a:t>
            </a:r>
            <a:r>
              <a:rPr lang="sv-SE" sz="1200" err="1">
                <a:solidFill>
                  <a:srgbClr val="000000"/>
                </a:solidFill>
              </a:rPr>
              <a:t>datan</a:t>
            </a:r>
            <a:endParaRPr lang="sv-SE" sz="1200">
              <a:solidFill>
                <a:srgbClr val="000000"/>
              </a:solidFill>
            </a:endParaRPr>
          </a:p>
        </p:txBody>
      </p:sp>
      <p:sp>
        <p:nvSpPr>
          <p:cNvPr id="22" name="Chevron 15"/>
          <p:cNvSpPr/>
          <p:nvPr/>
        </p:nvSpPr>
        <p:spPr>
          <a:xfrm>
            <a:off x="8102557" y="2357971"/>
            <a:ext cx="2873628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A.3.1  </a:t>
            </a:r>
            <a:r>
              <a:rPr lang="sv-SE" sz="1200">
                <a:solidFill>
                  <a:srgbClr val="000000"/>
                </a:solidFill>
              </a:rPr>
              <a:t>Identifiera grundläggande förutsättningar</a:t>
            </a:r>
          </a:p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A.3.2  </a:t>
            </a:r>
            <a:r>
              <a:rPr lang="sv-SE" sz="1200">
                <a:solidFill>
                  <a:srgbClr val="000000"/>
                </a:solidFill>
              </a:rPr>
              <a:t>Uppskatta arbetsinsats</a:t>
            </a:r>
          </a:p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A.3.3  </a:t>
            </a:r>
            <a:r>
              <a:rPr lang="sv-SE" sz="1200">
                <a:solidFill>
                  <a:srgbClr val="000000"/>
                </a:solidFill>
              </a:rPr>
              <a:t>Besluta om att gå vidare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114090" y="1761429"/>
            <a:ext cx="10094478" cy="477070"/>
            <a:chOff x="1041722" y="1988503"/>
            <a:chExt cx="5044126" cy="477070"/>
          </a:xfrm>
        </p:grpSpPr>
        <p:sp>
          <p:nvSpPr>
            <p:cNvPr id="64" name="Pentagon 63"/>
            <p:cNvSpPr/>
            <p:nvPr/>
          </p:nvSpPr>
          <p:spPr>
            <a:xfrm>
              <a:off x="1041722" y="1988503"/>
              <a:ext cx="1619001" cy="477070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sv-SE" sz="1400" b="1">
                  <a:solidFill>
                    <a:srgbClr val="FFFFFF"/>
                  </a:solidFill>
                  <a:latin typeface="Arial"/>
                </a:rPr>
                <a:t>A</a:t>
              </a: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.1. </a:t>
              </a:r>
              <a:r>
                <a:rPr lang="sv-SE" sz="1400" b="1">
                  <a:solidFill>
                    <a:srgbClr val="FFFFFF"/>
                  </a:solidFill>
                </a:rPr>
                <a:t>Identifiera data</a:t>
              </a:r>
              <a:endParaRPr lang="sv-SE" sz="1400" b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" name="Chevron 64"/>
            <p:cNvSpPr/>
            <p:nvPr/>
          </p:nvSpPr>
          <p:spPr>
            <a:xfrm>
              <a:off x="2757801" y="1988503"/>
              <a:ext cx="1619001" cy="47707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400" b="1">
                  <a:solidFill>
                    <a:srgbClr val="FFFFFF"/>
                  </a:solidFill>
                  <a:latin typeface="Arial"/>
                </a:rPr>
                <a:t>A</a:t>
              </a: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.2. </a:t>
              </a:r>
              <a:r>
                <a:rPr lang="sv-SE" sz="1400" b="1">
                  <a:solidFill>
                    <a:srgbClr val="FFFFFF"/>
                  </a:solidFill>
                </a:rPr>
                <a:t>Undersök behov</a:t>
              </a:r>
              <a:endPara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Chevron 65"/>
            <p:cNvSpPr/>
            <p:nvPr/>
          </p:nvSpPr>
          <p:spPr>
            <a:xfrm>
              <a:off x="4466847" y="1988503"/>
              <a:ext cx="1619001" cy="47707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400" b="1">
                  <a:solidFill>
                    <a:srgbClr val="FFFFFF"/>
                  </a:solidFill>
                  <a:latin typeface="Arial"/>
                </a:rPr>
                <a:t>A</a:t>
              </a: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.3. </a:t>
              </a:r>
              <a:r>
                <a:rPr lang="sv-SE" sz="1400" b="1">
                  <a:solidFill>
                    <a:srgbClr val="FFFFFF"/>
                  </a:solidFill>
                </a:rPr>
                <a:t>Undersök förutsättningar</a:t>
              </a:r>
              <a:endPara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521FE255-93E4-0145-AB63-176E159C9FD0}"/>
              </a:ext>
            </a:extLst>
          </p:cNvPr>
          <p:cNvGrpSpPr/>
          <p:nvPr/>
        </p:nvGrpSpPr>
        <p:grpSpPr>
          <a:xfrm>
            <a:off x="598109" y="5030117"/>
            <a:ext cx="10411221" cy="920255"/>
            <a:chOff x="598109" y="5030117"/>
            <a:chExt cx="10411221" cy="920255"/>
          </a:xfrm>
        </p:grpSpPr>
        <p:sp>
          <p:nvSpPr>
            <p:cNvPr id="30" name="Chevron 13"/>
            <p:cNvSpPr/>
            <p:nvPr/>
          </p:nvSpPr>
          <p:spPr>
            <a:xfrm>
              <a:off x="1114091" y="5237895"/>
              <a:ext cx="3014436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Datamängd identifierad</a:t>
              </a:r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1593642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Chevron 13"/>
            <p:cNvSpPr/>
            <p:nvPr/>
          </p:nvSpPr>
          <p:spPr>
            <a:xfrm>
              <a:off x="4610714" y="5237895"/>
              <a:ext cx="2925447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Behov och effekter identifierade</a:t>
              </a:r>
            </a:p>
          </p:txBody>
        </p:sp>
        <p:sp>
          <p:nvSpPr>
            <p:cNvPr id="79" name="Isosceles Triangle 78"/>
            <p:cNvSpPr/>
            <p:nvPr/>
          </p:nvSpPr>
          <p:spPr>
            <a:xfrm rot="10800000">
              <a:off x="5085485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Chevron 13"/>
            <p:cNvSpPr/>
            <p:nvPr/>
          </p:nvSpPr>
          <p:spPr>
            <a:xfrm>
              <a:off x="8102557" y="5237895"/>
              <a:ext cx="2906773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Förutsättningar identifierade</a:t>
              </a:r>
            </a:p>
          </p:txBody>
        </p:sp>
        <p:sp>
          <p:nvSpPr>
            <p:cNvPr id="81" name="Isosceles Triangle 80"/>
            <p:cNvSpPr/>
            <p:nvPr/>
          </p:nvSpPr>
          <p:spPr>
            <a:xfrm rot="10800000">
              <a:off x="8577328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Pentagon 12"/>
            <p:cNvSpPr/>
            <p:nvPr/>
          </p:nvSpPr>
          <p:spPr>
            <a:xfrm rot="16200000">
              <a:off x="338800" y="5289426"/>
              <a:ext cx="920255" cy="40163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Resultat</a:t>
              </a:r>
              <a:endParaRPr kumimoji="0" lang="sv-S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8" name="Rektangel 57">
            <a:extLst>
              <a:ext uri="{FF2B5EF4-FFF2-40B4-BE49-F238E27FC236}">
                <a16:creationId xmlns:a16="http://schemas.microsoft.com/office/drawing/2014/main" id="{F9296AE4-456A-7943-975D-E6A9482CC4A4}"/>
              </a:ext>
            </a:extLst>
          </p:cNvPr>
          <p:cNvSpPr/>
          <p:nvPr/>
        </p:nvSpPr>
        <p:spPr>
          <a:xfrm rot="5400000">
            <a:off x="10098703" y="56197"/>
            <a:ext cx="640349" cy="878032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1" name="Grupp 3">
            <a:extLst>
              <a:ext uri="{FF2B5EF4-FFF2-40B4-BE49-F238E27FC236}">
                <a16:creationId xmlns:a16="http://schemas.microsoft.com/office/drawing/2014/main" id="{19A7A0F5-BB8E-42F8-8179-B817BB41A21C}"/>
              </a:ext>
            </a:extLst>
          </p:cNvPr>
          <p:cNvGrpSpPr/>
          <p:nvPr/>
        </p:nvGrpSpPr>
        <p:grpSpPr>
          <a:xfrm>
            <a:off x="9297460" y="172899"/>
            <a:ext cx="2127132" cy="1224631"/>
            <a:chOff x="9297460" y="172899"/>
            <a:chExt cx="2127132" cy="122463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DC8AA90-8DA2-4396-A029-31C20CF149EF}"/>
                </a:ext>
              </a:extLst>
            </p:cNvPr>
            <p:cNvGrpSpPr/>
            <p:nvPr/>
          </p:nvGrpSpPr>
          <p:grpSpPr>
            <a:xfrm>
              <a:off x="9297460" y="172899"/>
              <a:ext cx="1937991" cy="1167749"/>
              <a:chOff x="9149527" y="245251"/>
              <a:chExt cx="1937991" cy="1167749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3FB70514-1EE1-4253-BF5C-EB98C28EB361}"/>
                  </a:ext>
                </a:extLst>
              </p:cNvPr>
              <p:cNvGrpSpPr/>
              <p:nvPr/>
            </p:nvGrpSpPr>
            <p:grpSpPr>
              <a:xfrm>
                <a:off x="10007518" y="333000"/>
                <a:ext cx="1080000" cy="1080000"/>
                <a:chOff x="10583173" y="284116"/>
                <a:chExt cx="1080000" cy="1080000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00E84473-5B04-4ED9-BC1F-498DA2A272CF}"/>
                    </a:ext>
                  </a:extLst>
                </p:cNvPr>
                <p:cNvGrpSpPr/>
                <p:nvPr/>
              </p:nvGrpSpPr>
              <p:grpSpPr>
                <a:xfrm rot="1363569">
                  <a:off x="10583173" y="284116"/>
                  <a:ext cx="1080000" cy="1080000"/>
                  <a:chOff x="8112224" y="494883"/>
                  <a:chExt cx="2736000" cy="2800422"/>
                </a:xfrm>
              </p:grpSpPr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8E1352A1-2E32-481F-9861-1AEEFE1D2D81}"/>
                      </a:ext>
                    </a:extLst>
                  </p:cNvPr>
                  <p:cNvSpPr/>
                  <p:nvPr/>
                </p:nvSpPr>
                <p:spPr>
                  <a:xfrm>
                    <a:off x="8112224" y="559305"/>
                    <a:ext cx="2736000" cy="2736000"/>
                  </a:xfrm>
                  <a:prstGeom prst="ellipse">
                    <a:avLst/>
                  </a:prstGeom>
                  <a:gradFill flip="none" rotWithShape="1">
                    <a:gsLst>
                      <a:gs pos="85000">
                        <a:srgbClr val="C50366"/>
                      </a:gs>
                      <a:gs pos="45000">
                        <a:schemeClr val="bg2">
                          <a:lumMod val="90000"/>
                        </a:schemeClr>
                      </a:gs>
                      <a:gs pos="1000">
                        <a:schemeClr val="bg1">
                          <a:lumMod val="5000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E547D03B-1AAB-4485-8157-BD0C5E7962CC}"/>
                      </a:ext>
                    </a:extLst>
                  </p:cNvPr>
                  <p:cNvSpPr/>
                  <p:nvPr/>
                </p:nvSpPr>
                <p:spPr>
                  <a:xfrm>
                    <a:off x="8846847" y="1286971"/>
                    <a:ext cx="1260000" cy="126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Chevron 54">
                    <a:extLst>
                      <a:ext uri="{FF2B5EF4-FFF2-40B4-BE49-F238E27FC236}">
                        <a16:creationId xmlns:a16="http://schemas.microsoft.com/office/drawing/2014/main" id="{5541DD02-2D5F-4CC2-9A9D-A458039D086A}"/>
                      </a:ext>
                    </a:extLst>
                  </p:cNvPr>
                  <p:cNvSpPr/>
                  <p:nvPr/>
                </p:nvSpPr>
                <p:spPr>
                  <a:xfrm rot="14519360">
                    <a:off x="8296452" y="1916276"/>
                    <a:ext cx="542993" cy="783397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Chevron 56">
                    <a:extLst>
                      <a:ext uri="{FF2B5EF4-FFF2-40B4-BE49-F238E27FC236}">
                        <a16:creationId xmlns:a16="http://schemas.microsoft.com/office/drawing/2014/main" id="{11841507-6354-443E-9564-D43E45123C0E}"/>
                      </a:ext>
                    </a:extLst>
                  </p:cNvPr>
                  <p:cNvSpPr/>
                  <p:nvPr/>
                </p:nvSpPr>
                <p:spPr>
                  <a:xfrm rot="21356957">
                    <a:off x="9245984" y="494883"/>
                    <a:ext cx="548043" cy="917249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Chevron 57">
                    <a:extLst>
                      <a:ext uri="{FF2B5EF4-FFF2-40B4-BE49-F238E27FC236}">
                        <a16:creationId xmlns:a16="http://schemas.microsoft.com/office/drawing/2014/main" id="{238A4C0F-7551-49FD-B37F-CABDC3864673}"/>
                      </a:ext>
                    </a:extLst>
                  </p:cNvPr>
                  <p:cNvSpPr/>
                  <p:nvPr/>
                </p:nvSpPr>
                <p:spPr>
                  <a:xfrm rot="6339512">
                    <a:off x="10152473" y="1876924"/>
                    <a:ext cx="479402" cy="862102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05D63B4F-9EC2-458B-A3E8-9F631C791FA6}"/>
                    </a:ext>
                  </a:extLst>
                </p:cNvPr>
                <p:cNvSpPr/>
                <p:nvPr/>
              </p:nvSpPr>
              <p:spPr>
                <a:xfrm>
                  <a:off x="10760295" y="419399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v-SE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4006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anose="020B0604020202020204" pitchFamily="34" charset="0"/>
                    </a:rPr>
                    <a:t>A</a:t>
                  </a:r>
                </a:p>
              </p:txBody>
            </p:sp>
          </p:grp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8F4A1FE-A39C-4329-94F4-F613D4A141AA}"/>
                  </a:ext>
                </a:extLst>
              </p:cNvPr>
              <p:cNvSpPr/>
              <p:nvPr/>
            </p:nvSpPr>
            <p:spPr>
              <a:xfrm>
                <a:off x="9149527" y="245251"/>
                <a:ext cx="1135343" cy="5084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C4006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Identifiera</a:t>
                </a:r>
              </a:p>
            </p:txBody>
          </p:sp>
        </p:grpSp>
        <p:sp>
          <p:nvSpPr>
            <p:cNvPr id="67" name="Rektangel 2">
              <a:extLst>
                <a:ext uri="{FF2B5EF4-FFF2-40B4-BE49-F238E27FC236}">
                  <a16:creationId xmlns:a16="http://schemas.microsoft.com/office/drawing/2014/main" id="{020D8BB8-B635-4467-BA19-AD1700752A22}"/>
                </a:ext>
              </a:extLst>
            </p:cNvPr>
            <p:cNvSpPr/>
            <p:nvPr/>
          </p:nvSpPr>
          <p:spPr>
            <a:xfrm>
              <a:off x="9988757" y="798660"/>
              <a:ext cx="1403787" cy="598870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8" name="Rektangel 46">
              <a:extLst>
                <a:ext uri="{FF2B5EF4-FFF2-40B4-BE49-F238E27FC236}">
                  <a16:creationId xmlns:a16="http://schemas.microsoft.com/office/drawing/2014/main" id="{E7684D93-E2CD-4215-98BB-AECBEA977615}"/>
                </a:ext>
              </a:extLst>
            </p:cNvPr>
            <p:cNvSpPr/>
            <p:nvPr/>
          </p:nvSpPr>
          <p:spPr>
            <a:xfrm rot="5400000">
              <a:off x="10899903" y="273974"/>
              <a:ext cx="469138" cy="580240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8" name="Rektangel 60">
            <a:extLst>
              <a:ext uri="{FF2B5EF4-FFF2-40B4-BE49-F238E27FC236}">
                <a16:creationId xmlns:a16="http://schemas.microsoft.com/office/drawing/2014/main" id="{39B50FAA-7F6B-4C8F-9727-F65E8EC9F9EF}"/>
              </a:ext>
            </a:extLst>
          </p:cNvPr>
          <p:cNvSpPr/>
          <p:nvPr/>
        </p:nvSpPr>
        <p:spPr>
          <a:xfrm>
            <a:off x="1029199" y="1568936"/>
            <a:ext cx="6755391" cy="438034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ktangel 60">
            <a:extLst>
              <a:ext uri="{FF2B5EF4-FFF2-40B4-BE49-F238E27FC236}">
                <a16:creationId xmlns:a16="http://schemas.microsoft.com/office/drawing/2014/main" id="{B80678F2-F143-4121-8CBD-54E79A47B44B}"/>
              </a:ext>
            </a:extLst>
          </p:cNvPr>
          <p:cNvSpPr/>
          <p:nvPr/>
        </p:nvSpPr>
        <p:spPr>
          <a:xfrm>
            <a:off x="7047816" y="238660"/>
            <a:ext cx="1331012" cy="93517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5" name="Grupp 76">
            <a:extLst>
              <a:ext uri="{FF2B5EF4-FFF2-40B4-BE49-F238E27FC236}">
                <a16:creationId xmlns:a16="http://schemas.microsoft.com/office/drawing/2014/main" id="{CCEBB79D-93D1-452C-9D32-A1015F1BBFF1}"/>
              </a:ext>
            </a:extLst>
          </p:cNvPr>
          <p:cNvGrpSpPr/>
          <p:nvPr/>
        </p:nvGrpSpPr>
        <p:grpSpPr>
          <a:xfrm>
            <a:off x="8499847" y="906632"/>
            <a:ext cx="548481" cy="362128"/>
            <a:chOff x="11118303" y="5949280"/>
            <a:chExt cx="548481" cy="362128"/>
          </a:xfrm>
        </p:grpSpPr>
        <p:sp>
          <p:nvSpPr>
            <p:cNvPr id="46" name="Ellips 77">
              <a:extLst>
                <a:ext uri="{FF2B5EF4-FFF2-40B4-BE49-F238E27FC236}">
                  <a16:creationId xmlns:a16="http://schemas.microsoft.com/office/drawing/2014/main" id="{24529CB5-5C4F-409A-9111-330A391A4C87}"/>
                </a:ext>
              </a:extLst>
            </p:cNvPr>
            <p:cNvSpPr/>
            <p:nvPr/>
          </p:nvSpPr>
          <p:spPr>
            <a:xfrm>
              <a:off x="11134472" y="5949280"/>
              <a:ext cx="362128" cy="362128"/>
            </a:xfrm>
            <a:prstGeom prst="ellipse">
              <a:avLst/>
            </a:prstGeom>
            <a:solidFill>
              <a:srgbClr val="C40064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textruta 78">
              <a:extLst>
                <a:ext uri="{FF2B5EF4-FFF2-40B4-BE49-F238E27FC236}">
                  <a16:creationId xmlns:a16="http://schemas.microsoft.com/office/drawing/2014/main" id="{350C9A71-1080-4CF8-9F16-25A13E30BF42}"/>
                </a:ext>
              </a:extLst>
            </p:cNvPr>
            <p:cNvSpPr txBox="1"/>
            <p:nvPr/>
          </p:nvSpPr>
          <p:spPr>
            <a:xfrm>
              <a:off x="11118303" y="5999539"/>
              <a:ext cx="5484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b="1">
                  <a:solidFill>
                    <a:schemeClr val="bg1"/>
                  </a:solidFill>
                </a:rPr>
                <a:t>A.3.</a:t>
              </a:r>
              <a:r>
                <a:rPr lang="sv-SE" sz="1100" b="1">
                  <a:solidFill>
                    <a:srgbClr val="C40064"/>
                  </a:solidFill>
                </a:rPr>
                <a:t>.</a:t>
              </a:r>
            </a:p>
          </p:txBody>
        </p:sp>
      </p:grpSp>
      <p:sp>
        <p:nvSpPr>
          <p:cNvPr id="42" name="Pentagon 12">
            <a:extLst>
              <a:ext uri="{FF2B5EF4-FFF2-40B4-BE49-F238E27FC236}">
                <a16:creationId xmlns:a16="http://schemas.microsoft.com/office/drawing/2014/main" id="{F3D997A3-D98F-4698-90C3-50514C9C872A}"/>
              </a:ext>
            </a:extLst>
          </p:cNvPr>
          <p:cNvSpPr/>
          <p:nvPr/>
        </p:nvSpPr>
        <p:spPr>
          <a:xfrm rot="16200000">
            <a:off x="426764" y="1800225"/>
            <a:ext cx="744318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1</a:t>
            </a:r>
          </a:p>
        </p:txBody>
      </p:sp>
      <p:sp>
        <p:nvSpPr>
          <p:cNvPr id="49" name="Pentagon 12">
            <a:extLst>
              <a:ext uri="{FF2B5EF4-FFF2-40B4-BE49-F238E27FC236}">
                <a16:creationId xmlns:a16="http://schemas.microsoft.com/office/drawing/2014/main" id="{4BAB722B-9881-47AD-A0F6-A7F6122573A3}"/>
              </a:ext>
            </a:extLst>
          </p:cNvPr>
          <p:cNvSpPr/>
          <p:nvPr/>
        </p:nvSpPr>
        <p:spPr>
          <a:xfrm rot="16200000">
            <a:off x="-557213" y="3511461"/>
            <a:ext cx="2713038" cy="40240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nivå 2</a:t>
            </a:r>
          </a:p>
        </p:txBody>
      </p:sp>
    </p:spTree>
    <p:extLst>
      <p:ext uri="{BB962C8B-B14F-4D97-AF65-F5344CB8AC3E}">
        <p14:creationId xmlns:p14="http://schemas.microsoft.com/office/powerpoint/2010/main" val="294570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02881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think-cell Slide" r:id="rId6" imgW="631" imgH="631" progId="TCLayout.ActiveDocument.1">
                  <p:embed/>
                </p:oleObj>
              </mc:Choice>
              <mc:Fallback>
                <p:oleObj name="think-cell Slide" r:id="rId6" imgW="631" imgH="631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kumimoji="0" lang="sv-SE" sz="4000" b="1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193D33D4-5FCB-478E-A401-29ACD05E8B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7670" y="351693"/>
            <a:ext cx="1878650" cy="771393"/>
          </a:xfrm>
          <a:prstGeom prst="rect">
            <a:avLst/>
          </a:prstGeom>
        </p:spPr>
      </p:pic>
      <p:sp>
        <p:nvSpPr>
          <p:cNvPr id="68" name="Chevron 64">
            <a:extLst>
              <a:ext uri="{FF2B5EF4-FFF2-40B4-BE49-F238E27FC236}">
                <a16:creationId xmlns:a16="http://schemas.microsoft.com/office/drawing/2014/main" id="{DA3B59F5-4E12-E04B-BACF-4579F2CE8BC5}"/>
              </a:ext>
            </a:extLst>
          </p:cNvPr>
          <p:cNvSpPr/>
          <p:nvPr/>
        </p:nvSpPr>
        <p:spPr>
          <a:xfrm>
            <a:off x="4548366" y="1761429"/>
            <a:ext cx="3240000" cy="47707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1400" b="1">
                <a:solidFill>
                  <a:srgbClr val="FFFFFF"/>
                </a:solidFill>
              </a:rPr>
              <a:t>A.2. Undersök behov</a:t>
            </a:r>
          </a:p>
        </p:txBody>
      </p:sp>
      <p:sp>
        <p:nvSpPr>
          <p:cNvPr id="67" name="Pentagon 63">
            <a:extLst>
              <a:ext uri="{FF2B5EF4-FFF2-40B4-BE49-F238E27FC236}">
                <a16:creationId xmlns:a16="http://schemas.microsoft.com/office/drawing/2014/main" id="{EFAEE381-8E96-1641-AE90-3C3614948FED}"/>
              </a:ext>
            </a:extLst>
          </p:cNvPr>
          <p:cNvSpPr/>
          <p:nvPr/>
        </p:nvSpPr>
        <p:spPr>
          <a:xfrm>
            <a:off x="1114090" y="1761429"/>
            <a:ext cx="3240000" cy="47707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1400" b="1">
                <a:solidFill>
                  <a:srgbClr val="FFFFFF"/>
                </a:solidFill>
              </a:rPr>
              <a:t>A.1. Identifiera data</a:t>
            </a:r>
          </a:p>
        </p:txBody>
      </p:sp>
      <p:sp>
        <p:nvSpPr>
          <p:cNvPr id="81" name="Rektangel 122">
            <a:extLst>
              <a:ext uri="{FF2B5EF4-FFF2-40B4-BE49-F238E27FC236}">
                <a16:creationId xmlns:a16="http://schemas.microsoft.com/office/drawing/2014/main" id="{D8AEB922-5CFE-4067-A190-5B681B564F8F}"/>
              </a:ext>
            </a:extLst>
          </p:cNvPr>
          <p:cNvSpPr/>
          <p:nvPr/>
        </p:nvSpPr>
        <p:spPr>
          <a:xfrm>
            <a:off x="1049288" y="1715519"/>
            <a:ext cx="6818656" cy="59887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" name="Triangel 111">
            <a:extLst>
              <a:ext uri="{FF2B5EF4-FFF2-40B4-BE49-F238E27FC236}">
                <a16:creationId xmlns:a16="http://schemas.microsoft.com/office/drawing/2014/main" id="{D2C9D612-8F94-0F48-A0B1-CDF3B8831297}"/>
              </a:ext>
            </a:extLst>
          </p:cNvPr>
          <p:cNvSpPr/>
          <p:nvPr/>
        </p:nvSpPr>
        <p:spPr>
          <a:xfrm rot="5400000">
            <a:off x="1941432" y="3735160"/>
            <a:ext cx="3161665" cy="289697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" name="Chevron 13">
            <a:extLst>
              <a:ext uri="{FF2B5EF4-FFF2-40B4-BE49-F238E27FC236}">
                <a16:creationId xmlns:a16="http://schemas.microsoft.com/office/drawing/2014/main" id="{9EB5D524-125F-D740-A73C-EF5121383C0C}"/>
              </a:ext>
            </a:extLst>
          </p:cNvPr>
          <p:cNvSpPr/>
          <p:nvPr/>
        </p:nvSpPr>
        <p:spPr>
          <a:xfrm>
            <a:off x="3370373" y="2354381"/>
            <a:ext cx="8621610" cy="3140899"/>
          </a:xfrm>
          <a:prstGeom prst="rect">
            <a:avLst/>
          </a:prstGeom>
          <a:solidFill>
            <a:schemeClr val="accent4">
              <a:alpha val="6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endParaRPr lang="sv-SE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9120848" cy="831600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Steg A</a:t>
            </a:r>
            <a:r>
              <a:rPr lang="sv-SE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”Identifiera”</a:t>
            </a: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hevron 13"/>
          <p:cNvSpPr/>
          <p:nvPr/>
        </p:nvSpPr>
        <p:spPr>
          <a:xfrm>
            <a:off x="1114090" y="4908028"/>
            <a:ext cx="2122167" cy="58725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1200" b="1">
                <a:solidFill>
                  <a:srgbClr val="000000"/>
                </a:solidFill>
              </a:rPr>
              <a:t>Förutsättningar identifierade</a:t>
            </a:r>
          </a:p>
        </p:txBody>
      </p:sp>
      <p:sp>
        <p:nvSpPr>
          <p:cNvPr id="44" name="Isosceles Triangle 43"/>
          <p:cNvSpPr/>
          <p:nvPr/>
        </p:nvSpPr>
        <p:spPr>
          <a:xfrm rot="10800000">
            <a:off x="1294634" y="4908026"/>
            <a:ext cx="1970190" cy="140618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Pentagon 12"/>
          <p:cNvSpPr/>
          <p:nvPr/>
        </p:nvSpPr>
        <p:spPr>
          <a:xfrm rot="16200000">
            <a:off x="338799" y="5000832"/>
            <a:ext cx="920255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Resultat</a:t>
            </a:r>
            <a:endParaRPr kumimoji="0" lang="sv-SE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TextBox 32">
            <a:extLst>
              <a:ext uri="{FF2B5EF4-FFF2-40B4-BE49-F238E27FC236}">
                <a16:creationId xmlns:a16="http://schemas.microsoft.com/office/drawing/2014/main" id="{81722090-62D3-8140-8FB3-9F0E4BD7CBEB}"/>
              </a:ext>
            </a:extLst>
          </p:cNvPr>
          <p:cNvSpPr txBox="1"/>
          <p:nvPr/>
        </p:nvSpPr>
        <p:spPr>
          <a:xfrm>
            <a:off x="4265737" y="2490263"/>
            <a:ext cx="2009456" cy="29033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A.3.1 </a:t>
            </a:r>
            <a:r>
              <a:rPr lang="sv-SE" sz="1200">
                <a:solidFill>
                  <a:srgbClr val="000000"/>
                </a:solidFill>
              </a:rPr>
              <a:t>Identifiera grund-läggande förutsättningar</a:t>
            </a:r>
          </a:p>
        </p:txBody>
      </p:sp>
      <p:sp>
        <p:nvSpPr>
          <p:cNvPr id="70" name="Chevron 13">
            <a:extLst>
              <a:ext uri="{FF2B5EF4-FFF2-40B4-BE49-F238E27FC236}">
                <a16:creationId xmlns:a16="http://schemas.microsoft.com/office/drawing/2014/main" id="{B96F7C84-3411-154A-9BCC-614D84117927}"/>
              </a:ext>
            </a:extLst>
          </p:cNvPr>
          <p:cNvSpPr/>
          <p:nvPr/>
        </p:nvSpPr>
        <p:spPr>
          <a:xfrm>
            <a:off x="3832135" y="2888982"/>
            <a:ext cx="2458288" cy="179962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A.3.1.1  </a:t>
            </a:r>
            <a:r>
              <a:rPr lang="sv-SE" sz="1200">
                <a:solidFill>
                  <a:srgbClr val="000000"/>
                </a:solidFill>
              </a:rPr>
              <a:t>Identifiera producent, ägare och förvaltare av </a:t>
            </a:r>
            <a:r>
              <a:rPr lang="sv-SE" sz="1200" err="1">
                <a:solidFill>
                  <a:srgbClr val="000000"/>
                </a:solidFill>
              </a:rPr>
              <a:t>datan</a:t>
            </a:r>
            <a:endParaRPr lang="sv-SE" sz="1200" b="1">
              <a:solidFill>
                <a:srgbClr val="000000"/>
              </a:solidFill>
            </a:endParaRP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A.3.1.2  </a:t>
            </a:r>
            <a:r>
              <a:rPr lang="sv-SE" sz="1200">
                <a:solidFill>
                  <a:srgbClr val="000000"/>
                </a:solidFill>
              </a:rPr>
              <a:t>Se över format, lagring </a:t>
            </a:r>
            <a:r>
              <a:rPr lang="sv-SE" sz="1200">
                <a:solidFill>
                  <a:schemeClr val="tx1"/>
                </a:solidFill>
              </a:rPr>
              <a:t>och tekniska stöd (t.ex. IT-system, sensorer etc.) för </a:t>
            </a:r>
            <a:r>
              <a:rPr lang="sv-SE" sz="1200" err="1">
                <a:solidFill>
                  <a:srgbClr val="000000"/>
                </a:solidFill>
              </a:rPr>
              <a:t>datan</a:t>
            </a:r>
            <a:endParaRPr lang="sv-SE" sz="1200">
              <a:solidFill>
                <a:srgbClr val="000000"/>
              </a:solidFill>
            </a:endParaRPr>
          </a:p>
          <a:p>
            <a:pPr lvl="0">
              <a:spcBef>
                <a:spcPts val="600"/>
              </a:spcBef>
              <a:defRPr/>
            </a:pPr>
            <a:endParaRPr lang="sv-SE" sz="1200">
              <a:solidFill>
                <a:srgbClr val="000000"/>
              </a:solidFill>
            </a:endParaRPr>
          </a:p>
        </p:txBody>
      </p:sp>
      <p:sp>
        <p:nvSpPr>
          <p:cNvPr id="78" name="Pentagon 12">
            <a:extLst>
              <a:ext uri="{FF2B5EF4-FFF2-40B4-BE49-F238E27FC236}">
                <a16:creationId xmlns:a16="http://schemas.microsoft.com/office/drawing/2014/main" id="{673F5DDE-2F49-6C47-BADA-164DAD7CC844}"/>
              </a:ext>
            </a:extLst>
          </p:cNvPr>
          <p:cNvSpPr/>
          <p:nvPr/>
        </p:nvSpPr>
        <p:spPr>
          <a:xfrm rot="16200000">
            <a:off x="2114951" y="3760908"/>
            <a:ext cx="2713038" cy="22354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3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46325C52-3BBE-7E4F-B987-F60A83AA6A7F}"/>
              </a:ext>
            </a:extLst>
          </p:cNvPr>
          <p:cNvGrpSpPr/>
          <p:nvPr/>
        </p:nvGrpSpPr>
        <p:grpSpPr>
          <a:xfrm>
            <a:off x="6472463" y="2708920"/>
            <a:ext cx="2519105" cy="2198674"/>
            <a:chOff x="6784944" y="2489930"/>
            <a:chExt cx="2519105" cy="2198674"/>
          </a:xfrm>
        </p:grpSpPr>
        <p:sp>
          <p:nvSpPr>
            <p:cNvPr id="76" name="TextBox 56">
              <a:extLst>
                <a:ext uri="{FF2B5EF4-FFF2-40B4-BE49-F238E27FC236}">
                  <a16:creationId xmlns:a16="http://schemas.microsoft.com/office/drawing/2014/main" id="{653540BA-C3D8-BE49-8033-69F62DE283EB}"/>
                </a:ext>
              </a:extLst>
            </p:cNvPr>
            <p:cNvSpPr txBox="1"/>
            <p:nvPr/>
          </p:nvSpPr>
          <p:spPr>
            <a:xfrm>
              <a:off x="7244825" y="2489930"/>
              <a:ext cx="2059224" cy="30112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A.3.2</a:t>
              </a:r>
              <a:r>
                <a:rPr lang="sv-SE" sz="1200">
                  <a:solidFill>
                    <a:srgbClr val="000000"/>
                  </a:solidFill>
                </a:rPr>
                <a:t>  </a:t>
              </a:r>
              <a:r>
                <a:rPr lang="sv-SE" sz="1200"/>
                <a:t>Uppskatta arbetsinsats</a:t>
              </a:r>
            </a:p>
          </p:txBody>
        </p:sp>
        <p:sp>
          <p:nvSpPr>
            <p:cNvPr id="77" name="Chevron 13">
              <a:extLst>
                <a:ext uri="{FF2B5EF4-FFF2-40B4-BE49-F238E27FC236}">
                  <a16:creationId xmlns:a16="http://schemas.microsoft.com/office/drawing/2014/main" id="{55FAEC2F-2397-1646-A012-E0C3F65047E7}"/>
                </a:ext>
              </a:extLst>
            </p:cNvPr>
            <p:cNvSpPr/>
            <p:nvPr/>
          </p:nvSpPr>
          <p:spPr>
            <a:xfrm>
              <a:off x="6784944" y="2888982"/>
              <a:ext cx="2519105" cy="179962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chemeClr val="tx1"/>
                  </a:solidFill>
                </a:rPr>
                <a:t>A.3.2.1  </a:t>
              </a:r>
              <a:r>
                <a:rPr lang="sv-SE" sz="1200">
                  <a:solidFill>
                    <a:schemeClr val="tx1"/>
                  </a:solidFill>
                </a:rPr>
                <a:t>Vid behov: Uppskatta om arbetsinsatsen för datamängden är proportionerlig för eventuella nyttor</a:t>
              </a:r>
            </a:p>
          </p:txBody>
        </p:sp>
      </p:grpSp>
      <p:sp>
        <p:nvSpPr>
          <p:cNvPr id="125" name="Triangel 124">
            <a:extLst>
              <a:ext uri="{FF2B5EF4-FFF2-40B4-BE49-F238E27FC236}">
                <a16:creationId xmlns:a16="http://schemas.microsoft.com/office/drawing/2014/main" id="{A5CBC858-07ED-F44D-8B26-2C79950B20BC}"/>
              </a:ext>
            </a:extLst>
          </p:cNvPr>
          <p:cNvSpPr/>
          <p:nvPr/>
        </p:nvSpPr>
        <p:spPr>
          <a:xfrm rot="10800000">
            <a:off x="3877912" y="2564904"/>
            <a:ext cx="330381" cy="125209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7" name="Triangel 126">
            <a:extLst>
              <a:ext uri="{FF2B5EF4-FFF2-40B4-BE49-F238E27FC236}">
                <a16:creationId xmlns:a16="http://schemas.microsoft.com/office/drawing/2014/main" id="{51F80661-B8FE-8D48-8882-F3BC80C2E654}"/>
              </a:ext>
            </a:extLst>
          </p:cNvPr>
          <p:cNvSpPr/>
          <p:nvPr/>
        </p:nvSpPr>
        <p:spPr>
          <a:xfrm rot="10800000">
            <a:off x="6528048" y="2783894"/>
            <a:ext cx="330381" cy="125209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Chevron 65">
            <a:extLst>
              <a:ext uri="{FF2B5EF4-FFF2-40B4-BE49-F238E27FC236}">
                <a16:creationId xmlns:a16="http://schemas.microsoft.com/office/drawing/2014/main" id="{4D6CDAE1-2DDF-B544-BD7B-7A0C65D0B7B1}"/>
              </a:ext>
            </a:extLst>
          </p:cNvPr>
          <p:cNvSpPr/>
          <p:nvPr/>
        </p:nvSpPr>
        <p:spPr>
          <a:xfrm>
            <a:off x="7968568" y="1761429"/>
            <a:ext cx="3240000" cy="47707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1400" b="1">
                <a:solidFill>
                  <a:srgbClr val="FFFFFF"/>
                </a:solidFill>
              </a:rPr>
              <a:t>A.3. Undersök förutsättningar</a:t>
            </a:r>
          </a:p>
        </p:txBody>
      </p:sp>
      <p:sp>
        <p:nvSpPr>
          <p:cNvPr id="82" name="Chevron 13">
            <a:extLst>
              <a:ext uri="{FF2B5EF4-FFF2-40B4-BE49-F238E27FC236}">
                <a16:creationId xmlns:a16="http://schemas.microsoft.com/office/drawing/2014/main" id="{E85F403C-D06B-8F44-8332-AC2E0A62D28F}"/>
              </a:ext>
            </a:extLst>
          </p:cNvPr>
          <p:cNvSpPr/>
          <p:nvPr/>
        </p:nvSpPr>
        <p:spPr>
          <a:xfrm>
            <a:off x="1114090" y="2354381"/>
            <a:ext cx="2142700" cy="1603945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endParaRPr lang="sv-SE" sz="120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endParaRPr lang="sv-SE" sz="1200"/>
          </a:p>
        </p:txBody>
      </p:sp>
      <p:sp>
        <p:nvSpPr>
          <p:cNvPr id="83" name="Chevron 13">
            <a:extLst>
              <a:ext uri="{FF2B5EF4-FFF2-40B4-BE49-F238E27FC236}">
                <a16:creationId xmlns:a16="http://schemas.microsoft.com/office/drawing/2014/main" id="{467F110F-75D6-3748-9979-1D893BBBE2B4}"/>
              </a:ext>
            </a:extLst>
          </p:cNvPr>
          <p:cNvSpPr/>
          <p:nvPr/>
        </p:nvSpPr>
        <p:spPr>
          <a:xfrm>
            <a:off x="1114090" y="3924830"/>
            <a:ext cx="2142700" cy="972346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         </a:t>
            </a:r>
            <a:endParaRPr lang="sv-SE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Triangel 83">
            <a:extLst>
              <a:ext uri="{FF2B5EF4-FFF2-40B4-BE49-F238E27FC236}">
                <a16:creationId xmlns:a16="http://schemas.microsoft.com/office/drawing/2014/main" id="{D64E92C1-F9DB-C148-8410-1B28F836FBAD}"/>
              </a:ext>
            </a:extLst>
          </p:cNvPr>
          <p:cNvSpPr/>
          <p:nvPr/>
        </p:nvSpPr>
        <p:spPr>
          <a:xfrm rot="5400000">
            <a:off x="1268283" y="3119787"/>
            <a:ext cx="229764" cy="111990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Triangel 84">
            <a:extLst>
              <a:ext uri="{FF2B5EF4-FFF2-40B4-BE49-F238E27FC236}">
                <a16:creationId xmlns:a16="http://schemas.microsoft.com/office/drawing/2014/main" id="{00CCDFBB-7243-5046-A67C-AFE7D1282A27}"/>
              </a:ext>
            </a:extLst>
          </p:cNvPr>
          <p:cNvSpPr/>
          <p:nvPr/>
        </p:nvSpPr>
        <p:spPr>
          <a:xfrm rot="5400000">
            <a:off x="1069236" y="2426599"/>
            <a:ext cx="229764" cy="111990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E52B4ED2-0A76-A549-9474-A93ACCC6D3E9}"/>
              </a:ext>
            </a:extLst>
          </p:cNvPr>
          <p:cNvSpPr txBox="1"/>
          <p:nvPr/>
        </p:nvSpPr>
        <p:spPr>
          <a:xfrm>
            <a:off x="1271731" y="2363710"/>
            <a:ext cx="1902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A.3.1  </a:t>
            </a:r>
            <a:r>
              <a:rPr lang="sv-SE" sz="1200">
                <a:solidFill>
                  <a:srgbClr val="000000"/>
                </a:solidFill>
              </a:rPr>
              <a:t>Identifiera grundläggande förutsättningar</a:t>
            </a:r>
          </a:p>
        </p:txBody>
      </p:sp>
      <p:sp>
        <p:nvSpPr>
          <p:cNvPr id="88" name="textruta 87">
            <a:extLst>
              <a:ext uri="{FF2B5EF4-FFF2-40B4-BE49-F238E27FC236}">
                <a16:creationId xmlns:a16="http://schemas.microsoft.com/office/drawing/2014/main" id="{DAA1C88B-3E32-3648-8284-3E8EBA3431B5}"/>
              </a:ext>
            </a:extLst>
          </p:cNvPr>
          <p:cNvSpPr txBox="1"/>
          <p:nvPr/>
        </p:nvSpPr>
        <p:spPr>
          <a:xfrm>
            <a:off x="1472910" y="3023102"/>
            <a:ext cx="181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A.3.2</a:t>
            </a:r>
            <a:r>
              <a:rPr lang="sv-SE" sz="1200">
                <a:solidFill>
                  <a:srgbClr val="000000"/>
                </a:solidFill>
              </a:rPr>
              <a:t>  Uppskatta arbetsinsats</a:t>
            </a:r>
          </a:p>
        </p:txBody>
      </p:sp>
      <p:sp>
        <p:nvSpPr>
          <p:cNvPr id="48" name="Isosceles Triangle 3">
            <a:extLst>
              <a:ext uri="{FF2B5EF4-FFF2-40B4-BE49-F238E27FC236}">
                <a16:creationId xmlns:a16="http://schemas.microsoft.com/office/drawing/2014/main" id="{5CEDD605-5360-41A3-8F59-9CA9A7AA5DDC}"/>
              </a:ext>
            </a:extLst>
          </p:cNvPr>
          <p:cNvSpPr/>
          <p:nvPr/>
        </p:nvSpPr>
        <p:spPr>
          <a:xfrm>
            <a:off x="1128123" y="2117770"/>
            <a:ext cx="10863860" cy="234752"/>
          </a:xfrm>
          <a:custGeom>
            <a:avLst/>
            <a:gdLst>
              <a:gd name="connsiteX0" fmla="*/ 0 w 1903825"/>
              <a:gd name="connsiteY0" fmla="*/ 831600 h 831600"/>
              <a:gd name="connsiteX1" fmla="*/ 951913 w 1903825"/>
              <a:gd name="connsiteY1" fmla="*/ 0 h 831600"/>
              <a:gd name="connsiteX2" fmla="*/ 1903825 w 1903825"/>
              <a:gd name="connsiteY2" fmla="*/ 831600 h 831600"/>
              <a:gd name="connsiteX3" fmla="*/ 0 w 1903825"/>
              <a:gd name="connsiteY3" fmla="*/ 831600 h 831600"/>
              <a:gd name="connsiteX0" fmla="*/ 0 w 1903825"/>
              <a:gd name="connsiteY0" fmla="*/ 585415 h 585415"/>
              <a:gd name="connsiteX1" fmla="*/ 380413 w 1903825"/>
              <a:gd name="connsiteY1" fmla="*/ 0 h 585415"/>
              <a:gd name="connsiteX2" fmla="*/ 1903825 w 1903825"/>
              <a:gd name="connsiteY2" fmla="*/ 585415 h 585415"/>
              <a:gd name="connsiteX3" fmla="*/ 0 w 1903825"/>
              <a:gd name="connsiteY3" fmla="*/ 585415 h 585415"/>
              <a:gd name="connsiteX0" fmla="*/ 0 w 1903825"/>
              <a:gd name="connsiteY0" fmla="*/ 356815 h 356815"/>
              <a:gd name="connsiteX1" fmla="*/ 183191 w 1903825"/>
              <a:gd name="connsiteY1" fmla="*/ 0 h 356815"/>
              <a:gd name="connsiteX2" fmla="*/ 1903825 w 1903825"/>
              <a:gd name="connsiteY2" fmla="*/ 356815 h 356815"/>
              <a:gd name="connsiteX3" fmla="*/ 0 w 1903825"/>
              <a:gd name="connsiteY3" fmla="*/ 356815 h 356815"/>
              <a:gd name="connsiteX0" fmla="*/ 0 w 1903825"/>
              <a:gd name="connsiteY0" fmla="*/ 242515 h 242515"/>
              <a:gd name="connsiteX1" fmla="*/ 164701 w 1903825"/>
              <a:gd name="connsiteY1" fmla="*/ 0 h 242515"/>
              <a:gd name="connsiteX2" fmla="*/ 1903825 w 1903825"/>
              <a:gd name="connsiteY2" fmla="*/ 242515 h 242515"/>
              <a:gd name="connsiteX3" fmla="*/ 0 w 1903825"/>
              <a:gd name="connsiteY3" fmla="*/ 242515 h 242515"/>
              <a:gd name="connsiteX0" fmla="*/ 0 w 1903825"/>
              <a:gd name="connsiteY0" fmla="*/ 189762 h 189762"/>
              <a:gd name="connsiteX1" fmla="*/ 86120 w 1903825"/>
              <a:gd name="connsiteY1" fmla="*/ 0 h 189762"/>
              <a:gd name="connsiteX2" fmla="*/ 1903825 w 1903825"/>
              <a:gd name="connsiteY2" fmla="*/ 189762 h 189762"/>
              <a:gd name="connsiteX3" fmla="*/ 0 w 1903825"/>
              <a:gd name="connsiteY3" fmla="*/ 189762 h 189762"/>
              <a:gd name="connsiteX0" fmla="*/ 0 w 1903825"/>
              <a:gd name="connsiteY0" fmla="*/ 233724 h 233724"/>
              <a:gd name="connsiteX1" fmla="*/ 123099 w 1903825"/>
              <a:gd name="connsiteY1" fmla="*/ 0 h 233724"/>
              <a:gd name="connsiteX2" fmla="*/ 1903825 w 1903825"/>
              <a:gd name="connsiteY2" fmla="*/ 233724 h 233724"/>
              <a:gd name="connsiteX3" fmla="*/ 0 w 1903825"/>
              <a:gd name="connsiteY3" fmla="*/ 233724 h 233724"/>
              <a:gd name="connsiteX0" fmla="*/ 0 w 1903825"/>
              <a:gd name="connsiteY0" fmla="*/ 205444 h 205444"/>
              <a:gd name="connsiteX1" fmla="*/ 55367 w 1903825"/>
              <a:gd name="connsiteY1" fmla="*/ 0 h 205444"/>
              <a:gd name="connsiteX2" fmla="*/ 1903825 w 1903825"/>
              <a:gd name="connsiteY2" fmla="*/ 205444 h 205444"/>
              <a:gd name="connsiteX3" fmla="*/ 0 w 1903825"/>
              <a:gd name="connsiteY3" fmla="*/ 205444 h 205444"/>
              <a:gd name="connsiteX0" fmla="*/ 0 w 1903825"/>
              <a:gd name="connsiteY0" fmla="*/ 196652 h 196652"/>
              <a:gd name="connsiteX1" fmla="*/ 841174 w 1903825"/>
              <a:gd name="connsiteY1" fmla="*/ 0 h 196652"/>
              <a:gd name="connsiteX2" fmla="*/ 1903825 w 1903825"/>
              <a:gd name="connsiteY2" fmla="*/ 196652 h 196652"/>
              <a:gd name="connsiteX3" fmla="*/ 0 w 1903825"/>
              <a:gd name="connsiteY3" fmla="*/ 196652 h 196652"/>
              <a:gd name="connsiteX0" fmla="*/ 0 w 1903825"/>
              <a:gd name="connsiteY0" fmla="*/ 234752 h 234752"/>
              <a:gd name="connsiteX1" fmla="*/ 1524432 w 1903825"/>
              <a:gd name="connsiteY1" fmla="*/ 0 h 234752"/>
              <a:gd name="connsiteX2" fmla="*/ 1903825 w 1903825"/>
              <a:gd name="connsiteY2" fmla="*/ 234752 h 234752"/>
              <a:gd name="connsiteX3" fmla="*/ 0 w 1903825"/>
              <a:gd name="connsiteY3" fmla="*/ 234752 h 23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3825" h="234752">
                <a:moveTo>
                  <a:pt x="0" y="234752"/>
                </a:moveTo>
                <a:lnTo>
                  <a:pt x="1524432" y="0"/>
                </a:lnTo>
                <a:lnTo>
                  <a:pt x="1903825" y="234752"/>
                </a:lnTo>
                <a:lnTo>
                  <a:pt x="0" y="234752"/>
                </a:lnTo>
                <a:close/>
              </a:path>
            </a:pathLst>
          </a:custGeom>
          <a:gradFill>
            <a:gsLst>
              <a:gs pos="48000">
                <a:schemeClr val="tx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E84D18C-A44E-4830-AEA2-7165BBEF7FF7}"/>
              </a:ext>
            </a:extLst>
          </p:cNvPr>
          <p:cNvGrpSpPr/>
          <p:nvPr/>
        </p:nvGrpSpPr>
        <p:grpSpPr>
          <a:xfrm>
            <a:off x="9297460" y="172899"/>
            <a:ext cx="1937991" cy="1167749"/>
            <a:chOff x="9149527" y="245251"/>
            <a:chExt cx="1937991" cy="116774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6BA26AE-91E2-4D83-8B62-2DB2AA5861EF}"/>
                </a:ext>
              </a:extLst>
            </p:cNvPr>
            <p:cNvGrpSpPr/>
            <p:nvPr/>
          </p:nvGrpSpPr>
          <p:grpSpPr>
            <a:xfrm>
              <a:off x="10007518" y="333000"/>
              <a:ext cx="1080000" cy="1080000"/>
              <a:chOff x="10583173" y="284116"/>
              <a:chExt cx="1080000" cy="10800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3539153-7318-48FF-8DD7-6BFA3EF383B5}"/>
                  </a:ext>
                </a:extLst>
              </p:cNvPr>
              <p:cNvGrpSpPr/>
              <p:nvPr/>
            </p:nvGrpSpPr>
            <p:grpSpPr>
              <a:xfrm rot="1363569">
                <a:off x="10583173" y="284116"/>
                <a:ext cx="1080000" cy="1080000"/>
                <a:chOff x="8112224" y="494883"/>
                <a:chExt cx="2736000" cy="2800422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D6BB91A5-F0FE-47E6-B59A-6CA18D7DE0DA}"/>
                    </a:ext>
                  </a:extLst>
                </p:cNvPr>
                <p:cNvSpPr/>
                <p:nvPr/>
              </p:nvSpPr>
              <p:spPr>
                <a:xfrm>
                  <a:off x="8112224" y="559305"/>
                  <a:ext cx="2736000" cy="2736000"/>
                </a:xfrm>
                <a:prstGeom prst="ellipse">
                  <a:avLst/>
                </a:prstGeom>
                <a:gradFill flip="none" rotWithShape="1">
                  <a:gsLst>
                    <a:gs pos="85000">
                      <a:srgbClr val="C50366"/>
                    </a:gs>
                    <a:gs pos="45000">
                      <a:schemeClr val="bg2">
                        <a:lumMod val="90000"/>
                      </a:schemeClr>
                    </a:gs>
                    <a:gs pos="1000">
                      <a:schemeClr val="bg1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4ABC52F3-B3E2-4FBF-8218-596F46BE9DCF}"/>
                    </a:ext>
                  </a:extLst>
                </p:cNvPr>
                <p:cNvSpPr/>
                <p:nvPr/>
              </p:nvSpPr>
              <p:spPr>
                <a:xfrm>
                  <a:off x="8846847" y="1286971"/>
                  <a:ext cx="1260000" cy="126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Chevron 54">
                  <a:extLst>
                    <a:ext uri="{FF2B5EF4-FFF2-40B4-BE49-F238E27FC236}">
                      <a16:creationId xmlns:a16="http://schemas.microsoft.com/office/drawing/2014/main" id="{D3A5A962-DBA8-47F3-A467-DFAB4F3FF420}"/>
                    </a:ext>
                  </a:extLst>
                </p:cNvPr>
                <p:cNvSpPr/>
                <p:nvPr/>
              </p:nvSpPr>
              <p:spPr>
                <a:xfrm rot="14519360">
                  <a:off x="8296452" y="1916276"/>
                  <a:ext cx="542993" cy="78339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Chevron 56">
                  <a:extLst>
                    <a:ext uri="{FF2B5EF4-FFF2-40B4-BE49-F238E27FC236}">
                      <a16:creationId xmlns:a16="http://schemas.microsoft.com/office/drawing/2014/main" id="{D69D79BF-BD06-4666-8B85-A31DFCD8F921}"/>
                    </a:ext>
                  </a:extLst>
                </p:cNvPr>
                <p:cNvSpPr/>
                <p:nvPr/>
              </p:nvSpPr>
              <p:spPr>
                <a:xfrm rot="21356957">
                  <a:off x="9245984" y="494883"/>
                  <a:ext cx="548043" cy="917249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Chevron 57">
                  <a:extLst>
                    <a:ext uri="{FF2B5EF4-FFF2-40B4-BE49-F238E27FC236}">
                      <a16:creationId xmlns:a16="http://schemas.microsoft.com/office/drawing/2014/main" id="{99693575-D9C3-4C0A-A5EC-6AE88B4822C9}"/>
                    </a:ext>
                  </a:extLst>
                </p:cNvPr>
                <p:cNvSpPr/>
                <p:nvPr/>
              </p:nvSpPr>
              <p:spPr>
                <a:xfrm rot="6339512">
                  <a:off x="10152473" y="1876924"/>
                  <a:ext cx="479402" cy="862102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DC39165-46CA-4E21-9964-CF91C1D1E5A1}"/>
                  </a:ext>
                </a:extLst>
              </p:cNvPr>
              <p:cNvSpPr/>
              <p:nvPr/>
            </p:nvSpPr>
            <p:spPr>
              <a:xfrm>
                <a:off x="10760295" y="419399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C40064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92A70FD-BA90-4CBB-9A12-600FD40264BB}"/>
                </a:ext>
              </a:extLst>
            </p:cNvPr>
            <p:cNvSpPr/>
            <p:nvPr/>
          </p:nvSpPr>
          <p:spPr>
            <a:xfrm>
              <a:off x="9149527" y="245251"/>
              <a:ext cx="1135343" cy="5084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>
                  <a:ln>
                    <a:noFill/>
                  </a:ln>
                  <a:solidFill>
                    <a:srgbClr val="C400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Identifiera</a:t>
              </a:r>
            </a:p>
          </p:txBody>
        </p:sp>
      </p:grpSp>
      <p:sp>
        <p:nvSpPr>
          <p:cNvPr id="61" name="Rektangel 2">
            <a:extLst>
              <a:ext uri="{FF2B5EF4-FFF2-40B4-BE49-F238E27FC236}">
                <a16:creationId xmlns:a16="http://schemas.microsoft.com/office/drawing/2014/main" id="{EA3644E5-D4E4-4158-B430-174FA47FA2F9}"/>
              </a:ext>
            </a:extLst>
          </p:cNvPr>
          <p:cNvSpPr/>
          <p:nvPr/>
        </p:nvSpPr>
        <p:spPr>
          <a:xfrm>
            <a:off x="9988757" y="798660"/>
            <a:ext cx="1403787" cy="59887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ktangel 46">
            <a:extLst>
              <a:ext uri="{FF2B5EF4-FFF2-40B4-BE49-F238E27FC236}">
                <a16:creationId xmlns:a16="http://schemas.microsoft.com/office/drawing/2014/main" id="{2323E69F-C68E-4C7A-9186-20DCCE93B395}"/>
              </a:ext>
            </a:extLst>
          </p:cNvPr>
          <p:cNvSpPr/>
          <p:nvPr/>
        </p:nvSpPr>
        <p:spPr>
          <a:xfrm rot="5400000">
            <a:off x="10899903" y="273974"/>
            <a:ext cx="469138" cy="5802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Rektangel 60">
            <a:extLst>
              <a:ext uri="{FF2B5EF4-FFF2-40B4-BE49-F238E27FC236}">
                <a16:creationId xmlns:a16="http://schemas.microsoft.com/office/drawing/2014/main" id="{209957AE-5BFD-4B3D-9D44-E15354EFFFDB}"/>
              </a:ext>
            </a:extLst>
          </p:cNvPr>
          <p:cNvSpPr/>
          <p:nvPr/>
        </p:nvSpPr>
        <p:spPr>
          <a:xfrm>
            <a:off x="7047816" y="238660"/>
            <a:ext cx="1331012" cy="93517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5" name="Grupp 76">
            <a:extLst>
              <a:ext uri="{FF2B5EF4-FFF2-40B4-BE49-F238E27FC236}">
                <a16:creationId xmlns:a16="http://schemas.microsoft.com/office/drawing/2014/main" id="{363CBE1C-6EAA-47CF-BCD2-23F3A5C81D08}"/>
              </a:ext>
            </a:extLst>
          </p:cNvPr>
          <p:cNvGrpSpPr/>
          <p:nvPr/>
        </p:nvGrpSpPr>
        <p:grpSpPr>
          <a:xfrm>
            <a:off x="8499847" y="906632"/>
            <a:ext cx="548481" cy="362128"/>
            <a:chOff x="11118303" y="5949280"/>
            <a:chExt cx="548481" cy="362128"/>
          </a:xfrm>
        </p:grpSpPr>
        <p:sp>
          <p:nvSpPr>
            <p:cNvPr id="66" name="Ellips 77">
              <a:extLst>
                <a:ext uri="{FF2B5EF4-FFF2-40B4-BE49-F238E27FC236}">
                  <a16:creationId xmlns:a16="http://schemas.microsoft.com/office/drawing/2014/main" id="{CE53B812-C5B3-4E0E-AE05-ACBECFBA4302}"/>
                </a:ext>
              </a:extLst>
            </p:cNvPr>
            <p:cNvSpPr/>
            <p:nvPr/>
          </p:nvSpPr>
          <p:spPr>
            <a:xfrm>
              <a:off x="11134472" y="5949280"/>
              <a:ext cx="362128" cy="362128"/>
            </a:xfrm>
            <a:prstGeom prst="ellipse">
              <a:avLst/>
            </a:prstGeom>
            <a:solidFill>
              <a:srgbClr val="C40064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1" name="textruta 78">
              <a:extLst>
                <a:ext uri="{FF2B5EF4-FFF2-40B4-BE49-F238E27FC236}">
                  <a16:creationId xmlns:a16="http://schemas.microsoft.com/office/drawing/2014/main" id="{F6F60BB1-6A58-428E-885E-BC9D9D246A92}"/>
                </a:ext>
              </a:extLst>
            </p:cNvPr>
            <p:cNvSpPr txBox="1"/>
            <p:nvPr/>
          </p:nvSpPr>
          <p:spPr>
            <a:xfrm>
              <a:off x="11118303" y="5999539"/>
              <a:ext cx="5484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b="1">
                  <a:solidFill>
                    <a:schemeClr val="bg1"/>
                  </a:solidFill>
                </a:rPr>
                <a:t>A.3.</a:t>
              </a:r>
              <a:r>
                <a:rPr lang="sv-SE" sz="1100" b="1">
                  <a:solidFill>
                    <a:srgbClr val="C40064"/>
                  </a:solidFill>
                </a:rPr>
                <a:t>.</a:t>
              </a:r>
            </a:p>
          </p:txBody>
        </p:sp>
      </p:grpSp>
      <p:grpSp>
        <p:nvGrpSpPr>
          <p:cNvPr id="72" name="Grupp 18">
            <a:extLst>
              <a:ext uri="{FF2B5EF4-FFF2-40B4-BE49-F238E27FC236}">
                <a16:creationId xmlns:a16="http://schemas.microsoft.com/office/drawing/2014/main" id="{6F2C40F6-83BF-492F-B1F8-D828A75FACB6}"/>
              </a:ext>
            </a:extLst>
          </p:cNvPr>
          <p:cNvGrpSpPr/>
          <p:nvPr/>
        </p:nvGrpSpPr>
        <p:grpSpPr>
          <a:xfrm>
            <a:off x="9173608" y="2938600"/>
            <a:ext cx="2519105" cy="2198674"/>
            <a:chOff x="6784944" y="2489930"/>
            <a:chExt cx="2519105" cy="2198674"/>
          </a:xfrm>
        </p:grpSpPr>
        <p:sp>
          <p:nvSpPr>
            <p:cNvPr id="74" name="TextBox 56">
              <a:extLst>
                <a:ext uri="{FF2B5EF4-FFF2-40B4-BE49-F238E27FC236}">
                  <a16:creationId xmlns:a16="http://schemas.microsoft.com/office/drawing/2014/main" id="{6B6EEB8B-6D6A-45A5-B5FC-437189E0626C}"/>
                </a:ext>
              </a:extLst>
            </p:cNvPr>
            <p:cNvSpPr txBox="1"/>
            <p:nvPr/>
          </p:nvSpPr>
          <p:spPr>
            <a:xfrm>
              <a:off x="7244825" y="2489930"/>
              <a:ext cx="2059224" cy="30112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A.3.3</a:t>
              </a:r>
              <a:r>
                <a:rPr lang="sv-SE" sz="1200">
                  <a:solidFill>
                    <a:srgbClr val="000000"/>
                  </a:solidFill>
                </a:rPr>
                <a:t>  </a:t>
              </a:r>
              <a:r>
                <a:rPr lang="sv-SE" sz="1200"/>
                <a:t>Besluta om att gå vidare</a:t>
              </a:r>
            </a:p>
          </p:txBody>
        </p:sp>
        <p:sp>
          <p:nvSpPr>
            <p:cNvPr id="75" name="Chevron 13">
              <a:extLst>
                <a:ext uri="{FF2B5EF4-FFF2-40B4-BE49-F238E27FC236}">
                  <a16:creationId xmlns:a16="http://schemas.microsoft.com/office/drawing/2014/main" id="{B47D1ACC-1CEA-47CA-888C-02E7021EDAB1}"/>
                </a:ext>
              </a:extLst>
            </p:cNvPr>
            <p:cNvSpPr/>
            <p:nvPr/>
          </p:nvSpPr>
          <p:spPr>
            <a:xfrm>
              <a:off x="6784944" y="2888982"/>
              <a:ext cx="2519105" cy="179962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chemeClr val="tx1"/>
                  </a:solidFill>
                </a:rPr>
                <a:t>A.3.3.1  </a:t>
              </a:r>
              <a:r>
                <a:rPr lang="sv-SE" sz="1200">
                  <a:solidFill>
                    <a:schemeClr val="tx1"/>
                  </a:solidFill>
                </a:rPr>
                <a:t>Besluta om att gå vidare till att förbereda publicering av datamängden</a:t>
              </a:r>
            </a:p>
          </p:txBody>
        </p:sp>
      </p:grpSp>
      <p:sp>
        <p:nvSpPr>
          <p:cNvPr id="80" name="Triangel 126">
            <a:extLst>
              <a:ext uri="{FF2B5EF4-FFF2-40B4-BE49-F238E27FC236}">
                <a16:creationId xmlns:a16="http://schemas.microsoft.com/office/drawing/2014/main" id="{5812852E-7D22-4C62-9418-C55013162FDB}"/>
              </a:ext>
            </a:extLst>
          </p:cNvPr>
          <p:cNvSpPr/>
          <p:nvPr/>
        </p:nvSpPr>
        <p:spPr>
          <a:xfrm rot="10800000">
            <a:off x="9173608" y="2985023"/>
            <a:ext cx="330381" cy="125209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6" name="Triangel 83">
            <a:extLst>
              <a:ext uri="{FF2B5EF4-FFF2-40B4-BE49-F238E27FC236}">
                <a16:creationId xmlns:a16="http://schemas.microsoft.com/office/drawing/2014/main" id="{88A47483-9247-4947-BB9E-8DAB7A2F177F}"/>
              </a:ext>
            </a:extLst>
          </p:cNvPr>
          <p:cNvSpPr/>
          <p:nvPr/>
        </p:nvSpPr>
        <p:spPr>
          <a:xfrm rot="5400000">
            <a:off x="1513460" y="3741709"/>
            <a:ext cx="229764" cy="111990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textruta 87">
            <a:extLst>
              <a:ext uri="{FF2B5EF4-FFF2-40B4-BE49-F238E27FC236}">
                <a16:creationId xmlns:a16="http://schemas.microsoft.com/office/drawing/2014/main" id="{B3750747-FB6C-44D8-8354-A966BE87492D}"/>
              </a:ext>
            </a:extLst>
          </p:cNvPr>
          <p:cNvSpPr txBox="1"/>
          <p:nvPr/>
        </p:nvSpPr>
        <p:spPr>
          <a:xfrm>
            <a:off x="1718087" y="3645024"/>
            <a:ext cx="1531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A.3.3  </a:t>
            </a:r>
            <a:r>
              <a:rPr lang="sv-SE" sz="1200">
                <a:solidFill>
                  <a:srgbClr val="000000"/>
                </a:solidFill>
              </a:rPr>
              <a:t>Besluta om att gå vidare</a:t>
            </a:r>
          </a:p>
        </p:txBody>
      </p:sp>
      <p:sp>
        <p:nvSpPr>
          <p:cNvPr id="63" name="Pentagon 12">
            <a:extLst>
              <a:ext uri="{FF2B5EF4-FFF2-40B4-BE49-F238E27FC236}">
                <a16:creationId xmlns:a16="http://schemas.microsoft.com/office/drawing/2014/main" id="{D4FB2B9B-311A-4F9F-A7C5-03243BF55958}"/>
              </a:ext>
            </a:extLst>
          </p:cNvPr>
          <p:cNvSpPr/>
          <p:nvPr/>
        </p:nvSpPr>
        <p:spPr>
          <a:xfrm rot="16200000">
            <a:off x="426764" y="1800225"/>
            <a:ext cx="744318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1</a:t>
            </a:r>
          </a:p>
        </p:txBody>
      </p:sp>
      <p:sp>
        <p:nvSpPr>
          <p:cNvPr id="73" name="Pentagon 12">
            <a:extLst>
              <a:ext uri="{FF2B5EF4-FFF2-40B4-BE49-F238E27FC236}">
                <a16:creationId xmlns:a16="http://schemas.microsoft.com/office/drawing/2014/main" id="{444D3231-3BA6-466A-8C41-F17EECBB8DC6}"/>
              </a:ext>
            </a:extLst>
          </p:cNvPr>
          <p:cNvSpPr/>
          <p:nvPr/>
        </p:nvSpPr>
        <p:spPr>
          <a:xfrm rot="16200000">
            <a:off x="-557213" y="3511461"/>
            <a:ext cx="2713038" cy="40240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nivå 2</a:t>
            </a:r>
          </a:p>
        </p:txBody>
      </p:sp>
    </p:spTree>
    <p:extLst>
      <p:ext uri="{BB962C8B-B14F-4D97-AF65-F5344CB8AC3E}">
        <p14:creationId xmlns:p14="http://schemas.microsoft.com/office/powerpoint/2010/main" val="134230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43C6573-1552-4934-877F-E191E4B269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4293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43C6573-1552-4934-877F-E191E4B269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463C211-FC39-4EEA-B4AC-BDE2AC337FA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sv-SE" sz="24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E7A6B-2961-4710-8B75-978B589BD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Steg B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”Förbered publicering” </a:t>
            </a:r>
            <a:endParaRPr lang="sv-S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E93EA1-0D03-422A-81BA-B3A8139876E1}"/>
              </a:ext>
            </a:extLst>
          </p:cNvPr>
          <p:cNvGrpSpPr>
            <a:grpSpLocks noChangeAspect="1"/>
          </p:cNvGrpSpPr>
          <p:nvPr/>
        </p:nvGrpSpPr>
        <p:grpSpPr>
          <a:xfrm>
            <a:off x="4352905" y="1544400"/>
            <a:ext cx="3486191" cy="3769200"/>
            <a:chOff x="9979862" y="175038"/>
            <a:chExt cx="1255589" cy="135751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8A0AC9-AF8E-436E-B5BF-323D2A22EDF5}"/>
                </a:ext>
              </a:extLst>
            </p:cNvPr>
            <p:cNvGrpSpPr/>
            <p:nvPr/>
          </p:nvGrpSpPr>
          <p:grpSpPr>
            <a:xfrm>
              <a:off x="10155451" y="260648"/>
              <a:ext cx="1080000" cy="1080000"/>
              <a:chOff x="10583173" y="284116"/>
              <a:chExt cx="1080000" cy="10800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7615E8F-628F-4CDE-9D61-0E3CE0D2D9F2}"/>
                  </a:ext>
                </a:extLst>
              </p:cNvPr>
              <p:cNvGrpSpPr/>
              <p:nvPr/>
            </p:nvGrpSpPr>
            <p:grpSpPr>
              <a:xfrm rot="1363569">
                <a:off x="10583173" y="284116"/>
                <a:ext cx="1080000" cy="1080000"/>
                <a:chOff x="8112224" y="494883"/>
                <a:chExt cx="2736000" cy="280042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E83D03DE-B19E-4DBC-AB25-91AA97EA12AC}"/>
                    </a:ext>
                  </a:extLst>
                </p:cNvPr>
                <p:cNvSpPr/>
                <p:nvPr/>
              </p:nvSpPr>
              <p:spPr>
                <a:xfrm>
                  <a:off x="8112224" y="559305"/>
                  <a:ext cx="2736000" cy="2736000"/>
                </a:xfrm>
                <a:prstGeom prst="ellipse">
                  <a:avLst/>
                </a:prstGeom>
                <a:gradFill flip="none" rotWithShape="1">
                  <a:gsLst>
                    <a:gs pos="85000">
                      <a:srgbClr val="C50366"/>
                    </a:gs>
                    <a:gs pos="45000">
                      <a:schemeClr val="bg2">
                        <a:lumMod val="90000"/>
                      </a:schemeClr>
                    </a:gs>
                    <a:gs pos="1000">
                      <a:schemeClr val="bg1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81602666-A1A0-4400-85A0-1EEB136749A9}"/>
                    </a:ext>
                  </a:extLst>
                </p:cNvPr>
                <p:cNvSpPr/>
                <p:nvPr/>
              </p:nvSpPr>
              <p:spPr>
                <a:xfrm>
                  <a:off x="8846847" y="1286971"/>
                  <a:ext cx="1260000" cy="126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Chevron 38">
                  <a:extLst>
                    <a:ext uri="{FF2B5EF4-FFF2-40B4-BE49-F238E27FC236}">
                      <a16:creationId xmlns:a16="http://schemas.microsoft.com/office/drawing/2014/main" id="{A99A03E5-207D-43EF-9F58-459DB215F5EB}"/>
                    </a:ext>
                  </a:extLst>
                </p:cNvPr>
                <p:cNvSpPr/>
                <p:nvPr/>
              </p:nvSpPr>
              <p:spPr>
                <a:xfrm rot="14519360">
                  <a:off x="8296452" y="1916276"/>
                  <a:ext cx="542993" cy="78339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Chevron 39">
                  <a:extLst>
                    <a:ext uri="{FF2B5EF4-FFF2-40B4-BE49-F238E27FC236}">
                      <a16:creationId xmlns:a16="http://schemas.microsoft.com/office/drawing/2014/main" id="{BE4F9807-13C7-4C2F-9D77-C974160F6272}"/>
                    </a:ext>
                  </a:extLst>
                </p:cNvPr>
                <p:cNvSpPr/>
                <p:nvPr/>
              </p:nvSpPr>
              <p:spPr>
                <a:xfrm rot="21356957">
                  <a:off x="9245984" y="494883"/>
                  <a:ext cx="548043" cy="917249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Chevron 40">
                  <a:extLst>
                    <a:ext uri="{FF2B5EF4-FFF2-40B4-BE49-F238E27FC236}">
                      <a16:creationId xmlns:a16="http://schemas.microsoft.com/office/drawing/2014/main" id="{4FD3DF7F-2C4D-4922-91E6-586644B2C6A9}"/>
                    </a:ext>
                  </a:extLst>
                </p:cNvPr>
                <p:cNvSpPr/>
                <p:nvPr/>
              </p:nvSpPr>
              <p:spPr>
                <a:xfrm rot="6339512">
                  <a:off x="10152473" y="1876924"/>
                  <a:ext cx="479402" cy="862102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648CADB-8C73-442E-AB3D-B3432AF2AC4D}"/>
                  </a:ext>
                </a:extLst>
              </p:cNvPr>
              <p:cNvSpPr/>
              <p:nvPr/>
            </p:nvSpPr>
            <p:spPr>
              <a:xfrm>
                <a:off x="11403907" y="665508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C40064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38" name="Rektangel 56">
              <a:extLst>
                <a:ext uri="{FF2B5EF4-FFF2-40B4-BE49-F238E27FC236}">
                  <a16:creationId xmlns:a16="http://schemas.microsoft.com/office/drawing/2014/main" id="{B5E845CC-4AC7-469E-84E3-FDFD9FA3A4A0}"/>
                </a:ext>
              </a:extLst>
            </p:cNvPr>
            <p:cNvSpPr/>
            <p:nvPr/>
          </p:nvSpPr>
          <p:spPr>
            <a:xfrm>
              <a:off x="9988757" y="798660"/>
              <a:ext cx="914869" cy="598870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9" name="Rektangel 57">
              <a:extLst>
                <a:ext uri="{FF2B5EF4-FFF2-40B4-BE49-F238E27FC236}">
                  <a16:creationId xmlns:a16="http://schemas.microsoft.com/office/drawing/2014/main" id="{D0F38915-E947-4469-A656-42A5F27E906D}"/>
                </a:ext>
              </a:extLst>
            </p:cNvPr>
            <p:cNvSpPr/>
            <p:nvPr/>
          </p:nvSpPr>
          <p:spPr>
            <a:xfrm rot="5400000">
              <a:off x="10098703" y="56197"/>
              <a:ext cx="640349" cy="878032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" name="Rektangel 58">
              <a:extLst>
                <a:ext uri="{FF2B5EF4-FFF2-40B4-BE49-F238E27FC236}">
                  <a16:creationId xmlns:a16="http://schemas.microsoft.com/office/drawing/2014/main" id="{5641F31D-B90D-4D7E-B51C-87DAF9498AF8}"/>
                </a:ext>
              </a:extLst>
            </p:cNvPr>
            <p:cNvSpPr/>
            <p:nvPr/>
          </p:nvSpPr>
          <p:spPr>
            <a:xfrm rot="5400000">
              <a:off x="10804018" y="1210742"/>
              <a:ext cx="425160" cy="218467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04E6CCE-F387-45E3-8888-DE3010AD5C16}"/>
              </a:ext>
            </a:extLst>
          </p:cNvPr>
          <p:cNvSpPr/>
          <p:nvPr/>
        </p:nvSpPr>
        <p:spPr>
          <a:xfrm>
            <a:off x="7608340" y="1977779"/>
            <a:ext cx="3171229" cy="1420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>
                <a:solidFill>
                  <a:srgbClr val="C40064"/>
                </a:solidFill>
                <a:latin typeface="Arial"/>
              </a:rPr>
              <a:t>Förbered publicering</a:t>
            </a:r>
            <a:endParaRPr kumimoji="0" lang="sv-SE" b="1" i="0" u="none" strike="noStrike" kern="1200" cap="none" spc="0" normalizeH="0" baseline="0" noProof="0">
              <a:ln>
                <a:noFill/>
              </a:ln>
              <a:solidFill>
                <a:srgbClr val="C40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739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533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think-cell Slide" r:id="rId6" imgW="631" imgH="631" progId="TCLayout.ActiveDocument.1">
                  <p:embed/>
                </p:oleObj>
              </mc:Choice>
              <mc:Fallback>
                <p:oleObj name="think-cell Slide" r:id="rId6" imgW="631" imgH="631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kumimoji="0" lang="sv-SE" sz="2400" b="1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7200"/>
            <a:ext cx="9530758" cy="831600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Steg B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”Förbered publicering” </a:t>
            </a: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hevron 13"/>
          <p:cNvSpPr/>
          <p:nvPr/>
        </p:nvSpPr>
        <p:spPr>
          <a:xfrm>
            <a:off x="1114091" y="2356143"/>
            <a:ext cx="3014436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B.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1.1</a:t>
            </a:r>
            <a:r>
              <a:rPr lang="sv-SE" sz="1200">
                <a:solidFill>
                  <a:srgbClr val="000000"/>
                </a:solidFill>
                <a:latin typeface="Arial"/>
              </a:rPr>
              <a:t>  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Identifiera behov av skydd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B.1.2</a:t>
            </a:r>
            <a:r>
              <a:rPr lang="sv-SE" sz="1200">
                <a:solidFill>
                  <a:srgbClr val="000000"/>
                </a:solidFill>
                <a:latin typeface="Arial"/>
              </a:rPr>
              <a:t>  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Välj licens </a:t>
            </a:r>
          </a:p>
        </p:txBody>
      </p:sp>
      <p:sp>
        <p:nvSpPr>
          <p:cNvPr id="21" name="Chevron 14"/>
          <p:cNvSpPr/>
          <p:nvPr/>
        </p:nvSpPr>
        <p:spPr>
          <a:xfrm>
            <a:off x="4605255" y="2350004"/>
            <a:ext cx="2930905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B.2.1  </a:t>
            </a:r>
            <a:r>
              <a:rPr lang="sv-SE" sz="1200">
                <a:solidFill>
                  <a:srgbClr val="000000"/>
                </a:solidFill>
              </a:rPr>
              <a:t>Planera publicering av datamängd</a:t>
            </a:r>
          </a:p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B.2.2  </a:t>
            </a:r>
            <a:r>
              <a:rPr lang="sv-SE" sz="1200">
                <a:solidFill>
                  <a:srgbClr val="000000"/>
                </a:solidFill>
              </a:rPr>
              <a:t>Förbered publicering av datamängd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Chevron 15"/>
          <p:cNvSpPr/>
          <p:nvPr/>
        </p:nvSpPr>
        <p:spPr>
          <a:xfrm>
            <a:off x="8102557" y="2357971"/>
            <a:ext cx="2873628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B.3.1  </a:t>
            </a:r>
            <a:r>
              <a:rPr lang="sv-SE" sz="1200">
                <a:solidFill>
                  <a:srgbClr val="000000"/>
                </a:solidFill>
              </a:rPr>
              <a:t>Testa publicering och användning</a:t>
            </a:r>
          </a:p>
          <a:p>
            <a:pPr lvl="0">
              <a:spcBef>
                <a:spcPts val="600"/>
              </a:spcBef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B.3.2  </a:t>
            </a:r>
            <a:r>
              <a:rPr lang="sv-SE" sz="1200">
                <a:solidFill>
                  <a:srgbClr val="000000"/>
                </a:solidFill>
              </a:rPr>
              <a:t>Fatta beslut om publicering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114090" y="1761429"/>
            <a:ext cx="10094478" cy="477070"/>
            <a:chOff x="1041722" y="1988503"/>
            <a:chExt cx="5044126" cy="477070"/>
          </a:xfrm>
        </p:grpSpPr>
        <p:sp>
          <p:nvSpPr>
            <p:cNvPr id="64" name="Pentagon 63"/>
            <p:cNvSpPr/>
            <p:nvPr/>
          </p:nvSpPr>
          <p:spPr>
            <a:xfrm>
              <a:off x="1041722" y="1988503"/>
              <a:ext cx="1619001" cy="477070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B.1. </a:t>
              </a:r>
              <a:r>
                <a:rPr lang="sv-SE" sz="1400" b="1">
                  <a:solidFill>
                    <a:srgbClr val="FFFFFF"/>
                  </a:solidFill>
                  <a:latin typeface="Arial"/>
                </a:rPr>
                <a:t>Definiera öppenhet och välj licens</a:t>
              </a:r>
            </a:p>
          </p:txBody>
        </p:sp>
        <p:sp>
          <p:nvSpPr>
            <p:cNvPr id="65" name="Chevron 64"/>
            <p:cNvSpPr/>
            <p:nvPr/>
          </p:nvSpPr>
          <p:spPr>
            <a:xfrm>
              <a:off x="2757801" y="1988503"/>
              <a:ext cx="1619001" cy="47707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B.2. </a:t>
              </a:r>
              <a:r>
                <a:rPr lang="sv-SE" sz="1400" b="1">
                  <a:solidFill>
                    <a:srgbClr val="FFFFFF"/>
                  </a:solidFill>
                </a:rPr>
                <a:t>Detaljplanera publicering</a:t>
              </a:r>
              <a:endPara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Chevron 65"/>
            <p:cNvSpPr/>
            <p:nvPr/>
          </p:nvSpPr>
          <p:spPr>
            <a:xfrm>
              <a:off x="4466847" y="1988503"/>
              <a:ext cx="1619001" cy="47707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B.3. Kvalitetssäkra och besluta</a:t>
              </a: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521FE255-93E4-0145-AB63-176E159C9FD0}"/>
              </a:ext>
            </a:extLst>
          </p:cNvPr>
          <p:cNvGrpSpPr/>
          <p:nvPr/>
        </p:nvGrpSpPr>
        <p:grpSpPr>
          <a:xfrm>
            <a:off x="598109" y="5030117"/>
            <a:ext cx="10411221" cy="920255"/>
            <a:chOff x="598109" y="5030117"/>
            <a:chExt cx="10411221" cy="920255"/>
          </a:xfrm>
        </p:grpSpPr>
        <p:sp>
          <p:nvSpPr>
            <p:cNvPr id="30" name="Chevron 13"/>
            <p:cNvSpPr/>
            <p:nvPr/>
          </p:nvSpPr>
          <p:spPr>
            <a:xfrm>
              <a:off x="1114091" y="5237895"/>
              <a:ext cx="3014436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Datamängd klassificerad</a:t>
              </a:r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1593642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Chevron 13"/>
            <p:cNvSpPr/>
            <p:nvPr/>
          </p:nvSpPr>
          <p:spPr>
            <a:xfrm>
              <a:off x="4610714" y="5237895"/>
              <a:ext cx="2925447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Datamängd redo för publicering enligt plan</a:t>
              </a:r>
            </a:p>
          </p:txBody>
        </p:sp>
        <p:sp>
          <p:nvSpPr>
            <p:cNvPr id="79" name="Isosceles Triangle 78"/>
            <p:cNvSpPr/>
            <p:nvPr/>
          </p:nvSpPr>
          <p:spPr>
            <a:xfrm rot="10800000">
              <a:off x="5085485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Chevron 13"/>
            <p:cNvSpPr/>
            <p:nvPr/>
          </p:nvSpPr>
          <p:spPr>
            <a:xfrm>
              <a:off x="8102557" y="5237895"/>
              <a:ext cx="2906773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Datamängd godkänd</a:t>
              </a:r>
            </a:p>
          </p:txBody>
        </p:sp>
        <p:sp>
          <p:nvSpPr>
            <p:cNvPr id="81" name="Isosceles Triangle 80"/>
            <p:cNvSpPr/>
            <p:nvPr/>
          </p:nvSpPr>
          <p:spPr>
            <a:xfrm rot="10800000">
              <a:off x="8577328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Pentagon 12"/>
            <p:cNvSpPr/>
            <p:nvPr/>
          </p:nvSpPr>
          <p:spPr>
            <a:xfrm rot="16200000">
              <a:off x="338800" y="5289426"/>
              <a:ext cx="920255" cy="40163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Resultat</a:t>
              </a:r>
              <a:endParaRPr kumimoji="0" lang="sv-S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155451" y="260648"/>
            <a:ext cx="1989221" cy="1080000"/>
            <a:chOff x="10007518" y="333000"/>
            <a:chExt cx="1989221" cy="1080000"/>
          </a:xfrm>
        </p:grpSpPr>
        <p:grpSp>
          <p:nvGrpSpPr>
            <p:cNvPr id="32" name="Group 31"/>
            <p:cNvGrpSpPr/>
            <p:nvPr/>
          </p:nvGrpSpPr>
          <p:grpSpPr>
            <a:xfrm>
              <a:off x="10007518" y="333000"/>
              <a:ext cx="1080000" cy="1080000"/>
              <a:chOff x="10583173" y="284116"/>
              <a:chExt cx="1080000" cy="1080000"/>
            </a:xfrm>
          </p:grpSpPr>
          <p:grpSp>
            <p:nvGrpSpPr>
              <p:cNvPr id="34" name="Group 33"/>
              <p:cNvGrpSpPr/>
              <p:nvPr/>
            </p:nvGrpSpPr>
            <p:grpSpPr>
              <a:xfrm rot="1363569">
                <a:off x="10583173" y="284116"/>
                <a:ext cx="1080000" cy="1080000"/>
                <a:chOff x="8112224" y="494883"/>
                <a:chExt cx="2736000" cy="2800422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8112224" y="559305"/>
                  <a:ext cx="2736000" cy="2736000"/>
                </a:xfrm>
                <a:prstGeom prst="ellipse">
                  <a:avLst/>
                </a:prstGeom>
                <a:gradFill flip="none" rotWithShape="1">
                  <a:gsLst>
                    <a:gs pos="85000">
                      <a:srgbClr val="C50366"/>
                    </a:gs>
                    <a:gs pos="45000">
                      <a:schemeClr val="bg2">
                        <a:lumMod val="90000"/>
                      </a:schemeClr>
                    </a:gs>
                    <a:gs pos="1000">
                      <a:schemeClr val="bg1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8846847" y="1286971"/>
                  <a:ext cx="1260000" cy="126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Chevron 38"/>
                <p:cNvSpPr/>
                <p:nvPr/>
              </p:nvSpPr>
              <p:spPr>
                <a:xfrm rot="14519360">
                  <a:off x="8296452" y="1916276"/>
                  <a:ext cx="542993" cy="78339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Chevron 39"/>
                <p:cNvSpPr/>
                <p:nvPr/>
              </p:nvSpPr>
              <p:spPr>
                <a:xfrm rot="21356957">
                  <a:off x="9245984" y="494883"/>
                  <a:ext cx="548043" cy="917249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Chevron 40"/>
                <p:cNvSpPr/>
                <p:nvPr/>
              </p:nvSpPr>
              <p:spPr>
                <a:xfrm rot="6339512">
                  <a:off x="10152473" y="1876924"/>
                  <a:ext cx="479402" cy="862102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2C49700-196C-4885-BDBD-9FF1B10E8BBC}"/>
                  </a:ext>
                </a:extLst>
              </p:cNvPr>
              <p:cNvSpPr/>
              <p:nvPr/>
            </p:nvSpPr>
            <p:spPr>
              <a:xfrm>
                <a:off x="11403907" y="665508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C40064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10861396" y="528657"/>
              <a:ext cx="1135343" cy="5084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>
                  <a:ln>
                    <a:noFill/>
                  </a:ln>
                  <a:solidFill>
                    <a:srgbClr val="C400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Förbered publicering</a:t>
              </a:r>
            </a:p>
          </p:txBody>
        </p:sp>
      </p:grpSp>
      <p:sp>
        <p:nvSpPr>
          <p:cNvPr id="57" name="Rektangel 56">
            <a:extLst>
              <a:ext uri="{FF2B5EF4-FFF2-40B4-BE49-F238E27FC236}">
                <a16:creationId xmlns:a16="http://schemas.microsoft.com/office/drawing/2014/main" id="{08FA4C24-67C1-B541-A1B3-A920F7722EDB}"/>
              </a:ext>
            </a:extLst>
          </p:cNvPr>
          <p:cNvSpPr/>
          <p:nvPr/>
        </p:nvSpPr>
        <p:spPr>
          <a:xfrm>
            <a:off x="9988757" y="798660"/>
            <a:ext cx="914869" cy="59887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F9296AE4-456A-7943-975D-E6A9482CC4A4}"/>
              </a:ext>
            </a:extLst>
          </p:cNvPr>
          <p:cNvSpPr/>
          <p:nvPr/>
        </p:nvSpPr>
        <p:spPr>
          <a:xfrm rot="5400000">
            <a:off x="10098703" y="56197"/>
            <a:ext cx="640349" cy="878032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DF5E01E9-195D-8545-ADFE-1E07D29C9A1C}"/>
              </a:ext>
            </a:extLst>
          </p:cNvPr>
          <p:cNvSpPr/>
          <p:nvPr/>
        </p:nvSpPr>
        <p:spPr>
          <a:xfrm rot="5400000">
            <a:off x="10804018" y="1210742"/>
            <a:ext cx="425160" cy="21846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Pentagon 12">
            <a:extLst>
              <a:ext uri="{FF2B5EF4-FFF2-40B4-BE49-F238E27FC236}">
                <a16:creationId xmlns:a16="http://schemas.microsoft.com/office/drawing/2014/main" id="{78EDC3E6-542E-42D0-B97F-BF82B3F7208C}"/>
              </a:ext>
            </a:extLst>
          </p:cNvPr>
          <p:cNvSpPr/>
          <p:nvPr/>
        </p:nvSpPr>
        <p:spPr>
          <a:xfrm rot="16200000">
            <a:off x="426764" y="1800225"/>
            <a:ext cx="744318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1</a:t>
            </a:r>
          </a:p>
        </p:txBody>
      </p:sp>
      <p:sp>
        <p:nvSpPr>
          <p:cNvPr id="43" name="Pentagon 12">
            <a:extLst>
              <a:ext uri="{FF2B5EF4-FFF2-40B4-BE49-F238E27FC236}">
                <a16:creationId xmlns:a16="http://schemas.microsoft.com/office/drawing/2014/main" id="{85B27957-8FDC-4AB0-B301-9ED0957359EC}"/>
              </a:ext>
            </a:extLst>
          </p:cNvPr>
          <p:cNvSpPr/>
          <p:nvPr/>
        </p:nvSpPr>
        <p:spPr>
          <a:xfrm rot="16200000">
            <a:off x="-557213" y="3511461"/>
            <a:ext cx="2713038" cy="40240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nivå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A48656-8701-42B0-B971-29BF9CD264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7670" y="351693"/>
            <a:ext cx="1878650" cy="75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93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3629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think-cell Slide" r:id="rId6" imgW="631" imgH="631" progId="TCLayout.ActiveDocument.1">
                  <p:embed/>
                </p:oleObj>
              </mc:Choice>
              <mc:Fallback>
                <p:oleObj name="think-cell Slide" r:id="rId6" imgW="631" imgH="631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kumimoji="0" lang="sv-SE" sz="2400" b="1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CDB05A1-1087-4793-8635-B0718D6DA6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7670" y="351693"/>
            <a:ext cx="1878650" cy="756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7200"/>
            <a:ext cx="9530758" cy="831600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Steg B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”Förbered publicering” </a:t>
            </a: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hevron 13"/>
          <p:cNvSpPr/>
          <p:nvPr/>
        </p:nvSpPr>
        <p:spPr>
          <a:xfrm>
            <a:off x="1114091" y="2356143"/>
            <a:ext cx="3014436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B.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1.1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Identifiera behov av skydd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B.1.2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lang="sv-SE" sz="1200">
                <a:solidFill>
                  <a:srgbClr val="000000"/>
                </a:solidFill>
                <a:latin typeface="Arial"/>
              </a:rPr>
              <a:t>V</a:t>
            </a:r>
            <a:r>
              <a:rPr kumimoji="0" lang="sv-SE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älj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licens </a:t>
            </a:r>
          </a:p>
        </p:txBody>
      </p:sp>
      <p:sp>
        <p:nvSpPr>
          <p:cNvPr id="21" name="Chevron 14"/>
          <p:cNvSpPr/>
          <p:nvPr/>
        </p:nvSpPr>
        <p:spPr>
          <a:xfrm>
            <a:off x="4605255" y="2350004"/>
            <a:ext cx="2930905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B.2.1  </a:t>
            </a:r>
            <a:r>
              <a:rPr lang="sv-SE" sz="1200">
                <a:solidFill>
                  <a:srgbClr val="000000"/>
                </a:solidFill>
              </a:rPr>
              <a:t>Planera publicering av datamängd</a:t>
            </a:r>
          </a:p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B.2.2  </a:t>
            </a:r>
            <a:r>
              <a:rPr lang="sv-SE" sz="1200">
                <a:solidFill>
                  <a:srgbClr val="000000"/>
                </a:solidFill>
              </a:rPr>
              <a:t>Förbered publicering av datamängd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Chevron 15"/>
          <p:cNvSpPr/>
          <p:nvPr/>
        </p:nvSpPr>
        <p:spPr>
          <a:xfrm>
            <a:off x="8102557" y="2357971"/>
            <a:ext cx="2873628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B.3.1  </a:t>
            </a:r>
            <a:r>
              <a:rPr lang="sv-SE" sz="1200">
                <a:solidFill>
                  <a:srgbClr val="000000"/>
                </a:solidFill>
              </a:rPr>
              <a:t>Testa publicering och användning</a:t>
            </a:r>
          </a:p>
          <a:p>
            <a:pPr lvl="0">
              <a:spcBef>
                <a:spcPts val="600"/>
              </a:spcBef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B.3.2  </a:t>
            </a:r>
            <a:r>
              <a:rPr lang="sv-SE" sz="1200">
                <a:solidFill>
                  <a:srgbClr val="000000"/>
                </a:solidFill>
              </a:rPr>
              <a:t>Fatta beslut om publicering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114090" y="1761429"/>
            <a:ext cx="10094478" cy="477070"/>
            <a:chOff x="1041722" y="1988503"/>
            <a:chExt cx="5044126" cy="477070"/>
          </a:xfrm>
        </p:grpSpPr>
        <p:sp>
          <p:nvSpPr>
            <p:cNvPr id="64" name="Pentagon 63"/>
            <p:cNvSpPr/>
            <p:nvPr/>
          </p:nvSpPr>
          <p:spPr>
            <a:xfrm>
              <a:off x="1041722" y="1988503"/>
              <a:ext cx="1619001" cy="477070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B.1. </a:t>
              </a:r>
              <a:r>
                <a:rPr lang="sv-SE" sz="1400" b="1">
                  <a:solidFill>
                    <a:srgbClr val="FFFFFF"/>
                  </a:solidFill>
                  <a:latin typeface="Arial"/>
                </a:rPr>
                <a:t>Definiera öppenhet och välj licens</a:t>
              </a:r>
            </a:p>
          </p:txBody>
        </p:sp>
        <p:sp>
          <p:nvSpPr>
            <p:cNvPr id="65" name="Chevron 64"/>
            <p:cNvSpPr/>
            <p:nvPr/>
          </p:nvSpPr>
          <p:spPr>
            <a:xfrm>
              <a:off x="2757801" y="1988503"/>
              <a:ext cx="1619001" cy="47707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B.2. </a:t>
              </a:r>
              <a:r>
                <a:rPr lang="sv-SE" sz="1400" b="1">
                  <a:solidFill>
                    <a:srgbClr val="FFFFFF"/>
                  </a:solidFill>
                </a:rPr>
                <a:t>Detaljplanera publicering</a:t>
              </a:r>
              <a:endPara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Chevron 65"/>
            <p:cNvSpPr/>
            <p:nvPr/>
          </p:nvSpPr>
          <p:spPr>
            <a:xfrm>
              <a:off x="4466847" y="1988503"/>
              <a:ext cx="1619001" cy="47707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B.3. Kvalitetssäkra och besluta</a:t>
              </a: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521FE255-93E4-0145-AB63-176E159C9FD0}"/>
              </a:ext>
            </a:extLst>
          </p:cNvPr>
          <p:cNvGrpSpPr/>
          <p:nvPr/>
        </p:nvGrpSpPr>
        <p:grpSpPr>
          <a:xfrm>
            <a:off x="598109" y="5030117"/>
            <a:ext cx="10411221" cy="920255"/>
            <a:chOff x="598109" y="5030117"/>
            <a:chExt cx="10411221" cy="920255"/>
          </a:xfrm>
        </p:grpSpPr>
        <p:sp>
          <p:nvSpPr>
            <p:cNvPr id="30" name="Chevron 13"/>
            <p:cNvSpPr/>
            <p:nvPr/>
          </p:nvSpPr>
          <p:spPr>
            <a:xfrm>
              <a:off x="1114091" y="5237895"/>
              <a:ext cx="3014436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Datamängd klassificerad</a:t>
              </a:r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1593642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Chevron 13"/>
            <p:cNvSpPr/>
            <p:nvPr/>
          </p:nvSpPr>
          <p:spPr>
            <a:xfrm>
              <a:off x="4610714" y="5237895"/>
              <a:ext cx="2925447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Datamängd redo för publicering enligt plan</a:t>
              </a:r>
            </a:p>
          </p:txBody>
        </p:sp>
        <p:sp>
          <p:nvSpPr>
            <p:cNvPr id="79" name="Isosceles Triangle 78"/>
            <p:cNvSpPr/>
            <p:nvPr/>
          </p:nvSpPr>
          <p:spPr>
            <a:xfrm rot="10800000">
              <a:off x="5085485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Chevron 13"/>
            <p:cNvSpPr/>
            <p:nvPr/>
          </p:nvSpPr>
          <p:spPr>
            <a:xfrm>
              <a:off x="8102557" y="5237895"/>
              <a:ext cx="2906773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Datamängd godkänd</a:t>
              </a:r>
            </a:p>
          </p:txBody>
        </p:sp>
        <p:sp>
          <p:nvSpPr>
            <p:cNvPr id="81" name="Isosceles Triangle 80"/>
            <p:cNvSpPr/>
            <p:nvPr/>
          </p:nvSpPr>
          <p:spPr>
            <a:xfrm rot="10800000">
              <a:off x="8577328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Pentagon 12"/>
            <p:cNvSpPr/>
            <p:nvPr/>
          </p:nvSpPr>
          <p:spPr>
            <a:xfrm rot="16200000">
              <a:off x="338800" y="5289426"/>
              <a:ext cx="920255" cy="40163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Resultat</a:t>
              </a:r>
              <a:endParaRPr kumimoji="0" lang="sv-S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155451" y="260648"/>
            <a:ext cx="1989221" cy="1080000"/>
            <a:chOff x="10007518" y="333000"/>
            <a:chExt cx="1989221" cy="1080000"/>
          </a:xfrm>
        </p:grpSpPr>
        <p:grpSp>
          <p:nvGrpSpPr>
            <p:cNvPr id="32" name="Group 31"/>
            <p:cNvGrpSpPr/>
            <p:nvPr/>
          </p:nvGrpSpPr>
          <p:grpSpPr>
            <a:xfrm>
              <a:off x="10007518" y="333000"/>
              <a:ext cx="1080000" cy="1080000"/>
              <a:chOff x="10583173" y="284116"/>
              <a:chExt cx="1080000" cy="1080000"/>
            </a:xfrm>
          </p:grpSpPr>
          <p:grpSp>
            <p:nvGrpSpPr>
              <p:cNvPr id="34" name="Group 33"/>
              <p:cNvGrpSpPr/>
              <p:nvPr/>
            </p:nvGrpSpPr>
            <p:grpSpPr>
              <a:xfrm rot="1363569">
                <a:off x="10583173" y="284116"/>
                <a:ext cx="1080000" cy="1080000"/>
                <a:chOff x="8112224" y="494883"/>
                <a:chExt cx="2736000" cy="2800422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8112224" y="559305"/>
                  <a:ext cx="2736000" cy="2736000"/>
                </a:xfrm>
                <a:prstGeom prst="ellipse">
                  <a:avLst/>
                </a:prstGeom>
                <a:gradFill flip="none" rotWithShape="1">
                  <a:gsLst>
                    <a:gs pos="85000">
                      <a:srgbClr val="C50366"/>
                    </a:gs>
                    <a:gs pos="45000">
                      <a:schemeClr val="bg2">
                        <a:lumMod val="90000"/>
                      </a:schemeClr>
                    </a:gs>
                    <a:gs pos="1000">
                      <a:schemeClr val="bg1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8846847" y="1286971"/>
                  <a:ext cx="1260000" cy="126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Chevron 38"/>
                <p:cNvSpPr/>
                <p:nvPr/>
              </p:nvSpPr>
              <p:spPr>
                <a:xfrm rot="14519360">
                  <a:off x="8296452" y="1916276"/>
                  <a:ext cx="542993" cy="78339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Chevron 39"/>
                <p:cNvSpPr/>
                <p:nvPr/>
              </p:nvSpPr>
              <p:spPr>
                <a:xfrm rot="21356957">
                  <a:off x="9245984" y="494883"/>
                  <a:ext cx="548043" cy="917249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Chevron 40"/>
                <p:cNvSpPr/>
                <p:nvPr/>
              </p:nvSpPr>
              <p:spPr>
                <a:xfrm rot="6339512">
                  <a:off x="10152473" y="1876924"/>
                  <a:ext cx="479402" cy="862102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2C49700-196C-4885-BDBD-9FF1B10E8BBC}"/>
                  </a:ext>
                </a:extLst>
              </p:cNvPr>
              <p:cNvSpPr/>
              <p:nvPr/>
            </p:nvSpPr>
            <p:spPr>
              <a:xfrm>
                <a:off x="11403907" y="665508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C40064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10861396" y="528657"/>
              <a:ext cx="1135343" cy="5084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>
                  <a:ln>
                    <a:noFill/>
                  </a:ln>
                  <a:solidFill>
                    <a:srgbClr val="C400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Förbered publicering</a:t>
              </a:r>
            </a:p>
          </p:txBody>
        </p:sp>
      </p:grpSp>
      <p:sp>
        <p:nvSpPr>
          <p:cNvPr id="57" name="Rektangel 56">
            <a:extLst>
              <a:ext uri="{FF2B5EF4-FFF2-40B4-BE49-F238E27FC236}">
                <a16:creationId xmlns:a16="http://schemas.microsoft.com/office/drawing/2014/main" id="{08FA4C24-67C1-B541-A1B3-A920F7722EDB}"/>
              </a:ext>
            </a:extLst>
          </p:cNvPr>
          <p:cNvSpPr/>
          <p:nvPr/>
        </p:nvSpPr>
        <p:spPr>
          <a:xfrm>
            <a:off x="9988757" y="798660"/>
            <a:ext cx="914869" cy="59887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F9296AE4-456A-7943-975D-E6A9482CC4A4}"/>
              </a:ext>
            </a:extLst>
          </p:cNvPr>
          <p:cNvSpPr/>
          <p:nvPr/>
        </p:nvSpPr>
        <p:spPr>
          <a:xfrm rot="5400000">
            <a:off x="10098703" y="56197"/>
            <a:ext cx="640349" cy="878032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DF5E01E9-195D-8545-ADFE-1E07D29C9A1C}"/>
              </a:ext>
            </a:extLst>
          </p:cNvPr>
          <p:cNvSpPr/>
          <p:nvPr/>
        </p:nvSpPr>
        <p:spPr>
          <a:xfrm rot="5400000">
            <a:off x="10804018" y="1210742"/>
            <a:ext cx="425160" cy="21846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49EF7875-54DC-483B-A168-B544186109EA}"/>
              </a:ext>
            </a:extLst>
          </p:cNvPr>
          <p:cNvSpPr/>
          <p:nvPr/>
        </p:nvSpPr>
        <p:spPr>
          <a:xfrm>
            <a:off x="4467674" y="1646504"/>
            <a:ext cx="6924871" cy="4552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ktangel 41">
            <a:extLst>
              <a:ext uri="{FF2B5EF4-FFF2-40B4-BE49-F238E27FC236}">
                <a16:creationId xmlns:a16="http://schemas.microsoft.com/office/drawing/2014/main" id="{F021E709-9A30-4D1F-A1A4-F0A0FD861C92}"/>
              </a:ext>
            </a:extLst>
          </p:cNvPr>
          <p:cNvSpPr/>
          <p:nvPr/>
        </p:nvSpPr>
        <p:spPr>
          <a:xfrm>
            <a:off x="7788366" y="218302"/>
            <a:ext cx="1306245" cy="981569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Ellips 116">
            <a:extLst>
              <a:ext uri="{FF2B5EF4-FFF2-40B4-BE49-F238E27FC236}">
                <a16:creationId xmlns:a16="http://schemas.microsoft.com/office/drawing/2014/main" id="{7E8D5741-5FAB-4310-984D-7A520429E212}"/>
              </a:ext>
            </a:extLst>
          </p:cNvPr>
          <p:cNvSpPr/>
          <p:nvPr/>
        </p:nvSpPr>
        <p:spPr>
          <a:xfrm>
            <a:off x="7294493" y="911039"/>
            <a:ext cx="362128" cy="362128"/>
          </a:xfrm>
          <a:prstGeom prst="ellipse">
            <a:avLst/>
          </a:prstGeom>
          <a:solidFill>
            <a:srgbClr val="C4006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textruta 117">
            <a:extLst>
              <a:ext uri="{FF2B5EF4-FFF2-40B4-BE49-F238E27FC236}">
                <a16:creationId xmlns:a16="http://schemas.microsoft.com/office/drawing/2014/main" id="{4DC9BD4F-5294-481C-ADFC-86E275C1D0B8}"/>
              </a:ext>
            </a:extLst>
          </p:cNvPr>
          <p:cNvSpPr txBox="1"/>
          <p:nvPr/>
        </p:nvSpPr>
        <p:spPr>
          <a:xfrm>
            <a:off x="7278324" y="961298"/>
            <a:ext cx="548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>
                <a:solidFill>
                  <a:schemeClr val="bg1"/>
                </a:solidFill>
              </a:rPr>
              <a:t>B.1.</a:t>
            </a:r>
            <a:r>
              <a:rPr lang="sv-SE" sz="1100" b="1">
                <a:solidFill>
                  <a:srgbClr val="C40064"/>
                </a:solidFill>
              </a:rPr>
              <a:t>.</a:t>
            </a:r>
          </a:p>
        </p:txBody>
      </p:sp>
      <p:sp>
        <p:nvSpPr>
          <p:cNvPr id="45" name="Pentagon 12">
            <a:extLst>
              <a:ext uri="{FF2B5EF4-FFF2-40B4-BE49-F238E27FC236}">
                <a16:creationId xmlns:a16="http://schemas.microsoft.com/office/drawing/2014/main" id="{EFA74014-C746-46D6-89ED-07F9CC3577B8}"/>
              </a:ext>
            </a:extLst>
          </p:cNvPr>
          <p:cNvSpPr/>
          <p:nvPr/>
        </p:nvSpPr>
        <p:spPr>
          <a:xfrm rot="16200000">
            <a:off x="426764" y="1800225"/>
            <a:ext cx="744318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1</a:t>
            </a:r>
          </a:p>
        </p:txBody>
      </p:sp>
      <p:sp>
        <p:nvSpPr>
          <p:cNvPr id="48" name="Pentagon 12">
            <a:extLst>
              <a:ext uri="{FF2B5EF4-FFF2-40B4-BE49-F238E27FC236}">
                <a16:creationId xmlns:a16="http://schemas.microsoft.com/office/drawing/2014/main" id="{09168CB5-1819-4BBF-8250-D00595A14476}"/>
              </a:ext>
            </a:extLst>
          </p:cNvPr>
          <p:cNvSpPr/>
          <p:nvPr/>
        </p:nvSpPr>
        <p:spPr>
          <a:xfrm rot="16200000">
            <a:off x="-557213" y="3511461"/>
            <a:ext cx="2713038" cy="40240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nivå 2</a:t>
            </a:r>
          </a:p>
        </p:txBody>
      </p:sp>
    </p:spTree>
    <p:extLst>
      <p:ext uri="{BB962C8B-B14F-4D97-AF65-F5344CB8AC3E}">
        <p14:creationId xmlns:p14="http://schemas.microsoft.com/office/powerpoint/2010/main" val="2102549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00201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think-cell Slide" r:id="rId6" imgW="631" imgH="631" progId="TCLayout.ActiveDocument.1">
                  <p:embed/>
                </p:oleObj>
              </mc:Choice>
              <mc:Fallback>
                <p:oleObj name="think-cell Slide" r:id="rId6" imgW="631" imgH="631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kumimoji="0" lang="sv-SE" sz="2400" b="1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FF119E54-ED82-4E33-BB52-517B263317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7670" y="351693"/>
            <a:ext cx="1878650" cy="756925"/>
          </a:xfrm>
          <a:prstGeom prst="rect">
            <a:avLst/>
          </a:prstGeom>
        </p:spPr>
      </p:pic>
      <p:sp>
        <p:nvSpPr>
          <p:cNvPr id="112" name="Triangel 111">
            <a:extLst>
              <a:ext uri="{FF2B5EF4-FFF2-40B4-BE49-F238E27FC236}">
                <a16:creationId xmlns:a16="http://schemas.microsoft.com/office/drawing/2014/main" id="{D2C9D612-8F94-0F48-A0B1-CDF3B8831297}"/>
              </a:ext>
            </a:extLst>
          </p:cNvPr>
          <p:cNvSpPr/>
          <p:nvPr/>
        </p:nvSpPr>
        <p:spPr>
          <a:xfrm rot="5400000">
            <a:off x="1941432" y="3735160"/>
            <a:ext cx="3161665" cy="289697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" name="Chevron 13">
            <a:extLst>
              <a:ext uri="{FF2B5EF4-FFF2-40B4-BE49-F238E27FC236}">
                <a16:creationId xmlns:a16="http://schemas.microsoft.com/office/drawing/2014/main" id="{9EB5D524-125F-D740-A73C-EF5121383C0C}"/>
              </a:ext>
            </a:extLst>
          </p:cNvPr>
          <p:cNvSpPr/>
          <p:nvPr/>
        </p:nvSpPr>
        <p:spPr>
          <a:xfrm>
            <a:off x="3370373" y="2354381"/>
            <a:ext cx="8621610" cy="3140899"/>
          </a:xfrm>
          <a:prstGeom prst="rect">
            <a:avLst/>
          </a:prstGeom>
          <a:solidFill>
            <a:schemeClr val="accent4">
              <a:alpha val="6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endParaRPr lang="sv-SE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9120848" cy="831600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Steg B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”Förbered publicering” </a:t>
            </a: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hevron 13"/>
          <p:cNvSpPr/>
          <p:nvPr/>
        </p:nvSpPr>
        <p:spPr>
          <a:xfrm>
            <a:off x="1114090" y="4908028"/>
            <a:ext cx="2122167" cy="58725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Datamängd klassificerad</a:t>
            </a:r>
          </a:p>
        </p:txBody>
      </p:sp>
      <p:sp>
        <p:nvSpPr>
          <p:cNvPr id="44" name="Isosceles Triangle 43"/>
          <p:cNvSpPr/>
          <p:nvPr/>
        </p:nvSpPr>
        <p:spPr>
          <a:xfrm rot="10800000">
            <a:off x="1294634" y="4908026"/>
            <a:ext cx="1970190" cy="140618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46325C52-3BBE-7E4F-B987-F60A83AA6A7F}"/>
              </a:ext>
            </a:extLst>
          </p:cNvPr>
          <p:cNvGrpSpPr/>
          <p:nvPr/>
        </p:nvGrpSpPr>
        <p:grpSpPr>
          <a:xfrm>
            <a:off x="7529485" y="2849970"/>
            <a:ext cx="3367882" cy="2198674"/>
            <a:chOff x="6784944" y="2489930"/>
            <a:chExt cx="3367882" cy="2198674"/>
          </a:xfrm>
        </p:grpSpPr>
        <p:sp>
          <p:nvSpPr>
            <p:cNvPr id="76" name="TextBox 56">
              <a:extLst>
                <a:ext uri="{FF2B5EF4-FFF2-40B4-BE49-F238E27FC236}">
                  <a16:creationId xmlns:a16="http://schemas.microsoft.com/office/drawing/2014/main" id="{653540BA-C3D8-BE49-8033-69F62DE283EB}"/>
                </a:ext>
              </a:extLst>
            </p:cNvPr>
            <p:cNvSpPr txBox="1"/>
            <p:nvPr/>
          </p:nvSpPr>
          <p:spPr>
            <a:xfrm>
              <a:off x="7244825" y="2489930"/>
              <a:ext cx="1856408" cy="33038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B.1.2</a:t>
              </a:r>
              <a:r>
                <a:rPr lang="sv-SE" sz="1200">
                  <a:solidFill>
                    <a:srgbClr val="000000"/>
                  </a:solidFill>
                </a:rPr>
                <a:t>  Välj licens</a:t>
              </a:r>
            </a:p>
          </p:txBody>
        </p:sp>
        <p:sp>
          <p:nvSpPr>
            <p:cNvPr id="77" name="Chevron 13">
              <a:extLst>
                <a:ext uri="{FF2B5EF4-FFF2-40B4-BE49-F238E27FC236}">
                  <a16:creationId xmlns:a16="http://schemas.microsoft.com/office/drawing/2014/main" id="{55FAEC2F-2397-1646-A012-E0C3F65047E7}"/>
                </a:ext>
              </a:extLst>
            </p:cNvPr>
            <p:cNvSpPr/>
            <p:nvPr/>
          </p:nvSpPr>
          <p:spPr>
            <a:xfrm>
              <a:off x="6784944" y="2888982"/>
              <a:ext cx="3367882" cy="179962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B.1.2.1  </a:t>
              </a:r>
              <a:r>
                <a:rPr lang="sv-SE" sz="1200">
                  <a:solidFill>
                    <a:schemeClr val="tx1"/>
                  </a:solidFill>
                </a:rPr>
                <a:t>Vid behov: Gör om bedömning av behov av skydd för </a:t>
              </a:r>
              <a:r>
                <a:rPr lang="sv-SE" sz="1200" err="1">
                  <a:solidFill>
                    <a:schemeClr val="tx1"/>
                  </a:solidFill>
                </a:rPr>
                <a:t>datan</a:t>
              </a:r>
              <a:endParaRPr lang="sv-SE" sz="1200">
                <a:solidFill>
                  <a:schemeClr val="tx1"/>
                </a:solidFill>
              </a:endParaRPr>
            </a:p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B.1.2.2  </a:t>
              </a:r>
              <a:r>
                <a:rPr lang="sv-SE" sz="1200">
                  <a:solidFill>
                    <a:srgbClr val="000000"/>
                  </a:solidFill>
                </a:rPr>
                <a:t>Välj licens (CC 0 eller CC BY är vanliga för öppna data) för datamängd. Välj högsta möjliga nivå av öppenhet </a:t>
              </a:r>
            </a:p>
          </p:txBody>
        </p:sp>
      </p:grpSp>
      <p:sp>
        <p:nvSpPr>
          <p:cNvPr id="59" name="Pentagon 12"/>
          <p:cNvSpPr/>
          <p:nvPr/>
        </p:nvSpPr>
        <p:spPr>
          <a:xfrm rot="16200000">
            <a:off x="338799" y="5000832"/>
            <a:ext cx="920255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Resultat</a:t>
            </a:r>
            <a:endParaRPr kumimoji="0" lang="sv-SE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TextBox 32">
            <a:extLst>
              <a:ext uri="{FF2B5EF4-FFF2-40B4-BE49-F238E27FC236}">
                <a16:creationId xmlns:a16="http://schemas.microsoft.com/office/drawing/2014/main" id="{81722090-62D3-8140-8FB3-9F0E4BD7CBEB}"/>
              </a:ext>
            </a:extLst>
          </p:cNvPr>
          <p:cNvSpPr txBox="1"/>
          <p:nvPr/>
        </p:nvSpPr>
        <p:spPr>
          <a:xfrm>
            <a:off x="4280967" y="2511342"/>
            <a:ext cx="1856408" cy="3303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sz="1200" b="1">
                <a:solidFill>
                  <a:srgbClr val="000000"/>
                </a:solidFill>
              </a:rPr>
              <a:t>B.1.1 </a:t>
            </a:r>
            <a:r>
              <a:rPr lang="sv-SE" sz="1200">
                <a:solidFill>
                  <a:srgbClr val="000000"/>
                </a:solidFill>
              </a:rPr>
              <a:t> Identifiera behov av skydd</a:t>
            </a:r>
          </a:p>
        </p:txBody>
      </p:sp>
      <p:sp>
        <p:nvSpPr>
          <p:cNvPr id="70" name="Chevron 13">
            <a:extLst>
              <a:ext uri="{FF2B5EF4-FFF2-40B4-BE49-F238E27FC236}">
                <a16:creationId xmlns:a16="http://schemas.microsoft.com/office/drawing/2014/main" id="{B96F7C84-3411-154A-9BCC-614D84117927}"/>
              </a:ext>
            </a:extLst>
          </p:cNvPr>
          <p:cNvSpPr/>
          <p:nvPr/>
        </p:nvSpPr>
        <p:spPr>
          <a:xfrm>
            <a:off x="3832135" y="2888982"/>
            <a:ext cx="3317924" cy="226175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B.1.1.1  </a:t>
            </a:r>
            <a:r>
              <a:rPr lang="sv-SE" sz="1200">
                <a:solidFill>
                  <a:srgbClr val="000000"/>
                </a:solidFill>
              </a:rPr>
              <a:t>Identifiera potentiella hot och risker vid olika användning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B.1.1.2  </a:t>
            </a:r>
            <a:r>
              <a:rPr lang="sv-SE" sz="1200">
                <a:solidFill>
                  <a:srgbClr val="000000"/>
                </a:solidFill>
              </a:rPr>
              <a:t>Identifiera eventuella sekretesskydd och personuppgifter 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B.1.1.3  </a:t>
            </a:r>
            <a:r>
              <a:rPr lang="sv-SE" sz="1200">
                <a:solidFill>
                  <a:srgbClr val="000000"/>
                </a:solidFill>
              </a:rPr>
              <a:t>Identifiera eventuella upphovsrättsskydd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B.1.1.4  </a:t>
            </a:r>
            <a:r>
              <a:rPr lang="sv-SE" sz="1200">
                <a:solidFill>
                  <a:srgbClr val="000000"/>
                </a:solidFill>
              </a:rPr>
              <a:t>Identifiera eventuella övriga juridiska hinder</a:t>
            </a:r>
          </a:p>
          <a:p>
            <a:pPr lvl="0">
              <a:spcBef>
                <a:spcPts val="600"/>
              </a:spcBef>
              <a:defRPr/>
            </a:pPr>
            <a:endParaRPr lang="sv-SE" sz="1200">
              <a:solidFill>
                <a:srgbClr val="000000"/>
              </a:solidFill>
            </a:endParaRPr>
          </a:p>
        </p:txBody>
      </p:sp>
      <p:sp>
        <p:nvSpPr>
          <p:cNvPr id="78" name="Pentagon 12">
            <a:extLst>
              <a:ext uri="{FF2B5EF4-FFF2-40B4-BE49-F238E27FC236}">
                <a16:creationId xmlns:a16="http://schemas.microsoft.com/office/drawing/2014/main" id="{673F5DDE-2F49-6C47-BADA-164DAD7CC844}"/>
              </a:ext>
            </a:extLst>
          </p:cNvPr>
          <p:cNvSpPr/>
          <p:nvPr/>
        </p:nvSpPr>
        <p:spPr>
          <a:xfrm rot="16200000">
            <a:off x="2114951" y="3760908"/>
            <a:ext cx="2713038" cy="22354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3</a:t>
            </a:r>
          </a:p>
        </p:txBody>
      </p:sp>
      <p:sp>
        <p:nvSpPr>
          <p:cNvPr id="125" name="Triangel 124">
            <a:extLst>
              <a:ext uri="{FF2B5EF4-FFF2-40B4-BE49-F238E27FC236}">
                <a16:creationId xmlns:a16="http://schemas.microsoft.com/office/drawing/2014/main" id="{A5CBC858-07ED-F44D-8B26-2C79950B20BC}"/>
              </a:ext>
            </a:extLst>
          </p:cNvPr>
          <p:cNvSpPr/>
          <p:nvPr/>
        </p:nvSpPr>
        <p:spPr>
          <a:xfrm rot="10800000">
            <a:off x="3877912" y="2564904"/>
            <a:ext cx="330381" cy="125209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7" name="Triangel 126">
            <a:extLst>
              <a:ext uri="{FF2B5EF4-FFF2-40B4-BE49-F238E27FC236}">
                <a16:creationId xmlns:a16="http://schemas.microsoft.com/office/drawing/2014/main" id="{51F80661-B8FE-8D48-8882-F3BC80C2E654}"/>
              </a:ext>
            </a:extLst>
          </p:cNvPr>
          <p:cNvSpPr/>
          <p:nvPr/>
        </p:nvSpPr>
        <p:spPr>
          <a:xfrm rot="10800000">
            <a:off x="7596305" y="2924944"/>
            <a:ext cx="330381" cy="125209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Chevron 64">
            <a:extLst>
              <a:ext uri="{FF2B5EF4-FFF2-40B4-BE49-F238E27FC236}">
                <a16:creationId xmlns:a16="http://schemas.microsoft.com/office/drawing/2014/main" id="{DA3B59F5-4E12-E04B-BACF-4579F2CE8BC5}"/>
              </a:ext>
            </a:extLst>
          </p:cNvPr>
          <p:cNvSpPr/>
          <p:nvPr/>
        </p:nvSpPr>
        <p:spPr>
          <a:xfrm>
            <a:off x="4548366" y="1761429"/>
            <a:ext cx="3240000" cy="47707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B.2. </a:t>
            </a:r>
            <a:r>
              <a:rPr lang="sv-SE" sz="1400" b="1">
                <a:solidFill>
                  <a:srgbClr val="FFFFFF"/>
                </a:solidFill>
              </a:rPr>
              <a:t>Detaljplanera publicering</a:t>
            </a:r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Chevron 65">
            <a:extLst>
              <a:ext uri="{FF2B5EF4-FFF2-40B4-BE49-F238E27FC236}">
                <a16:creationId xmlns:a16="http://schemas.microsoft.com/office/drawing/2014/main" id="{4D6CDAE1-2DDF-B544-BD7B-7A0C65D0B7B1}"/>
              </a:ext>
            </a:extLst>
          </p:cNvPr>
          <p:cNvSpPr/>
          <p:nvPr/>
        </p:nvSpPr>
        <p:spPr>
          <a:xfrm>
            <a:off x="7968568" y="1761429"/>
            <a:ext cx="3240000" cy="47707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B.3. Kvalitetssäkra och besluta</a:t>
            </a:r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E9D01D46-C7F4-DB4F-896A-9DB476953D36}"/>
              </a:ext>
            </a:extLst>
          </p:cNvPr>
          <p:cNvSpPr/>
          <p:nvPr/>
        </p:nvSpPr>
        <p:spPr>
          <a:xfrm>
            <a:off x="4445227" y="1715519"/>
            <a:ext cx="7389860" cy="59887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2" name="Chevron 13">
            <a:extLst>
              <a:ext uri="{FF2B5EF4-FFF2-40B4-BE49-F238E27FC236}">
                <a16:creationId xmlns:a16="http://schemas.microsoft.com/office/drawing/2014/main" id="{E85F403C-D06B-8F44-8332-AC2E0A62D28F}"/>
              </a:ext>
            </a:extLst>
          </p:cNvPr>
          <p:cNvSpPr/>
          <p:nvPr/>
        </p:nvSpPr>
        <p:spPr>
          <a:xfrm>
            <a:off x="1114090" y="2354381"/>
            <a:ext cx="2142700" cy="1603945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endParaRPr lang="sv-SE" sz="120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endParaRPr lang="sv-SE" sz="1200"/>
          </a:p>
        </p:txBody>
      </p:sp>
      <p:sp>
        <p:nvSpPr>
          <p:cNvPr id="83" name="Chevron 13">
            <a:extLst>
              <a:ext uri="{FF2B5EF4-FFF2-40B4-BE49-F238E27FC236}">
                <a16:creationId xmlns:a16="http://schemas.microsoft.com/office/drawing/2014/main" id="{467F110F-75D6-3748-9979-1D893BBBE2B4}"/>
              </a:ext>
            </a:extLst>
          </p:cNvPr>
          <p:cNvSpPr/>
          <p:nvPr/>
        </p:nvSpPr>
        <p:spPr>
          <a:xfrm>
            <a:off x="1114090" y="3924830"/>
            <a:ext cx="2142700" cy="972346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         </a:t>
            </a:r>
            <a:endParaRPr lang="sv-SE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Triangel 83">
            <a:extLst>
              <a:ext uri="{FF2B5EF4-FFF2-40B4-BE49-F238E27FC236}">
                <a16:creationId xmlns:a16="http://schemas.microsoft.com/office/drawing/2014/main" id="{D64E92C1-F9DB-C148-8410-1B28F836FBAD}"/>
              </a:ext>
            </a:extLst>
          </p:cNvPr>
          <p:cNvSpPr/>
          <p:nvPr/>
        </p:nvSpPr>
        <p:spPr>
          <a:xfrm rot="5400000">
            <a:off x="1268283" y="3119787"/>
            <a:ext cx="229764" cy="111990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E52B4ED2-0A76-A549-9474-A93ACCC6D3E9}"/>
              </a:ext>
            </a:extLst>
          </p:cNvPr>
          <p:cNvSpPr txBox="1"/>
          <p:nvPr/>
        </p:nvSpPr>
        <p:spPr>
          <a:xfrm>
            <a:off x="1271731" y="2363710"/>
            <a:ext cx="1902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>
                <a:solidFill>
                  <a:srgbClr val="000000"/>
                </a:solidFill>
              </a:rPr>
              <a:t>B.1.1  </a:t>
            </a:r>
            <a:r>
              <a:rPr lang="sv-SE" sz="1200">
                <a:solidFill>
                  <a:srgbClr val="000000"/>
                </a:solidFill>
              </a:rPr>
              <a:t>Identifiera behov av skydd</a:t>
            </a:r>
          </a:p>
          <a:p>
            <a:endParaRPr lang="sv-SE" sz="1200">
              <a:solidFill>
                <a:srgbClr val="000000"/>
              </a:solidFill>
            </a:endParaRPr>
          </a:p>
          <a:p>
            <a:endParaRPr lang="sv-SE" sz="1200"/>
          </a:p>
        </p:txBody>
      </p:sp>
      <p:sp>
        <p:nvSpPr>
          <p:cNvPr id="88" name="textruta 87">
            <a:extLst>
              <a:ext uri="{FF2B5EF4-FFF2-40B4-BE49-F238E27FC236}">
                <a16:creationId xmlns:a16="http://schemas.microsoft.com/office/drawing/2014/main" id="{DAA1C88B-3E32-3648-8284-3E8EBA3431B5}"/>
              </a:ext>
            </a:extLst>
          </p:cNvPr>
          <p:cNvSpPr txBox="1"/>
          <p:nvPr/>
        </p:nvSpPr>
        <p:spPr>
          <a:xfrm>
            <a:off x="1472910" y="3023102"/>
            <a:ext cx="1814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B.1.2  </a:t>
            </a:r>
            <a:r>
              <a:rPr lang="sv-SE" sz="1200">
                <a:solidFill>
                  <a:srgbClr val="000000"/>
                </a:solidFill>
              </a:rPr>
              <a:t>Välj licens</a:t>
            </a:r>
          </a:p>
        </p:txBody>
      </p:sp>
      <p:grpSp>
        <p:nvGrpSpPr>
          <p:cNvPr id="94" name="Grupp 93">
            <a:extLst>
              <a:ext uri="{FF2B5EF4-FFF2-40B4-BE49-F238E27FC236}">
                <a16:creationId xmlns:a16="http://schemas.microsoft.com/office/drawing/2014/main" id="{B1C86A07-1F45-6C4E-93A2-2397507DE554}"/>
              </a:ext>
            </a:extLst>
          </p:cNvPr>
          <p:cNvGrpSpPr/>
          <p:nvPr/>
        </p:nvGrpSpPr>
        <p:grpSpPr>
          <a:xfrm>
            <a:off x="9979862" y="175038"/>
            <a:ext cx="2164810" cy="1357518"/>
            <a:chOff x="9979862" y="175038"/>
            <a:chExt cx="2164810" cy="1357518"/>
          </a:xfrm>
        </p:grpSpPr>
        <p:grpSp>
          <p:nvGrpSpPr>
            <p:cNvPr id="95" name="Group 30">
              <a:extLst>
                <a:ext uri="{FF2B5EF4-FFF2-40B4-BE49-F238E27FC236}">
                  <a16:creationId xmlns:a16="http://schemas.microsoft.com/office/drawing/2014/main" id="{F7F83A7D-F9DB-F64B-A831-DB878B546744}"/>
                </a:ext>
              </a:extLst>
            </p:cNvPr>
            <p:cNvGrpSpPr/>
            <p:nvPr/>
          </p:nvGrpSpPr>
          <p:grpSpPr>
            <a:xfrm>
              <a:off x="10155451" y="260648"/>
              <a:ext cx="1989221" cy="1080000"/>
              <a:chOff x="10007518" y="333000"/>
              <a:chExt cx="1989221" cy="1080000"/>
            </a:xfrm>
          </p:grpSpPr>
          <p:grpSp>
            <p:nvGrpSpPr>
              <p:cNvPr id="99" name="Group 31">
                <a:extLst>
                  <a:ext uri="{FF2B5EF4-FFF2-40B4-BE49-F238E27FC236}">
                    <a16:creationId xmlns:a16="http://schemas.microsoft.com/office/drawing/2014/main" id="{77774B75-F86E-5740-8FC5-E7F8455DBFC8}"/>
                  </a:ext>
                </a:extLst>
              </p:cNvPr>
              <p:cNvGrpSpPr/>
              <p:nvPr/>
            </p:nvGrpSpPr>
            <p:grpSpPr>
              <a:xfrm>
                <a:off x="10007518" y="333000"/>
                <a:ext cx="1080000" cy="1080000"/>
                <a:chOff x="10583173" y="284116"/>
                <a:chExt cx="1080000" cy="1080000"/>
              </a:xfrm>
            </p:grpSpPr>
            <p:grpSp>
              <p:nvGrpSpPr>
                <p:cNvPr id="101" name="Group 33">
                  <a:extLst>
                    <a:ext uri="{FF2B5EF4-FFF2-40B4-BE49-F238E27FC236}">
                      <a16:creationId xmlns:a16="http://schemas.microsoft.com/office/drawing/2014/main" id="{062490E8-C476-A749-BB3F-76C91E93C8CF}"/>
                    </a:ext>
                  </a:extLst>
                </p:cNvPr>
                <p:cNvGrpSpPr/>
                <p:nvPr/>
              </p:nvGrpSpPr>
              <p:grpSpPr>
                <a:xfrm rot="1363569">
                  <a:off x="10583173" y="284116"/>
                  <a:ext cx="1080000" cy="1080000"/>
                  <a:chOff x="8112224" y="494883"/>
                  <a:chExt cx="2736000" cy="2800422"/>
                </a:xfrm>
              </p:grpSpPr>
              <p:sp>
                <p:nvSpPr>
                  <p:cNvPr id="103" name="Oval 36">
                    <a:extLst>
                      <a:ext uri="{FF2B5EF4-FFF2-40B4-BE49-F238E27FC236}">
                        <a16:creationId xmlns:a16="http://schemas.microsoft.com/office/drawing/2014/main" id="{0D15867E-BE26-314E-B104-9462E7A0D7F1}"/>
                      </a:ext>
                    </a:extLst>
                  </p:cNvPr>
                  <p:cNvSpPr/>
                  <p:nvPr/>
                </p:nvSpPr>
                <p:spPr>
                  <a:xfrm>
                    <a:off x="8112224" y="559305"/>
                    <a:ext cx="2736000" cy="2736000"/>
                  </a:xfrm>
                  <a:prstGeom prst="ellipse">
                    <a:avLst/>
                  </a:prstGeom>
                  <a:gradFill flip="none" rotWithShape="1">
                    <a:gsLst>
                      <a:gs pos="85000">
                        <a:srgbClr val="C50366"/>
                      </a:gs>
                      <a:gs pos="45000">
                        <a:schemeClr val="bg2">
                          <a:lumMod val="90000"/>
                        </a:schemeClr>
                      </a:gs>
                      <a:gs pos="1000">
                        <a:schemeClr val="bg1">
                          <a:lumMod val="5000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" name="Oval 37">
                    <a:extLst>
                      <a:ext uri="{FF2B5EF4-FFF2-40B4-BE49-F238E27FC236}">
                        <a16:creationId xmlns:a16="http://schemas.microsoft.com/office/drawing/2014/main" id="{24E4200D-0A25-3146-8E13-30A4FDD9C50D}"/>
                      </a:ext>
                    </a:extLst>
                  </p:cNvPr>
                  <p:cNvSpPr/>
                  <p:nvPr/>
                </p:nvSpPr>
                <p:spPr>
                  <a:xfrm>
                    <a:off x="8846847" y="1286971"/>
                    <a:ext cx="1260000" cy="126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" name="Chevron 38">
                    <a:extLst>
                      <a:ext uri="{FF2B5EF4-FFF2-40B4-BE49-F238E27FC236}">
                        <a16:creationId xmlns:a16="http://schemas.microsoft.com/office/drawing/2014/main" id="{1A21858D-8E05-694C-B277-78DC6F360908}"/>
                      </a:ext>
                    </a:extLst>
                  </p:cNvPr>
                  <p:cNvSpPr/>
                  <p:nvPr/>
                </p:nvSpPr>
                <p:spPr>
                  <a:xfrm rot="14519360">
                    <a:off x="8296452" y="1916276"/>
                    <a:ext cx="542993" cy="783397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Chevron 39">
                    <a:extLst>
                      <a:ext uri="{FF2B5EF4-FFF2-40B4-BE49-F238E27FC236}">
                        <a16:creationId xmlns:a16="http://schemas.microsoft.com/office/drawing/2014/main" id="{970BC42B-5C30-AE4C-A87A-B7CC698E57A3}"/>
                      </a:ext>
                    </a:extLst>
                  </p:cNvPr>
                  <p:cNvSpPr/>
                  <p:nvPr/>
                </p:nvSpPr>
                <p:spPr>
                  <a:xfrm rot="21356957">
                    <a:off x="9245984" y="494883"/>
                    <a:ext cx="548043" cy="917249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Chevron 40">
                    <a:extLst>
                      <a:ext uri="{FF2B5EF4-FFF2-40B4-BE49-F238E27FC236}">
                        <a16:creationId xmlns:a16="http://schemas.microsoft.com/office/drawing/2014/main" id="{E56E581A-429A-E74A-ACB6-510DC2413E6A}"/>
                      </a:ext>
                    </a:extLst>
                  </p:cNvPr>
                  <p:cNvSpPr/>
                  <p:nvPr/>
                </p:nvSpPr>
                <p:spPr>
                  <a:xfrm rot="6339512">
                    <a:off x="10152473" y="1876924"/>
                    <a:ext cx="479402" cy="862102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2" name="Oval 35">
                  <a:extLst>
                    <a:ext uri="{FF2B5EF4-FFF2-40B4-BE49-F238E27FC236}">
                      <a16:creationId xmlns:a16="http://schemas.microsoft.com/office/drawing/2014/main" id="{BEBA64D9-0751-9A45-B9F7-E89D0F11C2EC}"/>
                    </a:ext>
                  </a:extLst>
                </p:cNvPr>
                <p:cNvSpPr/>
                <p:nvPr/>
              </p:nvSpPr>
              <p:spPr>
                <a:xfrm>
                  <a:off x="11403907" y="665508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v-SE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4006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anose="020B0604020202020204" pitchFamily="34" charset="0"/>
                    </a:rPr>
                    <a:t>B</a:t>
                  </a:r>
                </a:p>
              </p:txBody>
            </p:sp>
          </p:grpSp>
          <p:sp>
            <p:nvSpPr>
              <p:cNvPr id="100" name="Rectangle 32">
                <a:extLst>
                  <a:ext uri="{FF2B5EF4-FFF2-40B4-BE49-F238E27FC236}">
                    <a16:creationId xmlns:a16="http://schemas.microsoft.com/office/drawing/2014/main" id="{D63BB52E-DDC9-BB41-82C4-083AB037934F}"/>
                  </a:ext>
                </a:extLst>
              </p:cNvPr>
              <p:cNvSpPr/>
              <p:nvPr/>
            </p:nvSpPr>
            <p:spPr>
              <a:xfrm>
                <a:off x="10861396" y="528657"/>
                <a:ext cx="1135343" cy="5084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C4006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Förbered publicering</a:t>
                </a:r>
              </a:p>
            </p:txBody>
          </p:sp>
        </p:grpSp>
        <p:sp>
          <p:nvSpPr>
            <p:cNvPr id="96" name="Rektangel 95">
              <a:extLst>
                <a:ext uri="{FF2B5EF4-FFF2-40B4-BE49-F238E27FC236}">
                  <a16:creationId xmlns:a16="http://schemas.microsoft.com/office/drawing/2014/main" id="{6CC6C7CB-03E2-FA42-ADE4-1C0D2B1F992A}"/>
                </a:ext>
              </a:extLst>
            </p:cNvPr>
            <p:cNvSpPr/>
            <p:nvPr/>
          </p:nvSpPr>
          <p:spPr>
            <a:xfrm>
              <a:off x="9988757" y="798660"/>
              <a:ext cx="914869" cy="598870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7" name="Rektangel 96">
              <a:extLst>
                <a:ext uri="{FF2B5EF4-FFF2-40B4-BE49-F238E27FC236}">
                  <a16:creationId xmlns:a16="http://schemas.microsoft.com/office/drawing/2014/main" id="{A1AA5780-51CA-AA46-9C73-CAC17413270F}"/>
                </a:ext>
              </a:extLst>
            </p:cNvPr>
            <p:cNvSpPr/>
            <p:nvPr/>
          </p:nvSpPr>
          <p:spPr>
            <a:xfrm rot="5400000">
              <a:off x="10098703" y="56197"/>
              <a:ext cx="640349" cy="878032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8" name="Rektangel 97">
              <a:extLst>
                <a:ext uri="{FF2B5EF4-FFF2-40B4-BE49-F238E27FC236}">
                  <a16:creationId xmlns:a16="http://schemas.microsoft.com/office/drawing/2014/main" id="{2E783015-21EE-234A-8548-A62ECC88A544}"/>
                </a:ext>
              </a:extLst>
            </p:cNvPr>
            <p:cNvSpPr/>
            <p:nvPr/>
          </p:nvSpPr>
          <p:spPr>
            <a:xfrm rot="5400000">
              <a:off x="10804018" y="1210742"/>
              <a:ext cx="425160" cy="218467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8" name="Isosceles Triangle 3">
            <a:extLst>
              <a:ext uri="{FF2B5EF4-FFF2-40B4-BE49-F238E27FC236}">
                <a16:creationId xmlns:a16="http://schemas.microsoft.com/office/drawing/2014/main" id="{5CEDD605-5360-41A3-8F59-9CA9A7AA5DDC}"/>
              </a:ext>
            </a:extLst>
          </p:cNvPr>
          <p:cNvSpPr/>
          <p:nvPr/>
        </p:nvSpPr>
        <p:spPr>
          <a:xfrm>
            <a:off x="1128123" y="2147078"/>
            <a:ext cx="10863860" cy="205444"/>
          </a:xfrm>
          <a:custGeom>
            <a:avLst/>
            <a:gdLst>
              <a:gd name="connsiteX0" fmla="*/ 0 w 1903825"/>
              <a:gd name="connsiteY0" fmla="*/ 831600 h 831600"/>
              <a:gd name="connsiteX1" fmla="*/ 951913 w 1903825"/>
              <a:gd name="connsiteY1" fmla="*/ 0 h 831600"/>
              <a:gd name="connsiteX2" fmla="*/ 1903825 w 1903825"/>
              <a:gd name="connsiteY2" fmla="*/ 831600 h 831600"/>
              <a:gd name="connsiteX3" fmla="*/ 0 w 1903825"/>
              <a:gd name="connsiteY3" fmla="*/ 831600 h 831600"/>
              <a:gd name="connsiteX0" fmla="*/ 0 w 1903825"/>
              <a:gd name="connsiteY0" fmla="*/ 585415 h 585415"/>
              <a:gd name="connsiteX1" fmla="*/ 380413 w 1903825"/>
              <a:gd name="connsiteY1" fmla="*/ 0 h 585415"/>
              <a:gd name="connsiteX2" fmla="*/ 1903825 w 1903825"/>
              <a:gd name="connsiteY2" fmla="*/ 585415 h 585415"/>
              <a:gd name="connsiteX3" fmla="*/ 0 w 1903825"/>
              <a:gd name="connsiteY3" fmla="*/ 585415 h 585415"/>
              <a:gd name="connsiteX0" fmla="*/ 0 w 1903825"/>
              <a:gd name="connsiteY0" fmla="*/ 356815 h 356815"/>
              <a:gd name="connsiteX1" fmla="*/ 183191 w 1903825"/>
              <a:gd name="connsiteY1" fmla="*/ 0 h 356815"/>
              <a:gd name="connsiteX2" fmla="*/ 1903825 w 1903825"/>
              <a:gd name="connsiteY2" fmla="*/ 356815 h 356815"/>
              <a:gd name="connsiteX3" fmla="*/ 0 w 1903825"/>
              <a:gd name="connsiteY3" fmla="*/ 356815 h 356815"/>
              <a:gd name="connsiteX0" fmla="*/ 0 w 1903825"/>
              <a:gd name="connsiteY0" fmla="*/ 242515 h 242515"/>
              <a:gd name="connsiteX1" fmla="*/ 164701 w 1903825"/>
              <a:gd name="connsiteY1" fmla="*/ 0 h 242515"/>
              <a:gd name="connsiteX2" fmla="*/ 1903825 w 1903825"/>
              <a:gd name="connsiteY2" fmla="*/ 242515 h 242515"/>
              <a:gd name="connsiteX3" fmla="*/ 0 w 1903825"/>
              <a:gd name="connsiteY3" fmla="*/ 242515 h 242515"/>
              <a:gd name="connsiteX0" fmla="*/ 0 w 1903825"/>
              <a:gd name="connsiteY0" fmla="*/ 189762 h 189762"/>
              <a:gd name="connsiteX1" fmla="*/ 86120 w 1903825"/>
              <a:gd name="connsiteY1" fmla="*/ 0 h 189762"/>
              <a:gd name="connsiteX2" fmla="*/ 1903825 w 1903825"/>
              <a:gd name="connsiteY2" fmla="*/ 189762 h 189762"/>
              <a:gd name="connsiteX3" fmla="*/ 0 w 1903825"/>
              <a:gd name="connsiteY3" fmla="*/ 189762 h 189762"/>
              <a:gd name="connsiteX0" fmla="*/ 0 w 1903825"/>
              <a:gd name="connsiteY0" fmla="*/ 233724 h 233724"/>
              <a:gd name="connsiteX1" fmla="*/ 123099 w 1903825"/>
              <a:gd name="connsiteY1" fmla="*/ 0 h 233724"/>
              <a:gd name="connsiteX2" fmla="*/ 1903825 w 1903825"/>
              <a:gd name="connsiteY2" fmla="*/ 233724 h 233724"/>
              <a:gd name="connsiteX3" fmla="*/ 0 w 1903825"/>
              <a:gd name="connsiteY3" fmla="*/ 233724 h 233724"/>
              <a:gd name="connsiteX0" fmla="*/ 0 w 1903825"/>
              <a:gd name="connsiteY0" fmla="*/ 205444 h 205444"/>
              <a:gd name="connsiteX1" fmla="*/ 55367 w 1903825"/>
              <a:gd name="connsiteY1" fmla="*/ 0 h 205444"/>
              <a:gd name="connsiteX2" fmla="*/ 1903825 w 1903825"/>
              <a:gd name="connsiteY2" fmla="*/ 205444 h 205444"/>
              <a:gd name="connsiteX3" fmla="*/ 0 w 1903825"/>
              <a:gd name="connsiteY3" fmla="*/ 205444 h 20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3825" h="205444">
                <a:moveTo>
                  <a:pt x="0" y="205444"/>
                </a:moveTo>
                <a:lnTo>
                  <a:pt x="55367" y="0"/>
                </a:lnTo>
                <a:lnTo>
                  <a:pt x="1903825" y="205444"/>
                </a:lnTo>
                <a:lnTo>
                  <a:pt x="0" y="205444"/>
                </a:lnTo>
                <a:close/>
              </a:path>
            </a:pathLst>
          </a:custGeom>
          <a:gradFill>
            <a:gsLst>
              <a:gs pos="48000">
                <a:schemeClr val="tx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Pentagon 63">
            <a:extLst>
              <a:ext uri="{FF2B5EF4-FFF2-40B4-BE49-F238E27FC236}">
                <a16:creationId xmlns:a16="http://schemas.microsoft.com/office/drawing/2014/main" id="{EFAEE381-8E96-1641-AE90-3C3614948FED}"/>
              </a:ext>
            </a:extLst>
          </p:cNvPr>
          <p:cNvSpPr/>
          <p:nvPr/>
        </p:nvSpPr>
        <p:spPr>
          <a:xfrm>
            <a:off x="1114090" y="1761429"/>
            <a:ext cx="3240000" cy="47707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B.1. </a:t>
            </a:r>
            <a:r>
              <a:rPr lang="sv-SE" sz="1400" b="1">
                <a:solidFill>
                  <a:srgbClr val="FFFFFF"/>
                </a:solidFill>
              </a:rPr>
              <a:t>Definiera öppenhet och välj licens</a:t>
            </a:r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ktangel 41">
            <a:extLst>
              <a:ext uri="{FF2B5EF4-FFF2-40B4-BE49-F238E27FC236}">
                <a16:creationId xmlns:a16="http://schemas.microsoft.com/office/drawing/2014/main" id="{8B65200D-9EA1-4B1C-B7F1-D563205D4BA6}"/>
              </a:ext>
            </a:extLst>
          </p:cNvPr>
          <p:cNvSpPr/>
          <p:nvPr/>
        </p:nvSpPr>
        <p:spPr>
          <a:xfrm>
            <a:off x="7788366" y="218302"/>
            <a:ext cx="1306245" cy="981569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Ellips 116">
            <a:extLst>
              <a:ext uri="{FF2B5EF4-FFF2-40B4-BE49-F238E27FC236}">
                <a16:creationId xmlns:a16="http://schemas.microsoft.com/office/drawing/2014/main" id="{697460BD-B1AD-4F19-BB5F-DE0C46F0B76C}"/>
              </a:ext>
            </a:extLst>
          </p:cNvPr>
          <p:cNvSpPr/>
          <p:nvPr/>
        </p:nvSpPr>
        <p:spPr>
          <a:xfrm>
            <a:off x="7294493" y="911039"/>
            <a:ext cx="362128" cy="362128"/>
          </a:xfrm>
          <a:prstGeom prst="ellipse">
            <a:avLst/>
          </a:prstGeom>
          <a:solidFill>
            <a:srgbClr val="C4006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textruta 117">
            <a:extLst>
              <a:ext uri="{FF2B5EF4-FFF2-40B4-BE49-F238E27FC236}">
                <a16:creationId xmlns:a16="http://schemas.microsoft.com/office/drawing/2014/main" id="{564E0220-7DA6-4835-A77B-3C119A0FBD23}"/>
              </a:ext>
            </a:extLst>
          </p:cNvPr>
          <p:cNvSpPr txBox="1"/>
          <p:nvPr/>
        </p:nvSpPr>
        <p:spPr>
          <a:xfrm>
            <a:off x="7278324" y="961298"/>
            <a:ext cx="548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>
                <a:solidFill>
                  <a:schemeClr val="bg1"/>
                </a:solidFill>
              </a:rPr>
              <a:t>B.1.</a:t>
            </a:r>
            <a:r>
              <a:rPr lang="sv-SE" sz="1100" b="1">
                <a:solidFill>
                  <a:srgbClr val="C40064"/>
                </a:solidFill>
              </a:rPr>
              <a:t>.</a:t>
            </a:r>
          </a:p>
        </p:txBody>
      </p:sp>
      <p:sp>
        <p:nvSpPr>
          <p:cNvPr id="49" name="Pentagon 12">
            <a:extLst>
              <a:ext uri="{FF2B5EF4-FFF2-40B4-BE49-F238E27FC236}">
                <a16:creationId xmlns:a16="http://schemas.microsoft.com/office/drawing/2014/main" id="{0F916B52-1654-4CD4-B67D-B7CA6D3F6A66}"/>
              </a:ext>
            </a:extLst>
          </p:cNvPr>
          <p:cNvSpPr/>
          <p:nvPr/>
        </p:nvSpPr>
        <p:spPr>
          <a:xfrm rot="16200000">
            <a:off x="426764" y="1800225"/>
            <a:ext cx="744318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1</a:t>
            </a:r>
          </a:p>
        </p:txBody>
      </p:sp>
      <p:sp>
        <p:nvSpPr>
          <p:cNvPr id="50" name="Pentagon 12">
            <a:extLst>
              <a:ext uri="{FF2B5EF4-FFF2-40B4-BE49-F238E27FC236}">
                <a16:creationId xmlns:a16="http://schemas.microsoft.com/office/drawing/2014/main" id="{13D98B74-715C-4909-87F8-A4F581A9D7B5}"/>
              </a:ext>
            </a:extLst>
          </p:cNvPr>
          <p:cNvSpPr/>
          <p:nvPr/>
        </p:nvSpPr>
        <p:spPr>
          <a:xfrm rot="16200000">
            <a:off x="-557213" y="3511461"/>
            <a:ext cx="2713038" cy="40240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nivå 2</a:t>
            </a:r>
          </a:p>
        </p:txBody>
      </p:sp>
      <p:sp>
        <p:nvSpPr>
          <p:cNvPr id="54" name="Triangel 83">
            <a:extLst>
              <a:ext uri="{FF2B5EF4-FFF2-40B4-BE49-F238E27FC236}">
                <a16:creationId xmlns:a16="http://schemas.microsoft.com/office/drawing/2014/main" id="{EDAB1785-1581-4CA0-BAC8-073C043E0F24}"/>
              </a:ext>
            </a:extLst>
          </p:cNvPr>
          <p:cNvSpPr/>
          <p:nvPr/>
        </p:nvSpPr>
        <p:spPr>
          <a:xfrm rot="5400000">
            <a:off x="1069236" y="2455347"/>
            <a:ext cx="229764" cy="111990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7732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13978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think-cell Slide" r:id="rId6" imgW="631" imgH="631" progId="TCLayout.ActiveDocument.1">
                  <p:embed/>
                </p:oleObj>
              </mc:Choice>
              <mc:Fallback>
                <p:oleObj name="think-cell Slide" r:id="rId6" imgW="631" imgH="631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kumimoji="0" lang="sv-SE" sz="2400" b="1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8A43C1F-BACC-499E-9CBD-AA77E4A55F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7670" y="351693"/>
            <a:ext cx="1878650" cy="756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7200"/>
            <a:ext cx="9530758" cy="831600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Steg B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”Förbered publicering” </a:t>
            </a: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hevron 13"/>
          <p:cNvSpPr/>
          <p:nvPr/>
        </p:nvSpPr>
        <p:spPr>
          <a:xfrm>
            <a:off x="1114091" y="2356143"/>
            <a:ext cx="3014436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</a:rPr>
              <a:t>B.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1.1</a:t>
            </a:r>
            <a:r>
              <a:rPr lang="sv-SE" sz="1200">
                <a:solidFill>
                  <a:srgbClr val="000000"/>
                </a:solidFill>
              </a:rPr>
              <a:t>  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Identifiera behov av skydd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B.1.2</a:t>
            </a:r>
            <a:r>
              <a:rPr lang="sv-SE" sz="1200">
                <a:solidFill>
                  <a:srgbClr val="000000"/>
                </a:solidFill>
              </a:rPr>
              <a:t>  V</a:t>
            </a:r>
            <a:r>
              <a:rPr kumimoji="0" lang="sv-SE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älj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licens </a:t>
            </a:r>
          </a:p>
        </p:txBody>
      </p:sp>
      <p:sp>
        <p:nvSpPr>
          <p:cNvPr id="21" name="Chevron 14"/>
          <p:cNvSpPr/>
          <p:nvPr/>
        </p:nvSpPr>
        <p:spPr>
          <a:xfrm>
            <a:off x="4605255" y="2350004"/>
            <a:ext cx="2930905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B.2.1  </a:t>
            </a:r>
            <a:r>
              <a:rPr lang="sv-SE" sz="1200">
                <a:solidFill>
                  <a:srgbClr val="000000"/>
                </a:solidFill>
              </a:rPr>
              <a:t>Planera publicering av datamängd</a:t>
            </a:r>
          </a:p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B.2.2  </a:t>
            </a:r>
            <a:r>
              <a:rPr lang="sv-SE" sz="1200">
                <a:solidFill>
                  <a:srgbClr val="000000"/>
                </a:solidFill>
              </a:rPr>
              <a:t>Förbered publicering av datamängd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Chevron 15"/>
          <p:cNvSpPr/>
          <p:nvPr/>
        </p:nvSpPr>
        <p:spPr>
          <a:xfrm>
            <a:off x="8102557" y="2357971"/>
            <a:ext cx="2873628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B.3.1  </a:t>
            </a:r>
            <a:r>
              <a:rPr lang="sv-SE" sz="1200">
                <a:solidFill>
                  <a:srgbClr val="000000"/>
                </a:solidFill>
              </a:rPr>
              <a:t>Testa publicering och användning</a:t>
            </a:r>
          </a:p>
          <a:p>
            <a:pPr lvl="0">
              <a:spcBef>
                <a:spcPts val="600"/>
              </a:spcBef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B.3.2  </a:t>
            </a:r>
            <a:r>
              <a:rPr lang="sv-SE" sz="1200">
                <a:solidFill>
                  <a:srgbClr val="000000"/>
                </a:solidFill>
              </a:rPr>
              <a:t>Fatta beslut om publicering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114090" y="1761429"/>
            <a:ext cx="10094478" cy="477070"/>
            <a:chOff x="1041722" y="1988503"/>
            <a:chExt cx="5044126" cy="477070"/>
          </a:xfrm>
        </p:grpSpPr>
        <p:sp>
          <p:nvSpPr>
            <p:cNvPr id="64" name="Pentagon 63"/>
            <p:cNvSpPr/>
            <p:nvPr/>
          </p:nvSpPr>
          <p:spPr>
            <a:xfrm>
              <a:off x="1041722" y="1988503"/>
              <a:ext cx="1619001" cy="477070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B.1. </a:t>
              </a:r>
              <a:r>
                <a:rPr lang="sv-SE" sz="1400" b="1">
                  <a:solidFill>
                    <a:srgbClr val="FFFFFF"/>
                  </a:solidFill>
                  <a:latin typeface="Arial"/>
                </a:rPr>
                <a:t>Definiera öppenhet och välj licens</a:t>
              </a:r>
            </a:p>
          </p:txBody>
        </p:sp>
        <p:sp>
          <p:nvSpPr>
            <p:cNvPr id="65" name="Chevron 64"/>
            <p:cNvSpPr/>
            <p:nvPr/>
          </p:nvSpPr>
          <p:spPr>
            <a:xfrm>
              <a:off x="2757801" y="1988503"/>
              <a:ext cx="1619001" cy="47707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B.2. </a:t>
              </a:r>
              <a:r>
                <a:rPr lang="sv-SE" sz="1400" b="1">
                  <a:solidFill>
                    <a:srgbClr val="FFFFFF"/>
                  </a:solidFill>
                </a:rPr>
                <a:t>Detaljplanera publicering</a:t>
              </a:r>
              <a:endPara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Chevron 65"/>
            <p:cNvSpPr/>
            <p:nvPr/>
          </p:nvSpPr>
          <p:spPr>
            <a:xfrm>
              <a:off x="4466847" y="1988503"/>
              <a:ext cx="1619001" cy="47707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B.3. Kvalitetssäkra och besluta</a:t>
              </a: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521FE255-93E4-0145-AB63-176E159C9FD0}"/>
              </a:ext>
            </a:extLst>
          </p:cNvPr>
          <p:cNvGrpSpPr/>
          <p:nvPr/>
        </p:nvGrpSpPr>
        <p:grpSpPr>
          <a:xfrm>
            <a:off x="598109" y="5030117"/>
            <a:ext cx="10411221" cy="920255"/>
            <a:chOff x="598109" y="5030117"/>
            <a:chExt cx="10411221" cy="920255"/>
          </a:xfrm>
        </p:grpSpPr>
        <p:sp>
          <p:nvSpPr>
            <p:cNvPr id="30" name="Chevron 13"/>
            <p:cNvSpPr/>
            <p:nvPr/>
          </p:nvSpPr>
          <p:spPr>
            <a:xfrm>
              <a:off x="1114091" y="5237895"/>
              <a:ext cx="3014436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Datamängd klassificerad</a:t>
              </a:r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1593642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Chevron 13"/>
            <p:cNvSpPr/>
            <p:nvPr/>
          </p:nvSpPr>
          <p:spPr>
            <a:xfrm>
              <a:off x="4610714" y="5237895"/>
              <a:ext cx="2925447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Datamängd redo för publicering enligt plan</a:t>
              </a:r>
            </a:p>
          </p:txBody>
        </p:sp>
        <p:sp>
          <p:nvSpPr>
            <p:cNvPr id="79" name="Isosceles Triangle 78"/>
            <p:cNvSpPr/>
            <p:nvPr/>
          </p:nvSpPr>
          <p:spPr>
            <a:xfrm rot="10800000">
              <a:off x="5085485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Chevron 13"/>
            <p:cNvSpPr/>
            <p:nvPr/>
          </p:nvSpPr>
          <p:spPr>
            <a:xfrm>
              <a:off x="8102557" y="5237895"/>
              <a:ext cx="2906773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Datamängd godkänd</a:t>
              </a:r>
            </a:p>
          </p:txBody>
        </p:sp>
        <p:sp>
          <p:nvSpPr>
            <p:cNvPr id="81" name="Isosceles Triangle 80"/>
            <p:cNvSpPr/>
            <p:nvPr/>
          </p:nvSpPr>
          <p:spPr>
            <a:xfrm rot="10800000">
              <a:off x="8577328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Pentagon 12"/>
            <p:cNvSpPr/>
            <p:nvPr/>
          </p:nvSpPr>
          <p:spPr>
            <a:xfrm rot="16200000">
              <a:off x="338800" y="5289426"/>
              <a:ext cx="920255" cy="40163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Resultat</a:t>
              </a:r>
              <a:endParaRPr kumimoji="0" lang="sv-S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155451" y="260648"/>
            <a:ext cx="1989221" cy="1080000"/>
            <a:chOff x="10007518" y="333000"/>
            <a:chExt cx="1989221" cy="1080000"/>
          </a:xfrm>
        </p:grpSpPr>
        <p:grpSp>
          <p:nvGrpSpPr>
            <p:cNvPr id="32" name="Group 31"/>
            <p:cNvGrpSpPr/>
            <p:nvPr/>
          </p:nvGrpSpPr>
          <p:grpSpPr>
            <a:xfrm>
              <a:off x="10007518" y="333000"/>
              <a:ext cx="1080000" cy="1080000"/>
              <a:chOff x="10583173" y="284116"/>
              <a:chExt cx="1080000" cy="1080000"/>
            </a:xfrm>
          </p:grpSpPr>
          <p:grpSp>
            <p:nvGrpSpPr>
              <p:cNvPr id="34" name="Group 33"/>
              <p:cNvGrpSpPr/>
              <p:nvPr/>
            </p:nvGrpSpPr>
            <p:grpSpPr>
              <a:xfrm rot="1363569">
                <a:off x="10583173" y="284116"/>
                <a:ext cx="1080000" cy="1080000"/>
                <a:chOff x="8112224" y="494883"/>
                <a:chExt cx="2736000" cy="2800422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8112224" y="559305"/>
                  <a:ext cx="2736000" cy="2736000"/>
                </a:xfrm>
                <a:prstGeom prst="ellipse">
                  <a:avLst/>
                </a:prstGeom>
                <a:gradFill flip="none" rotWithShape="1">
                  <a:gsLst>
                    <a:gs pos="85000">
                      <a:srgbClr val="C50366"/>
                    </a:gs>
                    <a:gs pos="45000">
                      <a:schemeClr val="bg2">
                        <a:lumMod val="90000"/>
                      </a:schemeClr>
                    </a:gs>
                    <a:gs pos="1000">
                      <a:schemeClr val="bg1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8846847" y="1286971"/>
                  <a:ext cx="1260000" cy="126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Chevron 38"/>
                <p:cNvSpPr/>
                <p:nvPr/>
              </p:nvSpPr>
              <p:spPr>
                <a:xfrm rot="14519360">
                  <a:off x="8296452" y="1916276"/>
                  <a:ext cx="542993" cy="78339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Chevron 39"/>
                <p:cNvSpPr/>
                <p:nvPr/>
              </p:nvSpPr>
              <p:spPr>
                <a:xfrm rot="21356957">
                  <a:off x="9245984" y="494883"/>
                  <a:ext cx="548043" cy="917249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Chevron 40"/>
                <p:cNvSpPr/>
                <p:nvPr/>
              </p:nvSpPr>
              <p:spPr>
                <a:xfrm rot="6339512">
                  <a:off x="10152473" y="1876924"/>
                  <a:ext cx="479402" cy="862102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2C49700-196C-4885-BDBD-9FF1B10E8BBC}"/>
                  </a:ext>
                </a:extLst>
              </p:cNvPr>
              <p:cNvSpPr/>
              <p:nvPr/>
            </p:nvSpPr>
            <p:spPr>
              <a:xfrm>
                <a:off x="11403907" y="665508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C40064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10861396" y="528657"/>
              <a:ext cx="1135343" cy="5084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>
                  <a:ln>
                    <a:noFill/>
                  </a:ln>
                  <a:solidFill>
                    <a:srgbClr val="C400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Förbered publicering</a:t>
              </a:r>
            </a:p>
          </p:txBody>
        </p:sp>
      </p:grpSp>
      <p:sp>
        <p:nvSpPr>
          <p:cNvPr id="57" name="Rektangel 56">
            <a:extLst>
              <a:ext uri="{FF2B5EF4-FFF2-40B4-BE49-F238E27FC236}">
                <a16:creationId xmlns:a16="http://schemas.microsoft.com/office/drawing/2014/main" id="{08FA4C24-67C1-B541-A1B3-A920F7722EDB}"/>
              </a:ext>
            </a:extLst>
          </p:cNvPr>
          <p:cNvSpPr/>
          <p:nvPr/>
        </p:nvSpPr>
        <p:spPr>
          <a:xfrm>
            <a:off x="9988757" y="798660"/>
            <a:ext cx="914869" cy="59887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F9296AE4-456A-7943-975D-E6A9482CC4A4}"/>
              </a:ext>
            </a:extLst>
          </p:cNvPr>
          <p:cNvSpPr/>
          <p:nvPr/>
        </p:nvSpPr>
        <p:spPr>
          <a:xfrm rot="5400000">
            <a:off x="10098703" y="56197"/>
            <a:ext cx="640349" cy="878032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DF5E01E9-195D-8545-ADFE-1E07D29C9A1C}"/>
              </a:ext>
            </a:extLst>
          </p:cNvPr>
          <p:cNvSpPr/>
          <p:nvPr/>
        </p:nvSpPr>
        <p:spPr>
          <a:xfrm rot="5400000">
            <a:off x="10804018" y="1210742"/>
            <a:ext cx="425160" cy="21846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49EF7875-54DC-483B-A168-B544186109EA}"/>
              </a:ext>
            </a:extLst>
          </p:cNvPr>
          <p:cNvSpPr/>
          <p:nvPr/>
        </p:nvSpPr>
        <p:spPr>
          <a:xfrm>
            <a:off x="7837912" y="1646504"/>
            <a:ext cx="3554633" cy="4552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ktangel 41">
            <a:extLst>
              <a:ext uri="{FF2B5EF4-FFF2-40B4-BE49-F238E27FC236}">
                <a16:creationId xmlns:a16="http://schemas.microsoft.com/office/drawing/2014/main" id="{F021E709-9A30-4D1F-A1A4-F0A0FD861C92}"/>
              </a:ext>
            </a:extLst>
          </p:cNvPr>
          <p:cNvSpPr/>
          <p:nvPr/>
        </p:nvSpPr>
        <p:spPr>
          <a:xfrm>
            <a:off x="8379494" y="218302"/>
            <a:ext cx="715117" cy="981569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Ellips 116">
            <a:extLst>
              <a:ext uri="{FF2B5EF4-FFF2-40B4-BE49-F238E27FC236}">
                <a16:creationId xmlns:a16="http://schemas.microsoft.com/office/drawing/2014/main" id="{7E8D5741-5FAB-4310-984D-7A520429E212}"/>
              </a:ext>
            </a:extLst>
          </p:cNvPr>
          <p:cNvSpPr/>
          <p:nvPr/>
        </p:nvSpPr>
        <p:spPr>
          <a:xfrm>
            <a:off x="7867944" y="911039"/>
            <a:ext cx="362128" cy="362128"/>
          </a:xfrm>
          <a:prstGeom prst="ellipse">
            <a:avLst/>
          </a:prstGeom>
          <a:solidFill>
            <a:srgbClr val="C4006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textruta 117">
            <a:extLst>
              <a:ext uri="{FF2B5EF4-FFF2-40B4-BE49-F238E27FC236}">
                <a16:creationId xmlns:a16="http://schemas.microsoft.com/office/drawing/2014/main" id="{4DC9BD4F-5294-481C-ADFC-86E275C1D0B8}"/>
              </a:ext>
            </a:extLst>
          </p:cNvPr>
          <p:cNvSpPr txBox="1"/>
          <p:nvPr/>
        </p:nvSpPr>
        <p:spPr>
          <a:xfrm>
            <a:off x="7851775" y="961298"/>
            <a:ext cx="548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>
                <a:solidFill>
                  <a:schemeClr val="bg1"/>
                </a:solidFill>
              </a:rPr>
              <a:t>B.2.</a:t>
            </a:r>
            <a:r>
              <a:rPr lang="sv-SE" sz="1100" b="1">
                <a:solidFill>
                  <a:srgbClr val="C40064"/>
                </a:solidFill>
              </a:rPr>
              <a:t>.</a:t>
            </a:r>
          </a:p>
        </p:txBody>
      </p:sp>
      <p:sp>
        <p:nvSpPr>
          <p:cNvPr id="45" name="Rektangel 41">
            <a:extLst>
              <a:ext uri="{FF2B5EF4-FFF2-40B4-BE49-F238E27FC236}">
                <a16:creationId xmlns:a16="http://schemas.microsoft.com/office/drawing/2014/main" id="{488DCA2E-E32E-4CFE-8230-327B541AC6D3}"/>
              </a:ext>
            </a:extLst>
          </p:cNvPr>
          <p:cNvSpPr/>
          <p:nvPr/>
        </p:nvSpPr>
        <p:spPr>
          <a:xfrm>
            <a:off x="1008641" y="1446075"/>
            <a:ext cx="3335360" cy="4552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Rektangel 41">
            <a:extLst>
              <a:ext uri="{FF2B5EF4-FFF2-40B4-BE49-F238E27FC236}">
                <a16:creationId xmlns:a16="http://schemas.microsoft.com/office/drawing/2014/main" id="{2B346FA3-1EDF-4759-8674-06F4270DD521}"/>
              </a:ext>
            </a:extLst>
          </p:cNvPr>
          <p:cNvSpPr/>
          <p:nvPr/>
        </p:nvSpPr>
        <p:spPr>
          <a:xfrm>
            <a:off x="7055980" y="368320"/>
            <a:ext cx="715117" cy="981569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Pentagon 12">
            <a:extLst>
              <a:ext uri="{FF2B5EF4-FFF2-40B4-BE49-F238E27FC236}">
                <a16:creationId xmlns:a16="http://schemas.microsoft.com/office/drawing/2014/main" id="{4E33AC8F-4EC1-4DCF-8A34-BCEA0591A3C4}"/>
              </a:ext>
            </a:extLst>
          </p:cNvPr>
          <p:cNvSpPr/>
          <p:nvPr/>
        </p:nvSpPr>
        <p:spPr>
          <a:xfrm rot="16200000">
            <a:off x="426764" y="1800225"/>
            <a:ext cx="744318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1</a:t>
            </a:r>
          </a:p>
        </p:txBody>
      </p:sp>
      <p:sp>
        <p:nvSpPr>
          <p:cNvPr id="50" name="Pentagon 12">
            <a:extLst>
              <a:ext uri="{FF2B5EF4-FFF2-40B4-BE49-F238E27FC236}">
                <a16:creationId xmlns:a16="http://schemas.microsoft.com/office/drawing/2014/main" id="{FE96AF60-5046-41D3-8BA4-F33F1A354A62}"/>
              </a:ext>
            </a:extLst>
          </p:cNvPr>
          <p:cNvSpPr/>
          <p:nvPr/>
        </p:nvSpPr>
        <p:spPr>
          <a:xfrm rot="16200000">
            <a:off x="-557213" y="3511461"/>
            <a:ext cx="2713038" cy="40240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nivå 2</a:t>
            </a:r>
          </a:p>
        </p:txBody>
      </p:sp>
    </p:spTree>
    <p:extLst>
      <p:ext uri="{BB962C8B-B14F-4D97-AF65-F5344CB8AC3E}">
        <p14:creationId xmlns:p14="http://schemas.microsoft.com/office/powerpoint/2010/main" val="3784169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9505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think-cell Slide" r:id="rId6" imgW="631" imgH="631" progId="TCLayout.ActiveDocument.1">
                  <p:embed/>
                </p:oleObj>
              </mc:Choice>
              <mc:Fallback>
                <p:oleObj name="think-cell Slide" r:id="rId6" imgW="631" imgH="631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kumimoji="0" lang="sv-SE" sz="2400" b="1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14C2483A-C9D1-43A4-B4EA-6B0882460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7670" y="351693"/>
            <a:ext cx="1878650" cy="756925"/>
          </a:xfrm>
          <a:prstGeom prst="rect">
            <a:avLst/>
          </a:prstGeom>
        </p:spPr>
      </p:pic>
      <p:sp>
        <p:nvSpPr>
          <p:cNvPr id="112" name="Triangel 111">
            <a:extLst>
              <a:ext uri="{FF2B5EF4-FFF2-40B4-BE49-F238E27FC236}">
                <a16:creationId xmlns:a16="http://schemas.microsoft.com/office/drawing/2014/main" id="{D2C9D612-8F94-0F48-A0B1-CDF3B8831297}"/>
              </a:ext>
            </a:extLst>
          </p:cNvPr>
          <p:cNvSpPr/>
          <p:nvPr/>
        </p:nvSpPr>
        <p:spPr>
          <a:xfrm rot="5400000">
            <a:off x="1941432" y="3735160"/>
            <a:ext cx="3161665" cy="289697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" name="Chevron 13">
            <a:extLst>
              <a:ext uri="{FF2B5EF4-FFF2-40B4-BE49-F238E27FC236}">
                <a16:creationId xmlns:a16="http://schemas.microsoft.com/office/drawing/2014/main" id="{9EB5D524-125F-D740-A73C-EF5121383C0C}"/>
              </a:ext>
            </a:extLst>
          </p:cNvPr>
          <p:cNvSpPr/>
          <p:nvPr/>
        </p:nvSpPr>
        <p:spPr>
          <a:xfrm>
            <a:off x="3370373" y="2354381"/>
            <a:ext cx="8621610" cy="4046419"/>
          </a:xfrm>
          <a:prstGeom prst="rect">
            <a:avLst/>
          </a:prstGeom>
          <a:solidFill>
            <a:schemeClr val="accent4">
              <a:alpha val="6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endParaRPr lang="sv-SE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9120848" cy="831600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Steg B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”Förbered publicering” </a:t>
            </a: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hevron 13"/>
          <p:cNvSpPr/>
          <p:nvPr/>
        </p:nvSpPr>
        <p:spPr>
          <a:xfrm>
            <a:off x="1114090" y="4908027"/>
            <a:ext cx="2122167" cy="903629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1200" b="1">
                <a:solidFill>
                  <a:srgbClr val="000000"/>
                </a:solidFill>
              </a:rPr>
              <a:t>Datamängd redo för publicering enligt plan</a:t>
            </a:r>
          </a:p>
        </p:txBody>
      </p:sp>
      <p:sp>
        <p:nvSpPr>
          <p:cNvPr id="44" name="Isosceles Triangle 43"/>
          <p:cNvSpPr/>
          <p:nvPr/>
        </p:nvSpPr>
        <p:spPr>
          <a:xfrm rot="10800000">
            <a:off x="1294634" y="4908026"/>
            <a:ext cx="1970190" cy="140618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Pentagon 12"/>
          <p:cNvSpPr/>
          <p:nvPr/>
        </p:nvSpPr>
        <p:spPr>
          <a:xfrm rot="16200000">
            <a:off x="338799" y="5000832"/>
            <a:ext cx="920255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Resultat</a:t>
            </a:r>
            <a:endParaRPr kumimoji="0" lang="sv-SE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46325C52-3BBE-7E4F-B987-F60A83AA6A7F}"/>
              </a:ext>
            </a:extLst>
          </p:cNvPr>
          <p:cNvGrpSpPr/>
          <p:nvPr/>
        </p:nvGrpSpPr>
        <p:grpSpPr>
          <a:xfrm>
            <a:off x="3935761" y="2809985"/>
            <a:ext cx="4294312" cy="3086717"/>
            <a:chOff x="5344784" y="2521392"/>
            <a:chExt cx="4294312" cy="3086717"/>
          </a:xfrm>
        </p:grpSpPr>
        <p:sp>
          <p:nvSpPr>
            <p:cNvPr id="76" name="TextBox 56">
              <a:extLst>
                <a:ext uri="{FF2B5EF4-FFF2-40B4-BE49-F238E27FC236}">
                  <a16:creationId xmlns:a16="http://schemas.microsoft.com/office/drawing/2014/main" id="{653540BA-C3D8-BE49-8033-69F62DE283EB}"/>
                </a:ext>
              </a:extLst>
            </p:cNvPr>
            <p:cNvSpPr txBox="1"/>
            <p:nvPr/>
          </p:nvSpPr>
          <p:spPr>
            <a:xfrm>
              <a:off x="5832657" y="2521392"/>
              <a:ext cx="3268576" cy="29891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B.2.1</a:t>
              </a:r>
              <a:r>
                <a:rPr lang="sv-SE" sz="1200">
                  <a:solidFill>
                    <a:srgbClr val="000000"/>
                  </a:solidFill>
                </a:rPr>
                <a:t>  Planera publicering av datamängd</a:t>
              </a:r>
            </a:p>
          </p:txBody>
        </p:sp>
        <p:sp>
          <p:nvSpPr>
            <p:cNvPr id="77" name="Chevron 13">
              <a:extLst>
                <a:ext uri="{FF2B5EF4-FFF2-40B4-BE49-F238E27FC236}">
                  <a16:creationId xmlns:a16="http://schemas.microsoft.com/office/drawing/2014/main" id="{55FAEC2F-2397-1646-A012-E0C3F65047E7}"/>
                </a:ext>
              </a:extLst>
            </p:cNvPr>
            <p:cNvSpPr/>
            <p:nvPr/>
          </p:nvSpPr>
          <p:spPr>
            <a:xfrm>
              <a:off x="5344784" y="2888980"/>
              <a:ext cx="4294312" cy="271912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B.2.1.1  </a:t>
              </a:r>
              <a:r>
                <a:rPr lang="sv-SE" sz="1200">
                  <a:solidFill>
                    <a:srgbClr val="000000"/>
                  </a:solidFill>
                </a:rPr>
                <a:t>Ta fram specifikation/datamodell samt specifikation för metadata för </a:t>
              </a:r>
              <a:r>
                <a:rPr lang="sv-SE" sz="1200" err="1">
                  <a:solidFill>
                    <a:srgbClr val="000000"/>
                  </a:solidFill>
                </a:rPr>
                <a:t>datan</a:t>
              </a:r>
              <a:endParaRPr lang="sv-SE" sz="1200">
                <a:solidFill>
                  <a:srgbClr val="000000"/>
                </a:solidFill>
              </a:endParaRPr>
            </a:p>
            <a:p>
              <a:pPr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B.2.1.2  </a:t>
              </a:r>
              <a:r>
                <a:rPr lang="sv-SE" sz="1200">
                  <a:solidFill>
                    <a:srgbClr val="000000"/>
                  </a:solidFill>
                </a:rPr>
                <a:t>Definiera om </a:t>
              </a:r>
              <a:r>
                <a:rPr lang="sv-SE" sz="1200" err="1">
                  <a:solidFill>
                    <a:srgbClr val="000000"/>
                  </a:solidFill>
                </a:rPr>
                <a:t>datan</a:t>
              </a:r>
              <a:r>
                <a:rPr lang="sv-SE" sz="1200">
                  <a:solidFill>
                    <a:srgbClr val="000000"/>
                  </a:solidFill>
                </a:rPr>
                <a:t> ska lagras i öppna data- portalen eller länkas från annat IT-stöd</a:t>
              </a:r>
            </a:p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B.2.1.3  </a:t>
              </a:r>
              <a:r>
                <a:rPr lang="sv-SE" sz="1200">
                  <a:solidFill>
                    <a:srgbClr val="000000"/>
                  </a:solidFill>
                </a:rPr>
                <a:t>Om </a:t>
              </a:r>
              <a:r>
                <a:rPr lang="sv-SE" sz="1200" err="1">
                  <a:solidFill>
                    <a:srgbClr val="000000"/>
                  </a:solidFill>
                </a:rPr>
                <a:t>datan</a:t>
              </a:r>
              <a:r>
                <a:rPr lang="sv-SE" sz="1200">
                  <a:solidFill>
                    <a:srgbClr val="000000"/>
                  </a:solidFill>
                </a:rPr>
                <a:t> ska lagras i portalen: Definiera i vilket format (t.ex. XLS, JSON, XML) som </a:t>
              </a:r>
              <a:r>
                <a:rPr lang="sv-SE" sz="1200" err="1">
                  <a:solidFill>
                    <a:srgbClr val="000000"/>
                  </a:solidFill>
                </a:rPr>
                <a:t>datan</a:t>
              </a:r>
              <a:r>
                <a:rPr lang="sv-SE" sz="1200">
                  <a:solidFill>
                    <a:srgbClr val="000000"/>
                  </a:solidFill>
                </a:rPr>
                <a:t> ska publiceras</a:t>
              </a:r>
            </a:p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B.2.1.4  </a:t>
              </a:r>
              <a:r>
                <a:rPr lang="sv-SE" sz="1200">
                  <a:solidFill>
                    <a:srgbClr val="000000"/>
                  </a:solidFill>
                </a:rPr>
                <a:t>Om </a:t>
              </a:r>
              <a:r>
                <a:rPr lang="sv-SE" sz="1200" err="1">
                  <a:solidFill>
                    <a:srgbClr val="000000"/>
                  </a:solidFill>
                </a:rPr>
                <a:t>datan</a:t>
              </a:r>
              <a:r>
                <a:rPr lang="sv-SE" sz="1200">
                  <a:solidFill>
                    <a:srgbClr val="000000"/>
                  </a:solidFill>
                </a:rPr>
                <a:t> ska lagras i portalen: Definiera om </a:t>
              </a:r>
              <a:r>
                <a:rPr lang="sv-SE" sz="1200" err="1">
                  <a:solidFill>
                    <a:srgbClr val="000000"/>
                  </a:solidFill>
                </a:rPr>
                <a:t>datan</a:t>
              </a:r>
              <a:r>
                <a:rPr lang="sv-SE" sz="1200">
                  <a:solidFill>
                    <a:srgbClr val="000000"/>
                  </a:solidFill>
                </a:rPr>
                <a:t> ska publiceras via API</a:t>
              </a:r>
            </a:p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B.2.1.5  </a:t>
              </a:r>
              <a:r>
                <a:rPr lang="sv-SE" sz="1200">
                  <a:solidFill>
                    <a:srgbClr val="000000"/>
                  </a:solidFill>
                </a:rPr>
                <a:t>Vid behov: Ta reda på mer om identifierade målgrupper för att se till att </a:t>
              </a:r>
              <a:r>
                <a:rPr lang="sv-SE" sz="1200" err="1">
                  <a:solidFill>
                    <a:srgbClr val="000000"/>
                  </a:solidFill>
                </a:rPr>
                <a:t>datans</a:t>
              </a:r>
              <a:r>
                <a:rPr lang="sv-SE" sz="1200">
                  <a:solidFill>
                    <a:srgbClr val="000000"/>
                  </a:solidFill>
                </a:rPr>
                <a:t> specifikation/ datamodell, format och eventuellt API möter behoven</a:t>
              </a:r>
            </a:p>
          </p:txBody>
        </p:sp>
      </p:grpSp>
      <p:sp>
        <p:nvSpPr>
          <p:cNvPr id="127" name="Triangel 126">
            <a:extLst>
              <a:ext uri="{FF2B5EF4-FFF2-40B4-BE49-F238E27FC236}">
                <a16:creationId xmlns:a16="http://schemas.microsoft.com/office/drawing/2014/main" id="{51F80661-B8FE-8D48-8882-F3BC80C2E654}"/>
              </a:ext>
            </a:extLst>
          </p:cNvPr>
          <p:cNvSpPr/>
          <p:nvPr/>
        </p:nvSpPr>
        <p:spPr>
          <a:xfrm rot="10800000">
            <a:off x="4007768" y="2924944"/>
            <a:ext cx="330381" cy="125209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Pentagon 63">
            <a:extLst>
              <a:ext uri="{FF2B5EF4-FFF2-40B4-BE49-F238E27FC236}">
                <a16:creationId xmlns:a16="http://schemas.microsoft.com/office/drawing/2014/main" id="{EFAEE381-8E96-1641-AE90-3C3614948FED}"/>
              </a:ext>
            </a:extLst>
          </p:cNvPr>
          <p:cNvSpPr/>
          <p:nvPr/>
        </p:nvSpPr>
        <p:spPr>
          <a:xfrm>
            <a:off x="1114090" y="1761429"/>
            <a:ext cx="3240000" cy="47707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B.1. </a:t>
            </a:r>
            <a:r>
              <a:rPr lang="sv-SE" sz="1400" b="1">
                <a:solidFill>
                  <a:srgbClr val="FFFFFF"/>
                </a:solidFill>
              </a:rPr>
              <a:t>Definiera öppenhet och välj licens</a:t>
            </a:r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Chevron 65">
            <a:extLst>
              <a:ext uri="{FF2B5EF4-FFF2-40B4-BE49-F238E27FC236}">
                <a16:creationId xmlns:a16="http://schemas.microsoft.com/office/drawing/2014/main" id="{4D6CDAE1-2DDF-B544-BD7B-7A0C65D0B7B1}"/>
              </a:ext>
            </a:extLst>
          </p:cNvPr>
          <p:cNvSpPr/>
          <p:nvPr/>
        </p:nvSpPr>
        <p:spPr>
          <a:xfrm>
            <a:off x="7968568" y="1761429"/>
            <a:ext cx="3240000" cy="47707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B.3. Kvalitetssäkra och besluta</a:t>
            </a:r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E9D01D46-C7F4-DB4F-896A-9DB476953D36}"/>
              </a:ext>
            </a:extLst>
          </p:cNvPr>
          <p:cNvSpPr/>
          <p:nvPr/>
        </p:nvSpPr>
        <p:spPr>
          <a:xfrm>
            <a:off x="7837911" y="1715519"/>
            <a:ext cx="3997175" cy="59887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2" name="Chevron 13">
            <a:extLst>
              <a:ext uri="{FF2B5EF4-FFF2-40B4-BE49-F238E27FC236}">
                <a16:creationId xmlns:a16="http://schemas.microsoft.com/office/drawing/2014/main" id="{E85F403C-D06B-8F44-8332-AC2E0A62D28F}"/>
              </a:ext>
            </a:extLst>
          </p:cNvPr>
          <p:cNvSpPr/>
          <p:nvPr/>
        </p:nvSpPr>
        <p:spPr>
          <a:xfrm>
            <a:off x="1114090" y="2354381"/>
            <a:ext cx="2142700" cy="1603945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endParaRPr lang="sv-SE" sz="120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endParaRPr lang="sv-SE" sz="1200"/>
          </a:p>
        </p:txBody>
      </p:sp>
      <p:sp>
        <p:nvSpPr>
          <p:cNvPr id="83" name="Chevron 13">
            <a:extLst>
              <a:ext uri="{FF2B5EF4-FFF2-40B4-BE49-F238E27FC236}">
                <a16:creationId xmlns:a16="http://schemas.microsoft.com/office/drawing/2014/main" id="{467F110F-75D6-3748-9979-1D893BBBE2B4}"/>
              </a:ext>
            </a:extLst>
          </p:cNvPr>
          <p:cNvSpPr/>
          <p:nvPr/>
        </p:nvSpPr>
        <p:spPr>
          <a:xfrm>
            <a:off x="1114090" y="3924830"/>
            <a:ext cx="2142700" cy="972346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         </a:t>
            </a:r>
            <a:endParaRPr lang="sv-SE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Triangel 83">
            <a:extLst>
              <a:ext uri="{FF2B5EF4-FFF2-40B4-BE49-F238E27FC236}">
                <a16:creationId xmlns:a16="http://schemas.microsoft.com/office/drawing/2014/main" id="{D64E92C1-F9DB-C148-8410-1B28F836FBAD}"/>
              </a:ext>
            </a:extLst>
          </p:cNvPr>
          <p:cNvSpPr/>
          <p:nvPr/>
        </p:nvSpPr>
        <p:spPr>
          <a:xfrm rot="5400000">
            <a:off x="1268283" y="3311402"/>
            <a:ext cx="229764" cy="111990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8" name="textruta 87">
            <a:extLst>
              <a:ext uri="{FF2B5EF4-FFF2-40B4-BE49-F238E27FC236}">
                <a16:creationId xmlns:a16="http://schemas.microsoft.com/office/drawing/2014/main" id="{DAA1C88B-3E32-3648-8284-3E8EBA3431B5}"/>
              </a:ext>
            </a:extLst>
          </p:cNvPr>
          <p:cNvSpPr txBox="1"/>
          <p:nvPr/>
        </p:nvSpPr>
        <p:spPr>
          <a:xfrm>
            <a:off x="1271731" y="2363710"/>
            <a:ext cx="1814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B.2.1  </a:t>
            </a:r>
            <a:r>
              <a:rPr lang="sv-SE" sz="1200">
                <a:solidFill>
                  <a:srgbClr val="000000"/>
                </a:solidFill>
              </a:rPr>
              <a:t>Planera publicering av datamängd</a:t>
            </a:r>
          </a:p>
        </p:txBody>
      </p:sp>
      <p:grpSp>
        <p:nvGrpSpPr>
          <p:cNvPr id="94" name="Grupp 93">
            <a:extLst>
              <a:ext uri="{FF2B5EF4-FFF2-40B4-BE49-F238E27FC236}">
                <a16:creationId xmlns:a16="http://schemas.microsoft.com/office/drawing/2014/main" id="{B1C86A07-1F45-6C4E-93A2-2397507DE554}"/>
              </a:ext>
            </a:extLst>
          </p:cNvPr>
          <p:cNvGrpSpPr/>
          <p:nvPr/>
        </p:nvGrpSpPr>
        <p:grpSpPr>
          <a:xfrm>
            <a:off x="9979862" y="175038"/>
            <a:ext cx="2164810" cy="1357518"/>
            <a:chOff x="9979862" y="175038"/>
            <a:chExt cx="2164810" cy="1357518"/>
          </a:xfrm>
        </p:grpSpPr>
        <p:grpSp>
          <p:nvGrpSpPr>
            <p:cNvPr id="95" name="Group 30">
              <a:extLst>
                <a:ext uri="{FF2B5EF4-FFF2-40B4-BE49-F238E27FC236}">
                  <a16:creationId xmlns:a16="http://schemas.microsoft.com/office/drawing/2014/main" id="{F7F83A7D-F9DB-F64B-A831-DB878B546744}"/>
                </a:ext>
              </a:extLst>
            </p:cNvPr>
            <p:cNvGrpSpPr/>
            <p:nvPr/>
          </p:nvGrpSpPr>
          <p:grpSpPr>
            <a:xfrm>
              <a:off x="10155451" y="260648"/>
              <a:ext cx="1989221" cy="1080000"/>
              <a:chOff x="10007518" y="333000"/>
              <a:chExt cx="1989221" cy="1080000"/>
            </a:xfrm>
          </p:grpSpPr>
          <p:grpSp>
            <p:nvGrpSpPr>
              <p:cNvPr id="99" name="Group 31">
                <a:extLst>
                  <a:ext uri="{FF2B5EF4-FFF2-40B4-BE49-F238E27FC236}">
                    <a16:creationId xmlns:a16="http://schemas.microsoft.com/office/drawing/2014/main" id="{77774B75-F86E-5740-8FC5-E7F8455DBFC8}"/>
                  </a:ext>
                </a:extLst>
              </p:cNvPr>
              <p:cNvGrpSpPr/>
              <p:nvPr/>
            </p:nvGrpSpPr>
            <p:grpSpPr>
              <a:xfrm>
                <a:off x="10007518" y="333000"/>
                <a:ext cx="1080000" cy="1080000"/>
                <a:chOff x="10583173" y="284116"/>
                <a:chExt cx="1080000" cy="1080000"/>
              </a:xfrm>
            </p:grpSpPr>
            <p:grpSp>
              <p:nvGrpSpPr>
                <p:cNvPr id="101" name="Group 33">
                  <a:extLst>
                    <a:ext uri="{FF2B5EF4-FFF2-40B4-BE49-F238E27FC236}">
                      <a16:creationId xmlns:a16="http://schemas.microsoft.com/office/drawing/2014/main" id="{062490E8-C476-A749-BB3F-76C91E93C8CF}"/>
                    </a:ext>
                  </a:extLst>
                </p:cNvPr>
                <p:cNvGrpSpPr/>
                <p:nvPr/>
              </p:nvGrpSpPr>
              <p:grpSpPr>
                <a:xfrm rot="1363569">
                  <a:off x="10583173" y="284116"/>
                  <a:ext cx="1080000" cy="1080000"/>
                  <a:chOff x="8112224" y="494883"/>
                  <a:chExt cx="2736000" cy="2800422"/>
                </a:xfrm>
              </p:grpSpPr>
              <p:sp>
                <p:nvSpPr>
                  <p:cNvPr id="103" name="Oval 36">
                    <a:extLst>
                      <a:ext uri="{FF2B5EF4-FFF2-40B4-BE49-F238E27FC236}">
                        <a16:creationId xmlns:a16="http://schemas.microsoft.com/office/drawing/2014/main" id="{0D15867E-BE26-314E-B104-9462E7A0D7F1}"/>
                      </a:ext>
                    </a:extLst>
                  </p:cNvPr>
                  <p:cNvSpPr/>
                  <p:nvPr/>
                </p:nvSpPr>
                <p:spPr>
                  <a:xfrm>
                    <a:off x="8112224" y="559305"/>
                    <a:ext cx="2736000" cy="2736000"/>
                  </a:xfrm>
                  <a:prstGeom prst="ellipse">
                    <a:avLst/>
                  </a:prstGeom>
                  <a:gradFill flip="none" rotWithShape="1">
                    <a:gsLst>
                      <a:gs pos="85000">
                        <a:srgbClr val="C50366"/>
                      </a:gs>
                      <a:gs pos="45000">
                        <a:schemeClr val="bg2">
                          <a:lumMod val="90000"/>
                        </a:schemeClr>
                      </a:gs>
                      <a:gs pos="1000">
                        <a:schemeClr val="bg1">
                          <a:lumMod val="5000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" name="Oval 37">
                    <a:extLst>
                      <a:ext uri="{FF2B5EF4-FFF2-40B4-BE49-F238E27FC236}">
                        <a16:creationId xmlns:a16="http://schemas.microsoft.com/office/drawing/2014/main" id="{24E4200D-0A25-3146-8E13-30A4FDD9C50D}"/>
                      </a:ext>
                    </a:extLst>
                  </p:cNvPr>
                  <p:cNvSpPr/>
                  <p:nvPr/>
                </p:nvSpPr>
                <p:spPr>
                  <a:xfrm>
                    <a:off x="8846847" y="1286971"/>
                    <a:ext cx="1260000" cy="126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" name="Chevron 38">
                    <a:extLst>
                      <a:ext uri="{FF2B5EF4-FFF2-40B4-BE49-F238E27FC236}">
                        <a16:creationId xmlns:a16="http://schemas.microsoft.com/office/drawing/2014/main" id="{1A21858D-8E05-694C-B277-78DC6F360908}"/>
                      </a:ext>
                    </a:extLst>
                  </p:cNvPr>
                  <p:cNvSpPr/>
                  <p:nvPr/>
                </p:nvSpPr>
                <p:spPr>
                  <a:xfrm rot="14519360">
                    <a:off x="8296452" y="1916276"/>
                    <a:ext cx="542993" cy="783397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Chevron 39">
                    <a:extLst>
                      <a:ext uri="{FF2B5EF4-FFF2-40B4-BE49-F238E27FC236}">
                        <a16:creationId xmlns:a16="http://schemas.microsoft.com/office/drawing/2014/main" id="{970BC42B-5C30-AE4C-A87A-B7CC698E57A3}"/>
                      </a:ext>
                    </a:extLst>
                  </p:cNvPr>
                  <p:cNvSpPr/>
                  <p:nvPr/>
                </p:nvSpPr>
                <p:spPr>
                  <a:xfrm rot="21356957">
                    <a:off x="9245984" y="494883"/>
                    <a:ext cx="548043" cy="917249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Chevron 40">
                    <a:extLst>
                      <a:ext uri="{FF2B5EF4-FFF2-40B4-BE49-F238E27FC236}">
                        <a16:creationId xmlns:a16="http://schemas.microsoft.com/office/drawing/2014/main" id="{E56E581A-429A-E74A-ACB6-510DC2413E6A}"/>
                      </a:ext>
                    </a:extLst>
                  </p:cNvPr>
                  <p:cNvSpPr/>
                  <p:nvPr/>
                </p:nvSpPr>
                <p:spPr>
                  <a:xfrm rot="6339512">
                    <a:off x="10152473" y="1876924"/>
                    <a:ext cx="479402" cy="862102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2" name="Oval 35">
                  <a:extLst>
                    <a:ext uri="{FF2B5EF4-FFF2-40B4-BE49-F238E27FC236}">
                      <a16:creationId xmlns:a16="http://schemas.microsoft.com/office/drawing/2014/main" id="{BEBA64D9-0751-9A45-B9F7-E89D0F11C2EC}"/>
                    </a:ext>
                  </a:extLst>
                </p:cNvPr>
                <p:cNvSpPr/>
                <p:nvPr/>
              </p:nvSpPr>
              <p:spPr>
                <a:xfrm>
                  <a:off x="11403907" y="665508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v-SE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4006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anose="020B0604020202020204" pitchFamily="34" charset="0"/>
                    </a:rPr>
                    <a:t>B</a:t>
                  </a:r>
                </a:p>
              </p:txBody>
            </p:sp>
          </p:grpSp>
          <p:sp>
            <p:nvSpPr>
              <p:cNvPr id="100" name="Rectangle 32">
                <a:extLst>
                  <a:ext uri="{FF2B5EF4-FFF2-40B4-BE49-F238E27FC236}">
                    <a16:creationId xmlns:a16="http://schemas.microsoft.com/office/drawing/2014/main" id="{D63BB52E-DDC9-BB41-82C4-083AB037934F}"/>
                  </a:ext>
                </a:extLst>
              </p:cNvPr>
              <p:cNvSpPr/>
              <p:nvPr/>
            </p:nvSpPr>
            <p:spPr>
              <a:xfrm>
                <a:off x="10861396" y="528657"/>
                <a:ext cx="1135343" cy="5084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C4006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Förbered publicering</a:t>
                </a:r>
              </a:p>
            </p:txBody>
          </p:sp>
        </p:grpSp>
        <p:sp>
          <p:nvSpPr>
            <p:cNvPr id="96" name="Rektangel 95">
              <a:extLst>
                <a:ext uri="{FF2B5EF4-FFF2-40B4-BE49-F238E27FC236}">
                  <a16:creationId xmlns:a16="http://schemas.microsoft.com/office/drawing/2014/main" id="{6CC6C7CB-03E2-FA42-ADE4-1C0D2B1F992A}"/>
                </a:ext>
              </a:extLst>
            </p:cNvPr>
            <p:cNvSpPr/>
            <p:nvPr/>
          </p:nvSpPr>
          <p:spPr>
            <a:xfrm>
              <a:off x="9988757" y="798660"/>
              <a:ext cx="914869" cy="598870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7" name="Rektangel 96">
              <a:extLst>
                <a:ext uri="{FF2B5EF4-FFF2-40B4-BE49-F238E27FC236}">
                  <a16:creationId xmlns:a16="http://schemas.microsoft.com/office/drawing/2014/main" id="{A1AA5780-51CA-AA46-9C73-CAC17413270F}"/>
                </a:ext>
              </a:extLst>
            </p:cNvPr>
            <p:cNvSpPr/>
            <p:nvPr/>
          </p:nvSpPr>
          <p:spPr>
            <a:xfrm rot="5400000">
              <a:off x="10098703" y="56197"/>
              <a:ext cx="640349" cy="878032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8" name="Rektangel 97">
              <a:extLst>
                <a:ext uri="{FF2B5EF4-FFF2-40B4-BE49-F238E27FC236}">
                  <a16:creationId xmlns:a16="http://schemas.microsoft.com/office/drawing/2014/main" id="{2E783015-21EE-234A-8548-A62ECC88A544}"/>
                </a:ext>
              </a:extLst>
            </p:cNvPr>
            <p:cNvSpPr/>
            <p:nvPr/>
          </p:nvSpPr>
          <p:spPr>
            <a:xfrm rot="5400000">
              <a:off x="10804018" y="1210742"/>
              <a:ext cx="425160" cy="218467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3" name="Rektangel 52">
            <a:extLst>
              <a:ext uri="{FF2B5EF4-FFF2-40B4-BE49-F238E27FC236}">
                <a16:creationId xmlns:a16="http://schemas.microsoft.com/office/drawing/2014/main" id="{A84A55F0-8936-944E-941D-14606D662046}"/>
              </a:ext>
            </a:extLst>
          </p:cNvPr>
          <p:cNvSpPr/>
          <p:nvPr/>
        </p:nvSpPr>
        <p:spPr>
          <a:xfrm>
            <a:off x="983433" y="1711678"/>
            <a:ext cx="3500132" cy="59887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2CBB75A9-0959-224D-B075-B9723BF92FA7}"/>
              </a:ext>
            </a:extLst>
          </p:cNvPr>
          <p:cNvSpPr txBox="1"/>
          <p:nvPr/>
        </p:nvSpPr>
        <p:spPr>
          <a:xfrm>
            <a:off x="1472910" y="3214717"/>
            <a:ext cx="150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B.2.2  </a:t>
            </a:r>
            <a:r>
              <a:rPr lang="sv-SE" sz="1200">
                <a:solidFill>
                  <a:srgbClr val="000000"/>
                </a:solidFill>
              </a:rPr>
              <a:t>Förbered publicering av datamängd</a:t>
            </a:r>
          </a:p>
        </p:txBody>
      </p:sp>
      <p:grpSp>
        <p:nvGrpSpPr>
          <p:cNvPr id="64" name="Grupp 63">
            <a:extLst>
              <a:ext uri="{FF2B5EF4-FFF2-40B4-BE49-F238E27FC236}">
                <a16:creationId xmlns:a16="http://schemas.microsoft.com/office/drawing/2014/main" id="{4AC55021-9C53-5A48-8001-6B466432D6E0}"/>
              </a:ext>
            </a:extLst>
          </p:cNvPr>
          <p:cNvGrpSpPr/>
          <p:nvPr/>
        </p:nvGrpSpPr>
        <p:grpSpPr>
          <a:xfrm>
            <a:off x="8345326" y="3416327"/>
            <a:ext cx="3672408" cy="2677493"/>
            <a:chOff x="5236639" y="2564910"/>
            <a:chExt cx="3672408" cy="2677493"/>
          </a:xfrm>
        </p:grpSpPr>
        <p:sp>
          <p:nvSpPr>
            <p:cNvPr id="65" name="TextBox 56">
              <a:extLst>
                <a:ext uri="{FF2B5EF4-FFF2-40B4-BE49-F238E27FC236}">
                  <a16:creationId xmlns:a16="http://schemas.microsoft.com/office/drawing/2014/main" id="{62656B36-798F-A444-94FD-646A9891DEBA}"/>
                </a:ext>
              </a:extLst>
            </p:cNvPr>
            <p:cNvSpPr txBox="1"/>
            <p:nvPr/>
          </p:nvSpPr>
          <p:spPr>
            <a:xfrm>
              <a:off x="5585883" y="2564910"/>
              <a:ext cx="3323164" cy="30070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B.2.2</a:t>
              </a:r>
              <a:r>
                <a:rPr lang="sv-SE" sz="1200">
                  <a:solidFill>
                    <a:srgbClr val="000000"/>
                  </a:solidFill>
                </a:rPr>
                <a:t>  Förbered publicering av datamängd</a:t>
              </a:r>
            </a:p>
          </p:txBody>
        </p:sp>
        <p:sp>
          <p:nvSpPr>
            <p:cNvPr id="71" name="Chevron 13">
              <a:extLst>
                <a:ext uri="{FF2B5EF4-FFF2-40B4-BE49-F238E27FC236}">
                  <a16:creationId xmlns:a16="http://schemas.microsoft.com/office/drawing/2014/main" id="{4A5E71A6-F458-B743-AAE9-FF57DA5583C3}"/>
                </a:ext>
              </a:extLst>
            </p:cNvPr>
            <p:cNvSpPr/>
            <p:nvPr/>
          </p:nvSpPr>
          <p:spPr>
            <a:xfrm>
              <a:off x="5236639" y="2888981"/>
              <a:ext cx="3434830" cy="235342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B.2.2.1  </a:t>
              </a:r>
              <a:r>
                <a:rPr lang="sv-SE" sz="1200">
                  <a:solidFill>
                    <a:srgbClr val="000000"/>
                  </a:solidFill>
                </a:rPr>
                <a:t>Genomför eventuell förädling, normalisering och skyddande åtgärder (ev. aggregering, anonymisering, eliminering eller tidsfördörjning etc.) av data</a:t>
              </a:r>
              <a:endParaRPr lang="sv-SE" sz="1200" b="1">
                <a:solidFill>
                  <a:srgbClr val="000000"/>
                </a:solidFill>
              </a:endParaRPr>
            </a:p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B.2.2.2  </a:t>
              </a:r>
              <a:r>
                <a:rPr lang="sv-SE" sz="1200">
                  <a:solidFill>
                    <a:srgbClr val="000000"/>
                  </a:solidFill>
                </a:rPr>
                <a:t>Skapa API och filer </a:t>
              </a:r>
            </a:p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B.2.2.3  </a:t>
              </a:r>
              <a:r>
                <a:rPr lang="sv-SE" sz="1200">
                  <a:solidFill>
                    <a:srgbClr val="000000"/>
                  </a:solidFill>
                </a:rPr>
                <a:t>Skapa eller länka till dokumentation och användarstöd</a:t>
              </a:r>
            </a:p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B.2.2.4  </a:t>
              </a:r>
              <a:r>
                <a:rPr lang="sv-SE" sz="1200">
                  <a:solidFill>
                    <a:srgbClr val="000000"/>
                  </a:solidFill>
                </a:rPr>
                <a:t>Skapa metadata efter vald specifikation</a:t>
              </a:r>
            </a:p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B.2.2.5  </a:t>
              </a:r>
              <a:r>
                <a:rPr lang="sv-SE" sz="1200">
                  <a:solidFill>
                    <a:srgbClr val="000000"/>
                  </a:solidFill>
                </a:rPr>
                <a:t>För in datamängden i förvaltningsplaner för teknik och information</a:t>
              </a:r>
            </a:p>
            <a:p>
              <a:pPr lvl="0">
                <a:spcBef>
                  <a:spcPts val="600"/>
                </a:spcBef>
                <a:defRPr/>
              </a:pPr>
              <a:endParaRPr lang="sv-SE" sz="1200">
                <a:solidFill>
                  <a:srgbClr val="000000"/>
                </a:solidFill>
              </a:endParaRPr>
            </a:p>
          </p:txBody>
        </p:sp>
      </p:grpSp>
      <p:sp>
        <p:nvSpPr>
          <p:cNvPr id="72" name="Triangel 71">
            <a:extLst>
              <a:ext uri="{FF2B5EF4-FFF2-40B4-BE49-F238E27FC236}">
                <a16:creationId xmlns:a16="http://schemas.microsoft.com/office/drawing/2014/main" id="{B5728164-3841-D342-BF45-2D9AD331D8A1}"/>
              </a:ext>
            </a:extLst>
          </p:cNvPr>
          <p:cNvSpPr/>
          <p:nvPr/>
        </p:nvSpPr>
        <p:spPr>
          <a:xfrm rot="10800000">
            <a:off x="8364189" y="3515663"/>
            <a:ext cx="330381" cy="125209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Isosceles Triangle 3">
            <a:extLst>
              <a:ext uri="{FF2B5EF4-FFF2-40B4-BE49-F238E27FC236}">
                <a16:creationId xmlns:a16="http://schemas.microsoft.com/office/drawing/2014/main" id="{40F69512-36DB-4928-9292-9236A7820D0A}"/>
              </a:ext>
            </a:extLst>
          </p:cNvPr>
          <p:cNvSpPr/>
          <p:nvPr/>
        </p:nvSpPr>
        <p:spPr>
          <a:xfrm>
            <a:off x="1128123" y="2147079"/>
            <a:ext cx="10863860" cy="205444"/>
          </a:xfrm>
          <a:custGeom>
            <a:avLst/>
            <a:gdLst>
              <a:gd name="connsiteX0" fmla="*/ 0 w 1903825"/>
              <a:gd name="connsiteY0" fmla="*/ 831600 h 831600"/>
              <a:gd name="connsiteX1" fmla="*/ 951913 w 1903825"/>
              <a:gd name="connsiteY1" fmla="*/ 0 h 831600"/>
              <a:gd name="connsiteX2" fmla="*/ 1903825 w 1903825"/>
              <a:gd name="connsiteY2" fmla="*/ 831600 h 831600"/>
              <a:gd name="connsiteX3" fmla="*/ 0 w 1903825"/>
              <a:gd name="connsiteY3" fmla="*/ 831600 h 831600"/>
              <a:gd name="connsiteX0" fmla="*/ 0 w 1903825"/>
              <a:gd name="connsiteY0" fmla="*/ 585415 h 585415"/>
              <a:gd name="connsiteX1" fmla="*/ 380413 w 1903825"/>
              <a:gd name="connsiteY1" fmla="*/ 0 h 585415"/>
              <a:gd name="connsiteX2" fmla="*/ 1903825 w 1903825"/>
              <a:gd name="connsiteY2" fmla="*/ 585415 h 585415"/>
              <a:gd name="connsiteX3" fmla="*/ 0 w 1903825"/>
              <a:gd name="connsiteY3" fmla="*/ 585415 h 585415"/>
              <a:gd name="connsiteX0" fmla="*/ 0 w 1903825"/>
              <a:gd name="connsiteY0" fmla="*/ 356815 h 356815"/>
              <a:gd name="connsiteX1" fmla="*/ 183191 w 1903825"/>
              <a:gd name="connsiteY1" fmla="*/ 0 h 356815"/>
              <a:gd name="connsiteX2" fmla="*/ 1903825 w 1903825"/>
              <a:gd name="connsiteY2" fmla="*/ 356815 h 356815"/>
              <a:gd name="connsiteX3" fmla="*/ 0 w 1903825"/>
              <a:gd name="connsiteY3" fmla="*/ 356815 h 356815"/>
              <a:gd name="connsiteX0" fmla="*/ 0 w 1903825"/>
              <a:gd name="connsiteY0" fmla="*/ 242515 h 242515"/>
              <a:gd name="connsiteX1" fmla="*/ 164701 w 1903825"/>
              <a:gd name="connsiteY1" fmla="*/ 0 h 242515"/>
              <a:gd name="connsiteX2" fmla="*/ 1903825 w 1903825"/>
              <a:gd name="connsiteY2" fmla="*/ 242515 h 242515"/>
              <a:gd name="connsiteX3" fmla="*/ 0 w 1903825"/>
              <a:gd name="connsiteY3" fmla="*/ 242515 h 242515"/>
              <a:gd name="connsiteX0" fmla="*/ 0 w 1903825"/>
              <a:gd name="connsiteY0" fmla="*/ 189762 h 189762"/>
              <a:gd name="connsiteX1" fmla="*/ 86120 w 1903825"/>
              <a:gd name="connsiteY1" fmla="*/ 0 h 189762"/>
              <a:gd name="connsiteX2" fmla="*/ 1903825 w 1903825"/>
              <a:gd name="connsiteY2" fmla="*/ 189762 h 189762"/>
              <a:gd name="connsiteX3" fmla="*/ 0 w 1903825"/>
              <a:gd name="connsiteY3" fmla="*/ 189762 h 189762"/>
              <a:gd name="connsiteX0" fmla="*/ 0 w 1903825"/>
              <a:gd name="connsiteY0" fmla="*/ 233724 h 233724"/>
              <a:gd name="connsiteX1" fmla="*/ 123099 w 1903825"/>
              <a:gd name="connsiteY1" fmla="*/ 0 h 233724"/>
              <a:gd name="connsiteX2" fmla="*/ 1903825 w 1903825"/>
              <a:gd name="connsiteY2" fmla="*/ 233724 h 233724"/>
              <a:gd name="connsiteX3" fmla="*/ 0 w 1903825"/>
              <a:gd name="connsiteY3" fmla="*/ 233724 h 233724"/>
              <a:gd name="connsiteX0" fmla="*/ 0 w 1903825"/>
              <a:gd name="connsiteY0" fmla="*/ 205444 h 205444"/>
              <a:gd name="connsiteX1" fmla="*/ 55367 w 1903825"/>
              <a:gd name="connsiteY1" fmla="*/ 0 h 205444"/>
              <a:gd name="connsiteX2" fmla="*/ 1903825 w 1903825"/>
              <a:gd name="connsiteY2" fmla="*/ 205444 h 205444"/>
              <a:gd name="connsiteX3" fmla="*/ 0 w 1903825"/>
              <a:gd name="connsiteY3" fmla="*/ 205444 h 205444"/>
              <a:gd name="connsiteX0" fmla="*/ 0 w 1903825"/>
              <a:gd name="connsiteY0" fmla="*/ 196017 h 196017"/>
              <a:gd name="connsiteX1" fmla="*/ 648431 w 1903825"/>
              <a:gd name="connsiteY1" fmla="*/ 0 h 196017"/>
              <a:gd name="connsiteX2" fmla="*/ 1903825 w 1903825"/>
              <a:gd name="connsiteY2" fmla="*/ 196017 h 196017"/>
              <a:gd name="connsiteX3" fmla="*/ 0 w 1903825"/>
              <a:gd name="connsiteY3" fmla="*/ 196017 h 196017"/>
              <a:gd name="connsiteX0" fmla="*/ 0 w 1903825"/>
              <a:gd name="connsiteY0" fmla="*/ 186591 h 186591"/>
              <a:gd name="connsiteX1" fmla="*/ 608783 w 1903825"/>
              <a:gd name="connsiteY1" fmla="*/ 0 h 186591"/>
              <a:gd name="connsiteX2" fmla="*/ 1903825 w 1903825"/>
              <a:gd name="connsiteY2" fmla="*/ 186591 h 186591"/>
              <a:gd name="connsiteX3" fmla="*/ 0 w 1903825"/>
              <a:gd name="connsiteY3" fmla="*/ 186591 h 186591"/>
              <a:gd name="connsiteX0" fmla="*/ 0 w 1903825"/>
              <a:gd name="connsiteY0" fmla="*/ 233725 h 233725"/>
              <a:gd name="connsiteX1" fmla="*/ 735986 w 1903825"/>
              <a:gd name="connsiteY1" fmla="*/ 0 h 233725"/>
              <a:gd name="connsiteX2" fmla="*/ 1903825 w 1903825"/>
              <a:gd name="connsiteY2" fmla="*/ 233725 h 233725"/>
              <a:gd name="connsiteX3" fmla="*/ 0 w 1903825"/>
              <a:gd name="connsiteY3" fmla="*/ 233725 h 233725"/>
              <a:gd name="connsiteX0" fmla="*/ 0 w 1903825"/>
              <a:gd name="connsiteY0" fmla="*/ 205444 h 205444"/>
              <a:gd name="connsiteX1" fmla="*/ 802066 w 1903825"/>
              <a:gd name="connsiteY1" fmla="*/ 0 h 205444"/>
              <a:gd name="connsiteX2" fmla="*/ 1903825 w 1903825"/>
              <a:gd name="connsiteY2" fmla="*/ 205444 h 205444"/>
              <a:gd name="connsiteX3" fmla="*/ 0 w 1903825"/>
              <a:gd name="connsiteY3" fmla="*/ 205444 h 20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3825" h="205444">
                <a:moveTo>
                  <a:pt x="0" y="205444"/>
                </a:moveTo>
                <a:lnTo>
                  <a:pt x="802066" y="0"/>
                </a:lnTo>
                <a:lnTo>
                  <a:pt x="1903825" y="205444"/>
                </a:lnTo>
                <a:lnTo>
                  <a:pt x="0" y="205444"/>
                </a:lnTo>
                <a:close/>
              </a:path>
            </a:pathLst>
          </a:custGeom>
          <a:gradFill>
            <a:gsLst>
              <a:gs pos="48000">
                <a:schemeClr val="tx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Chevron 64">
            <a:extLst>
              <a:ext uri="{FF2B5EF4-FFF2-40B4-BE49-F238E27FC236}">
                <a16:creationId xmlns:a16="http://schemas.microsoft.com/office/drawing/2014/main" id="{DA3B59F5-4E12-E04B-BACF-4579F2CE8BC5}"/>
              </a:ext>
            </a:extLst>
          </p:cNvPr>
          <p:cNvSpPr/>
          <p:nvPr/>
        </p:nvSpPr>
        <p:spPr>
          <a:xfrm>
            <a:off x="4548366" y="1761429"/>
            <a:ext cx="3240000" cy="47707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B.2. </a:t>
            </a:r>
            <a:r>
              <a:rPr lang="sv-SE" sz="1400" b="1">
                <a:solidFill>
                  <a:srgbClr val="FFFFFF"/>
                </a:solidFill>
              </a:rPr>
              <a:t>Detaljplanera publicering</a:t>
            </a:r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ektangel 41">
            <a:extLst>
              <a:ext uri="{FF2B5EF4-FFF2-40B4-BE49-F238E27FC236}">
                <a16:creationId xmlns:a16="http://schemas.microsoft.com/office/drawing/2014/main" id="{FB8F3DCF-68CF-49FE-88AB-7ECCF89FF54F}"/>
              </a:ext>
            </a:extLst>
          </p:cNvPr>
          <p:cNvSpPr/>
          <p:nvPr/>
        </p:nvSpPr>
        <p:spPr>
          <a:xfrm>
            <a:off x="8379494" y="218302"/>
            <a:ext cx="715117" cy="981569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Ellips 116">
            <a:extLst>
              <a:ext uri="{FF2B5EF4-FFF2-40B4-BE49-F238E27FC236}">
                <a16:creationId xmlns:a16="http://schemas.microsoft.com/office/drawing/2014/main" id="{2B50AA74-867C-4725-8748-FEDA0A584728}"/>
              </a:ext>
            </a:extLst>
          </p:cNvPr>
          <p:cNvSpPr/>
          <p:nvPr/>
        </p:nvSpPr>
        <p:spPr>
          <a:xfrm>
            <a:off x="7867944" y="911039"/>
            <a:ext cx="362128" cy="362128"/>
          </a:xfrm>
          <a:prstGeom prst="ellipse">
            <a:avLst/>
          </a:prstGeom>
          <a:solidFill>
            <a:srgbClr val="C4006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textruta 117">
            <a:extLst>
              <a:ext uri="{FF2B5EF4-FFF2-40B4-BE49-F238E27FC236}">
                <a16:creationId xmlns:a16="http://schemas.microsoft.com/office/drawing/2014/main" id="{2A1B8D36-CD88-4AEE-9E80-C205CF3F135A}"/>
              </a:ext>
            </a:extLst>
          </p:cNvPr>
          <p:cNvSpPr txBox="1"/>
          <p:nvPr/>
        </p:nvSpPr>
        <p:spPr>
          <a:xfrm>
            <a:off x="7851775" y="961298"/>
            <a:ext cx="548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>
                <a:solidFill>
                  <a:schemeClr val="bg1"/>
                </a:solidFill>
              </a:rPr>
              <a:t>B.2.</a:t>
            </a:r>
            <a:r>
              <a:rPr lang="sv-SE" sz="1100" b="1">
                <a:solidFill>
                  <a:srgbClr val="C40064"/>
                </a:solidFill>
              </a:rPr>
              <a:t>.</a:t>
            </a:r>
          </a:p>
        </p:txBody>
      </p:sp>
      <p:sp>
        <p:nvSpPr>
          <p:cNvPr id="75" name="Rektangel 41">
            <a:extLst>
              <a:ext uri="{FF2B5EF4-FFF2-40B4-BE49-F238E27FC236}">
                <a16:creationId xmlns:a16="http://schemas.microsoft.com/office/drawing/2014/main" id="{6152B7D2-B285-4DF0-AF99-72F3E01A057E}"/>
              </a:ext>
            </a:extLst>
          </p:cNvPr>
          <p:cNvSpPr/>
          <p:nvPr/>
        </p:nvSpPr>
        <p:spPr>
          <a:xfrm>
            <a:off x="7055980" y="368320"/>
            <a:ext cx="715117" cy="981569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Pentagon 12">
            <a:extLst>
              <a:ext uri="{FF2B5EF4-FFF2-40B4-BE49-F238E27FC236}">
                <a16:creationId xmlns:a16="http://schemas.microsoft.com/office/drawing/2014/main" id="{0CD38074-6255-4FFE-BCD5-1DB9EB133FF9}"/>
              </a:ext>
            </a:extLst>
          </p:cNvPr>
          <p:cNvSpPr/>
          <p:nvPr/>
        </p:nvSpPr>
        <p:spPr>
          <a:xfrm rot="16200000">
            <a:off x="426764" y="1800225"/>
            <a:ext cx="744318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1</a:t>
            </a:r>
          </a:p>
        </p:txBody>
      </p:sp>
      <p:sp>
        <p:nvSpPr>
          <p:cNvPr id="54" name="Pentagon 12">
            <a:extLst>
              <a:ext uri="{FF2B5EF4-FFF2-40B4-BE49-F238E27FC236}">
                <a16:creationId xmlns:a16="http://schemas.microsoft.com/office/drawing/2014/main" id="{4677B4A2-4761-4FBA-9AD8-9470D2795CE4}"/>
              </a:ext>
            </a:extLst>
          </p:cNvPr>
          <p:cNvSpPr/>
          <p:nvPr/>
        </p:nvSpPr>
        <p:spPr>
          <a:xfrm rot="16200000">
            <a:off x="-557213" y="3511461"/>
            <a:ext cx="2713038" cy="40240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nivå 2</a:t>
            </a:r>
          </a:p>
        </p:txBody>
      </p:sp>
      <p:sp>
        <p:nvSpPr>
          <p:cNvPr id="57" name="Triangel 83">
            <a:extLst>
              <a:ext uri="{FF2B5EF4-FFF2-40B4-BE49-F238E27FC236}">
                <a16:creationId xmlns:a16="http://schemas.microsoft.com/office/drawing/2014/main" id="{EBF9288A-A430-454D-9723-66A667103F5C}"/>
              </a:ext>
            </a:extLst>
          </p:cNvPr>
          <p:cNvSpPr/>
          <p:nvPr/>
        </p:nvSpPr>
        <p:spPr>
          <a:xfrm rot="5400000">
            <a:off x="1061640" y="2475192"/>
            <a:ext cx="229764" cy="111990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Pentagon 12">
            <a:extLst>
              <a:ext uri="{FF2B5EF4-FFF2-40B4-BE49-F238E27FC236}">
                <a16:creationId xmlns:a16="http://schemas.microsoft.com/office/drawing/2014/main" id="{D0150E25-3E24-4026-9D99-728C3D748FBF}"/>
              </a:ext>
            </a:extLst>
          </p:cNvPr>
          <p:cNvSpPr/>
          <p:nvPr/>
        </p:nvSpPr>
        <p:spPr>
          <a:xfrm rot="16200000">
            <a:off x="2114951" y="3760908"/>
            <a:ext cx="2713038" cy="22354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3</a:t>
            </a:r>
          </a:p>
        </p:txBody>
      </p:sp>
    </p:spTree>
    <p:extLst>
      <p:ext uri="{BB962C8B-B14F-4D97-AF65-F5344CB8AC3E}">
        <p14:creationId xmlns:p14="http://schemas.microsoft.com/office/powerpoint/2010/main" val="3667305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43483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think-cell Slide" r:id="rId6" imgW="631" imgH="631" progId="TCLayout.ActiveDocument.1">
                  <p:embed/>
                </p:oleObj>
              </mc:Choice>
              <mc:Fallback>
                <p:oleObj name="think-cell Slide" r:id="rId6" imgW="631" imgH="631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kumimoji="0" lang="sv-SE" sz="2400" b="1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6FDDBD4-6790-40C7-946C-25067627E5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7670" y="351693"/>
            <a:ext cx="1878650" cy="756925"/>
          </a:xfrm>
          <a:prstGeom prst="rect">
            <a:avLst/>
          </a:prstGeom>
        </p:spPr>
      </p:pic>
      <p:sp>
        <p:nvSpPr>
          <p:cNvPr id="48" name="Rektangel 41">
            <a:extLst>
              <a:ext uri="{FF2B5EF4-FFF2-40B4-BE49-F238E27FC236}">
                <a16:creationId xmlns:a16="http://schemas.microsoft.com/office/drawing/2014/main" id="{2B346FA3-1EDF-4759-8674-06F4270DD521}"/>
              </a:ext>
            </a:extLst>
          </p:cNvPr>
          <p:cNvSpPr/>
          <p:nvPr/>
        </p:nvSpPr>
        <p:spPr>
          <a:xfrm>
            <a:off x="7055980" y="368320"/>
            <a:ext cx="1318640" cy="981569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7200"/>
            <a:ext cx="9530758" cy="831600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Steg B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”Förbered publicering” </a:t>
            </a: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hevron 13"/>
          <p:cNvSpPr/>
          <p:nvPr/>
        </p:nvSpPr>
        <p:spPr>
          <a:xfrm>
            <a:off x="1114091" y="2356143"/>
            <a:ext cx="3014436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</a:rPr>
              <a:t>B.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1.1</a:t>
            </a:r>
            <a:r>
              <a:rPr lang="sv-SE" sz="1200">
                <a:solidFill>
                  <a:srgbClr val="000000"/>
                </a:solidFill>
              </a:rPr>
              <a:t>  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Identifiera behov av skydd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B.1.2</a:t>
            </a:r>
            <a:r>
              <a:rPr lang="sv-SE" sz="1200">
                <a:solidFill>
                  <a:srgbClr val="000000"/>
                </a:solidFill>
              </a:rPr>
              <a:t>  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Välj licens </a:t>
            </a:r>
          </a:p>
        </p:txBody>
      </p:sp>
      <p:sp>
        <p:nvSpPr>
          <p:cNvPr id="21" name="Chevron 14"/>
          <p:cNvSpPr/>
          <p:nvPr/>
        </p:nvSpPr>
        <p:spPr>
          <a:xfrm>
            <a:off x="4605255" y="2350004"/>
            <a:ext cx="2930905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B.2.1  </a:t>
            </a:r>
            <a:r>
              <a:rPr lang="sv-SE" sz="1200">
                <a:solidFill>
                  <a:srgbClr val="000000"/>
                </a:solidFill>
              </a:rPr>
              <a:t>Planera publicering av datamängd</a:t>
            </a:r>
          </a:p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B.2.2  </a:t>
            </a:r>
            <a:r>
              <a:rPr lang="sv-SE" sz="1200">
                <a:solidFill>
                  <a:srgbClr val="000000"/>
                </a:solidFill>
              </a:rPr>
              <a:t>Förbered publicering av datamängd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Chevron 15"/>
          <p:cNvSpPr/>
          <p:nvPr/>
        </p:nvSpPr>
        <p:spPr>
          <a:xfrm>
            <a:off x="8102557" y="2357971"/>
            <a:ext cx="2873628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B.3.1  </a:t>
            </a:r>
            <a:r>
              <a:rPr lang="sv-SE" sz="1200">
                <a:solidFill>
                  <a:srgbClr val="000000"/>
                </a:solidFill>
              </a:rPr>
              <a:t>Testa publicering och användning</a:t>
            </a:r>
          </a:p>
          <a:p>
            <a:pPr lvl="0">
              <a:spcBef>
                <a:spcPts val="600"/>
              </a:spcBef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B.3.2  </a:t>
            </a:r>
            <a:r>
              <a:rPr lang="sv-SE" sz="1200">
                <a:solidFill>
                  <a:srgbClr val="000000"/>
                </a:solidFill>
              </a:rPr>
              <a:t>Fatta beslut om publicering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114090" y="1761429"/>
            <a:ext cx="10094478" cy="477070"/>
            <a:chOff x="1041722" y="1988503"/>
            <a:chExt cx="5044126" cy="477070"/>
          </a:xfrm>
        </p:grpSpPr>
        <p:sp>
          <p:nvSpPr>
            <p:cNvPr id="64" name="Pentagon 63"/>
            <p:cNvSpPr/>
            <p:nvPr/>
          </p:nvSpPr>
          <p:spPr>
            <a:xfrm>
              <a:off x="1041722" y="1988503"/>
              <a:ext cx="1619001" cy="477070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B.1. </a:t>
              </a:r>
              <a:r>
                <a:rPr lang="sv-SE" sz="1400" b="1">
                  <a:solidFill>
                    <a:srgbClr val="FFFFFF"/>
                  </a:solidFill>
                  <a:latin typeface="Arial"/>
                </a:rPr>
                <a:t>Definiera öppenhet och välj licens</a:t>
              </a:r>
            </a:p>
          </p:txBody>
        </p:sp>
        <p:sp>
          <p:nvSpPr>
            <p:cNvPr id="65" name="Chevron 64"/>
            <p:cNvSpPr/>
            <p:nvPr/>
          </p:nvSpPr>
          <p:spPr>
            <a:xfrm>
              <a:off x="2757801" y="1988503"/>
              <a:ext cx="1619001" cy="47707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B.2. </a:t>
              </a:r>
              <a:r>
                <a:rPr lang="sv-SE" sz="1400" b="1">
                  <a:solidFill>
                    <a:srgbClr val="FFFFFF"/>
                  </a:solidFill>
                </a:rPr>
                <a:t>Detaljplanera publicering</a:t>
              </a:r>
              <a:endPara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Chevron 65"/>
            <p:cNvSpPr/>
            <p:nvPr/>
          </p:nvSpPr>
          <p:spPr>
            <a:xfrm>
              <a:off x="4466847" y="1988503"/>
              <a:ext cx="1619001" cy="47707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B.3. Kvalitetssäkra och besluta</a:t>
              </a: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521FE255-93E4-0145-AB63-176E159C9FD0}"/>
              </a:ext>
            </a:extLst>
          </p:cNvPr>
          <p:cNvGrpSpPr/>
          <p:nvPr/>
        </p:nvGrpSpPr>
        <p:grpSpPr>
          <a:xfrm>
            <a:off x="598109" y="5030117"/>
            <a:ext cx="10411221" cy="920255"/>
            <a:chOff x="598109" y="5030117"/>
            <a:chExt cx="10411221" cy="920255"/>
          </a:xfrm>
        </p:grpSpPr>
        <p:sp>
          <p:nvSpPr>
            <p:cNvPr id="30" name="Chevron 13"/>
            <p:cNvSpPr/>
            <p:nvPr/>
          </p:nvSpPr>
          <p:spPr>
            <a:xfrm>
              <a:off x="1114091" y="5237895"/>
              <a:ext cx="3014436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Datamängd klassificerad</a:t>
              </a:r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1593642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Chevron 13"/>
            <p:cNvSpPr/>
            <p:nvPr/>
          </p:nvSpPr>
          <p:spPr>
            <a:xfrm>
              <a:off x="4610714" y="5237895"/>
              <a:ext cx="2925447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Datamängd redo för publicering enligt plan</a:t>
              </a:r>
            </a:p>
          </p:txBody>
        </p:sp>
        <p:sp>
          <p:nvSpPr>
            <p:cNvPr id="79" name="Isosceles Triangle 78"/>
            <p:cNvSpPr/>
            <p:nvPr/>
          </p:nvSpPr>
          <p:spPr>
            <a:xfrm rot="10800000">
              <a:off x="5085485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Chevron 13"/>
            <p:cNvSpPr/>
            <p:nvPr/>
          </p:nvSpPr>
          <p:spPr>
            <a:xfrm>
              <a:off x="8102557" y="5237895"/>
              <a:ext cx="2906773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Datamängd godkänd</a:t>
              </a:r>
            </a:p>
          </p:txBody>
        </p:sp>
        <p:sp>
          <p:nvSpPr>
            <p:cNvPr id="81" name="Isosceles Triangle 80"/>
            <p:cNvSpPr/>
            <p:nvPr/>
          </p:nvSpPr>
          <p:spPr>
            <a:xfrm rot="10800000">
              <a:off x="8577328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Pentagon 12"/>
            <p:cNvSpPr/>
            <p:nvPr/>
          </p:nvSpPr>
          <p:spPr>
            <a:xfrm rot="16200000">
              <a:off x="338800" y="5289426"/>
              <a:ext cx="920255" cy="40163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Resultat</a:t>
              </a:r>
              <a:endParaRPr kumimoji="0" lang="sv-S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155451" y="260648"/>
            <a:ext cx="1989221" cy="1080000"/>
            <a:chOff x="10007518" y="333000"/>
            <a:chExt cx="1989221" cy="1080000"/>
          </a:xfrm>
        </p:grpSpPr>
        <p:grpSp>
          <p:nvGrpSpPr>
            <p:cNvPr id="32" name="Group 31"/>
            <p:cNvGrpSpPr/>
            <p:nvPr/>
          </p:nvGrpSpPr>
          <p:grpSpPr>
            <a:xfrm>
              <a:off x="10007518" y="333000"/>
              <a:ext cx="1080000" cy="1080000"/>
              <a:chOff x="10583173" y="284116"/>
              <a:chExt cx="1080000" cy="1080000"/>
            </a:xfrm>
          </p:grpSpPr>
          <p:grpSp>
            <p:nvGrpSpPr>
              <p:cNvPr id="34" name="Group 33"/>
              <p:cNvGrpSpPr/>
              <p:nvPr/>
            </p:nvGrpSpPr>
            <p:grpSpPr>
              <a:xfrm rot="1363569">
                <a:off x="10583173" y="284116"/>
                <a:ext cx="1080000" cy="1080000"/>
                <a:chOff x="8112224" y="494883"/>
                <a:chExt cx="2736000" cy="2800422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8112224" y="559305"/>
                  <a:ext cx="2736000" cy="2736000"/>
                </a:xfrm>
                <a:prstGeom prst="ellipse">
                  <a:avLst/>
                </a:prstGeom>
                <a:gradFill flip="none" rotWithShape="1">
                  <a:gsLst>
                    <a:gs pos="85000">
                      <a:srgbClr val="C50366"/>
                    </a:gs>
                    <a:gs pos="45000">
                      <a:schemeClr val="bg2">
                        <a:lumMod val="90000"/>
                      </a:schemeClr>
                    </a:gs>
                    <a:gs pos="1000">
                      <a:schemeClr val="bg1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8846847" y="1286971"/>
                  <a:ext cx="1260000" cy="126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Chevron 38"/>
                <p:cNvSpPr/>
                <p:nvPr/>
              </p:nvSpPr>
              <p:spPr>
                <a:xfrm rot="14519360">
                  <a:off x="8296452" y="1916276"/>
                  <a:ext cx="542993" cy="78339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Chevron 39"/>
                <p:cNvSpPr/>
                <p:nvPr/>
              </p:nvSpPr>
              <p:spPr>
                <a:xfrm rot="21356957">
                  <a:off x="9245984" y="494883"/>
                  <a:ext cx="548043" cy="917249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Chevron 40"/>
                <p:cNvSpPr/>
                <p:nvPr/>
              </p:nvSpPr>
              <p:spPr>
                <a:xfrm rot="6339512">
                  <a:off x="10152473" y="1876924"/>
                  <a:ext cx="479402" cy="862102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2C49700-196C-4885-BDBD-9FF1B10E8BBC}"/>
                  </a:ext>
                </a:extLst>
              </p:cNvPr>
              <p:cNvSpPr/>
              <p:nvPr/>
            </p:nvSpPr>
            <p:spPr>
              <a:xfrm>
                <a:off x="11403907" y="665508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C40064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10861396" y="528657"/>
              <a:ext cx="1135343" cy="5084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>
                  <a:ln>
                    <a:noFill/>
                  </a:ln>
                  <a:solidFill>
                    <a:srgbClr val="C400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Förbered publicering</a:t>
              </a:r>
            </a:p>
          </p:txBody>
        </p:sp>
      </p:grpSp>
      <p:sp>
        <p:nvSpPr>
          <p:cNvPr id="57" name="Rektangel 56">
            <a:extLst>
              <a:ext uri="{FF2B5EF4-FFF2-40B4-BE49-F238E27FC236}">
                <a16:creationId xmlns:a16="http://schemas.microsoft.com/office/drawing/2014/main" id="{08FA4C24-67C1-B541-A1B3-A920F7722EDB}"/>
              </a:ext>
            </a:extLst>
          </p:cNvPr>
          <p:cNvSpPr/>
          <p:nvPr/>
        </p:nvSpPr>
        <p:spPr>
          <a:xfrm>
            <a:off x="9988757" y="798660"/>
            <a:ext cx="914869" cy="59887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F9296AE4-456A-7943-975D-E6A9482CC4A4}"/>
              </a:ext>
            </a:extLst>
          </p:cNvPr>
          <p:cNvSpPr/>
          <p:nvPr/>
        </p:nvSpPr>
        <p:spPr>
          <a:xfrm rot="5400000">
            <a:off x="10098703" y="56197"/>
            <a:ext cx="640349" cy="878032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DF5E01E9-195D-8545-ADFE-1E07D29C9A1C}"/>
              </a:ext>
            </a:extLst>
          </p:cNvPr>
          <p:cNvSpPr/>
          <p:nvPr/>
        </p:nvSpPr>
        <p:spPr>
          <a:xfrm rot="5400000">
            <a:off x="10804018" y="1210742"/>
            <a:ext cx="425160" cy="21846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Ellips 116">
            <a:extLst>
              <a:ext uri="{FF2B5EF4-FFF2-40B4-BE49-F238E27FC236}">
                <a16:creationId xmlns:a16="http://schemas.microsoft.com/office/drawing/2014/main" id="{7E8D5741-5FAB-4310-984D-7A520429E212}"/>
              </a:ext>
            </a:extLst>
          </p:cNvPr>
          <p:cNvSpPr/>
          <p:nvPr/>
        </p:nvSpPr>
        <p:spPr>
          <a:xfrm>
            <a:off x="8516016" y="911039"/>
            <a:ext cx="362128" cy="362128"/>
          </a:xfrm>
          <a:prstGeom prst="ellipse">
            <a:avLst/>
          </a:prstGeom>
          <a:solidFill>
            <a:srgbClr val="C4006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textruta 117">
            <a:extLst>
              <a:ext uri="{FF2B5EF4-FFF2-40B4-BE49-F238E27FC236}">
                <a16:creationId xmlns:a16="http://schemas.microsoft.com/office/drawing/2014/main" id="{4DC9BD4F-5294-481C-ADFC-86E275C1D0B8}"/>
              </a:ext>
            </a:extLst>
          </p:cNvPr>
          <p:cNvSpPr txBox="1"/>
          <p:nvPr/>
        </p:nvSpPr>
        <p:spPr>
          <a:xfrm>
            <a:off x="8499847" y="961298"/>
            <a:ext cx="548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>
                <a:solidFill>
                  <a:schemeClr val="bg1"/>
                </a:solidFill>
              </a:rPr>
              <a:t>B.3.</a:t>
            </a:r>
            <a:r>
              <a:rPr lang="sv-SE" sz="1100" b="1">
                <a:solidFill>
                  <a:srgbClr val="C40064"/>
                </a:solidFill>
              </a:rPr>
              <a:t>.</a:t>
            </a:r>
          </a:p>
        </p:txBody>
      </p:sp>
      <p:sp>
        <p:nvSpPr>
          <p:cNvPr id="45" name="Rektangel 41">
            <a:extLst>
              <a:ext uri="{FF2B5EF4-FFF2-40B4-BE49-F238E27FC236}">
                <a16:creationId xmlns:a16="http://schemas.microsoft.com/office/drawing/2014/main" id="{488DCA2E-E32E-4CFE-8230-327B541AC6D3}"/>
              </a:ext>
            </a:extLst>
          </p:cNvPr>
          <p:cNvSpPr/>
          <p:nvPr/>
        </p:nvSpPr>
        <p:spPr>
          <a:xfrm>
            <a:off x="1008640" y="1446075"/>
            <a:ext cx="6816561" cy="4552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Pentagon 12">
            <a:extLst>
              <a:ext uri="{FF2B5EF4-FFF2-40B4-BE49-F238E27FC236}">
                <a16:creationId xmlns:a16="http://schemas.microsoft.com/office/drawing/2014/main" id="{E13C7F35-E459-44CF-AD67-1810DE6ACF10}"/>
              </a:ext>
            </a:extLst>
          </p:cNvPr>
          <p:cNvSpPr/>
          <p:nvPr/>
        </p:nvSpPr>
        <p:spPr>
          <a:xfrm rot="16200000">
            <a:off x="426764" y="1800225"/>
            <a:ext cx="744318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1</a:t>
            </a:r>
          </a:p>
        </p:txBody>
      </p:sp>
      <p:sp>
        <p:nvSpPr>
          <p:cNvPr id="43" name="Pentagon 12">
            <a:extLst>
              <a:ext uri="{FF2B5EF4-FFF2-40B4-BE49-F238E27FC236}">
                <a16:creationId xmlns:a16="http://schemas.microsoft.com/office/drawing/2014/main" id="{62752651-D665-4F26-9E42-7816F19FE2D5}"/>
              </a:ext>
            </a:extLst>
          </p:cNvPr>
          <p:cNvSpPr/>
          <p:nvPr/>
        </p:nvSpPr>
        <p:spPr>
          <a:xfrm rot="16200000">
            <a:off x="-557213" y="3511461"/>
            <a:ext cx="2713038" cy="40240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nivå 2</a:t>
            </a:r>
          </a:p>
        </p:txBody>
      </p:sp>
    </p:spTree>
    <p:extLst>
      <p:ext uri="{BB962C8B-B14F-4D97-AF65-F5344CB8AC3E}">
        <p14:creationId xmlns:p14="http://schemas.microsoft.com/office/powerpoint/2010/main" val="329561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00BA8E6-A238-4148-A480-0A5B0E37C1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6648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00BA8E6-A238-4148-A480-0A5B0E37C1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77D8DADE-C0BB-4FAB-AFA2-9D7448EC69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sv-SE" sz="30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7AC9F2-4AB0-4E6E-B955-6D7C5192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Introduktion för synskadade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ADE3A2-55A0-47D5-9431-A72AA091C7A4}"/>
              </a:ext>
            </a:extLst>
          </p:cNvPr>
          <p:cNvSpPr/>
          <p:nvPr/>
        </p:nvSpPr>
        <p:spPr>
          <a:xfrm>
            <a:off x="609600" y="1176793"/>
            <a:ext cx="10927744" cy="5279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>
                <a:solidFill>
                  <a:schemeClr val="tx1"/>
                </a:solidFill>
              </a:rPr>
              <a:t>Detta dokument är en visuell version av ÖDIS guide för att publicera och förvalta öppna data. Syftet är att detta dokument ska kunna användas I presentationer och workshops. För en version i text se istället </a:t>
            </a:r>
            <a:r>
              <a:rPr lang="sv-SE" err="1">
                <a:solidFill>
                  <a:schemeClr val="tx1"/>
                </a:solidFill>
              </a:rPr>
              <a:t>Wordfil</a:t>
            </a:r>
            <a:r>
              <a:rPr lang="sv-SE">
                <a:solidFill>
                  <a:schemeClr val="tx1"/>
                </a:solidFill>
              </a:rPr>
              <a:t> med samma filnamn på </a:t>
            </a:r>
            <a:r>
              <a:rPr lang="sv-SE" err="1">
                <a:solidFill>
                  <a:schemeClr val="tx1"/>
                </a:solidFill>
              </a:rPr>
              <a:t>smartstad.stockholm</a:t>
            </a:r>
            <a:r>
              <a:rPr lang="sv-SE">
                <a:solidFill>
                  <a:schemeClr val="tx1"/>
                </a:solidFill>
              </a:rPr>
              <a:t>/</a:t>
            </a:r>
            <a:r>
              <a:rPr lang="sv-SE" err="1">
                <a:solidFill>
                  <a:schemeClr val="tx1"/>
                </a:solidFill>
              </a:rPr>
              <a:t>odis</a:t>
            </a:r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39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98417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think-cell Slide" r:id="rId6" imgW="631" imgH="631" progId="TCLayout.ActiveDocument.1">
                  <p:embed/>
                </p:oleObj>
              </mc:Choice>
              <mc:Fallback>
                <p:oleObj name="think-cell Slide" r:id="rId6" imgW="631" imgH="631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kumimoji="0" lang="sv-SE" sz="2400" b="1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41387A3-0B05-4187-8B42-942836294F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7670" y="351693"/>
            <a:ext cx="1878650" cy="756925"/>
          </a:xfrm>
          <a:prstGeom prst="rect">
            <a:avLst/>
          </a:prstGeom>
        </p:spPr>
      </p:pic>
      <p:sp>
        <p:nvSpPr>
          <p:cNvPr id="112" name="Triangel 111">
            <a:extLst>
              <a:ext uri="{FF2B5EF4-FFF2-40B4-BE49-F238E27FC236}">
                <a16:creationId xmlns:a16="http://schemas.microsoft.com/office/drawing/2014/main" id="{D2C9D612-8F94-0F48-A0B1-CDF3B8831297}"/>
              </a:ext>
            </a:extLst>
          </p:cNvPr>
          <p:cNvSpPr/>
          <p:nvPr/>
        </p:nvSpPr>
        <p:spPr>
          <a:xfrm rot="5400000">
            <a:off x="1941432" y="3735160"/>
            <a:ext cx="3161665" cy="289697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" name="Chevron 13">
            <a:extLst>
              <a:ext uri="{FF2B5EF4-FFF2-40B4-BE49-F238E27FC236}">
                <a16:creationId xmlns:a16="http://schemas.microsoft.com/office/drawing/2014/main" id="{9EB5D524-125F-D740-A73C-EF5121383C0C}"/>
              </a:ext>
            </a:extLst>
          </p:cNvPr>
          <p:cNvSpPr/>
          <p:nvPr/>
        </p:nvSpPr>
        <p:spPr>
          <a:xfrm>
            <a:off x="3370373" y="2354381"/>
            <a:ext cx="8621610" cy="3140899"/>
          </a:xfrm>
          <a:prstGeom prst="rect">
            <a:avLst/>
          </a:prstGeom>
          <a:solidFill>
            <a:schemeClr val="accent4">
              <a:alpha val="6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endParaRPr lang="sv-SE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9120848" cy="831600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Steg B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”Förbered publicering” </a:t>
            </a: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hevron 13"/>
          <p:cNvSpPr/>
          <p:nvPr/>
        </p:nvSpPr>
        <p:spPr>
          <a:xfrm>
            <a:off x="1114090" y="4908028"/>
            <a:ext cx="2122167" cy="58725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1200" b="1">
                <a:solidFill>
                  <a:srgbClr val="000000"/>
                </a:solidFill>
              </a:rPr>
              <a:t>Datamängd godkänd</a:t>
            </a:r>
          </a:p>
        </p:txBody>
      </p:sp>
      <p:sp>
        <p:nvSpPr>
          <p:cNvPr id="44" name="Isosceles Triangle 43"/>
          <p:cNvSpPr/>
          <p:nvPr/>
        </p:nvSpPr>
        <p:spPr>
          <a:xfrm rot="10800000">
            <a:off x="1294634" y="4908026"/>
            <a:ext cx="1970190" cy="140618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Pentagon 12"/>
          <p:cNvSpPr/>
          <p:nvPr/>
        </p:nvSpPr>
        <p:spPr>
          <a:xfrm rot="16200000">
            <a:off x="338799" y="5000832"/>
            <a:ext cx="920255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Resultat</a:t>
            </a:r>
            <a:endParaRPr kumimoji="0" lang="sv-SE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TextBox 32">
            <a:extLst>
              <a:ext uri="{FF2B5EF4-FFF2-40B4-BE49-F238E27FC236}">
                <a16:creationId xmlns:a16="http://schemas.microsoft.com/office/drawing/2014/main" id="{81722090-62D3-8140-8FB3-9F0E4BD7CBEB}"/>
              </a:ext>
            </a:extLst>
          </p:cNvPr>
          <p:cNvSpPr txBox="1"/>
          <p:nvPr/>
        </p:nvSpPr>
        <p:spPr>
          <a:xfrm>
            <a:off x="4280966" y="2437367"/>
            <a:ext cx="2679129" cy="40435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B.3.1  </a:t>
            </a:r>
            <a:r>
              <a:rPr lang="sv-SE" sz="1200">
                <a:solidFill>
                  <a:srgbClr val="000000"/>
                </a:solidFill>
              </a:rPr>
              <a:t>Testa publicering och användning</a:t>
            </a:r>
            <a:endParaRPr lang="sv-SE" sz="1100">
              <a:solidFill>
                <a:srgbClr val="000000"/>
              </a:solidFill>
            </a:endParaRPr>
          </a:p>
        </p:txBody>
      </p:sp>
      <p:sp>
        <p:nvSpPr>
          <p:cNvPr id="70" name="Chevron 13">
            <a:extLst>
              <a:ext uri="{FF2B5EF4-FFF2-40B4-BE49-F238E27FC236}">
                <a16:creationId xmlns:a16="http://schemas.microsoft.com/office/drawing/2014/main" id="{B96F7C84-3411-154A-9BCC-614D84117927}"/>
              </a:ext>
            </a:extLst>
          </p:cNvPr>
          <p:cNvSpPr/>
          <p:nvPr/>
        </p:nvSpPr>
        <p:spPr>
          <a:xfrm>
            <a:off x="3832135" y="2888982"/>
            <a:ext cx="3317924" cy="226175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B.3.1.1  </a:t>
            </a:r>
            <a:r>
              <a:rPr lang="sv-SE" sz="1200">
                <a:solidFill>
                  <a:srgbClr val="000000"/>
                </a:solidFill>
              </a:rPr>
              <a:t>Testa publicering av data (inmatning, lagring, automatiserade funktioner)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B.3.1.2  </a:t>
            </a:r>
            <a:r>
              <a:rPr lang="sv-SE" sz="1200">
                <a:solidFill>
                  <a:srgbClr val="000000"/>
                </a:solidFill>
              </a:rPr>
              <a:t>Testa att gränssnittet och eventuellt visualisering visas korrekt 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B.3.1.3  </a:t>
            </a:r>
            <a:r>
              <a:rPr lang="sv-SE" sz="1200">
                <a:solidFill>
                  <a:srgbClr val="000000"/>
                </a:solidFill>
              </a:rPr>
              <a:t>Vid behov: Testa att vidare länkning/</a:t>
            </a:r>
            <a:r>
              <a:rPr lang="sv-SE" sz="1200" err="1">
                <a:solidFill>
                  <a:srgbClr val="000000"/>
                </a:solidFill>
              </a:rPr>
              <a:t>skördning</a:t>
            </a:r>
            <a:r>
              <a:rPr lang="sv-SE" sz="1200">
                <a:solidFill>
                  <a:srgbClr val="000000"/>
                </a:solidFill>
              </a:rPr>
              <a:t> till andra portaler, hemsidor och digitala tjänster fungerar korrekt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B.3.1.4  </a:t>
            </a:r>
            <a:r>
              <a:rPr lang="sv-SE" sz="1200">
                <a:solidFill>
                  <a:srgbClr val="000000"/>
                </a:solidFill>
              </a:rPr>
              <a:t>Vid behov: Testa publicering på representanter från målgrupperna för att se till att behoven är tillfredsställda</a:t>
            </a:r>
          </a:p>
          <a:p>
            <a:pPr lvl="0">
              <a:spcBef>
                <a:spcPts val="600"/>
              </a:spcBef>
              <a:defRPr/>
            </a:pPr>
            <a:endParaRPr lang="sv-SE" sz="1200">
              <a:solidFill>
                <a:srgbClr val="000000"/>
              </a:solidFill>
            </a:endParaRP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46325C52-3BBE-7E4F-B987-F60A83AA6A7F}"/>
              </a:ext>
            </a:extLst>
          </p:cNvPr>
          <p:cNvGrpSpPr/>
          <p:nvPr/>
        </p:nvGrpSpPr>
        <p:grpSpPr>
          <a:xfrm>
            <a:off x="7529485" y="2849970"/>
            <a:ext cx="3367882" cy="2198674"/>
            <a:chOff x="6784944" y="2489930"/>
            <a:chExt cx="3367882" cy="2198674"/>
          </a:xfrm>
        </p:grpSpPr>
        <p:sp>
          <p:nvSpPr>
            <p:cNvPr id="76" name="TextBox 56">
              <a:extLst>
                <a:ext uri="{FF2B5EF4-FFF2-40B4-BE49-F238E27FC236}">
                  <a16:creationId xmlns:a16="http://schemas.microsoft.com/office/drawing/2014/main" id="{653540BA-C3D8-BE49-8033-69F62DE283EB}"/>
                </a:ext>
              </a:extLst>
            </p:cNvPr>
            <p:cNvSpPr txBox="1"/>
            <p:nvPr/>
          </p:nvSpPr>
          <p:spPr>
            <a:xfrm>
              <a:off x="7244825" y="2489930"/>
              <a:ext cx="1856408" cy="33038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B.3.2  </a:t>
              </a:r>
              <a:r>
                <a:rPr lang="sv-SE" sz="1200">
                  <a:solidFill>
                    <a:srgbClr val="000000"/>
                  </a:solidFill>
                </a:rPr>
                <a:t>Fatta beslut om publicering</a:t>
              </a:r>
              <a:endParaRPr lang="sv-SE" sz="1100">
                <a:solidFill>
                  <a:srgbClr val="000000"/>
                </a:solidFill>
              </a:endParaRPr>
            </a:p>
          </p:txBody>
        </p:sp>
        <p:sp>
          <p:nvSpPr>
            <p:cNvPr id="77" name="Chevron 13">
              <a:extLst>
                <a:ext uri="{FF2B5EF4-FFF2-40B4-BE49-F238E27FC236}">
                  <a16:creationId xmlns:a16="http://schemas.microsoft.com/office/drawing/2014/main" id="{55FAEC2F-2397-1646-A012-E0C3F65047E7}"/>
                </a:ext>
              </a:extLst>
            </p:cNvPr>
            <p:cNvSpPr/>
            <p:nvPr/>
          </p:nvSpPr>
          <p:spPr>
            <a:xfrm>
              <a:off x="6784944" y="2888982"/>
              <a:ext cx="3367882" cy="179962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B.3.2.1  </a:t>
              </a:r>
              <a:r>
                <a:rPr lang="sv-SE" sz="1200">
                  <a:solidFill>
                    <a:srgbClr val="000000"/>
                  </a:solidFill>
                </a:rPr>
                <a:t>Vid behov: Presentera och förankra publicering av data för beslutsfattare</a:t>
              </a:r>
            </a:p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B.3.2.2  </a:t>
              </a:r>
              <a:r>
                <a:rPr lang="sv-SE" sz="1200">
                  <a:solidFill>
                    <a:srgbClr val="000000"/>
                  </a:solidFill>
                </a:rPr>
                <a:t>Fatta beslut om publicering</a:t>
              </a:r>
            </a:p>
          </p:txBody>
        </p:sp>
      </p:grpSp>
      <p:sp>
        <p:nvSpPr>
          <p:cNvPr id="125" name="Triangel 124">
            <a:extLst>
              <a:ext uri="{FF2B5EF4-FFF2-40B4-BE49-F238E27FC236}">
                <a16:creationId xmlns:a16="http://schemas.microsoft.com/office/drawing/2014/main" id="{A5CBC858-07ED-F44D-8B26-2C79950B20BC}"/>
              </a:ext>
            </a:extLst>
          </p:cNvPr>
          <p:cNvSpPr/>
          <p:nvPr/>
        </p:nvSpPr>
        <p:spPr>
          <a:xfrm rot="10800000">
            <a:off x="3877912" y="2564904"/>
            <a:ext cx="330381" cy="125209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7" name="Triangel 126">
            <a:extLst>
              <a:ext uri="{FF2B5EF4-FFF2-40B4-BE49-F238E27FC236}">
                <a16:creationId xmlns:a16="http://schemas.microsoft.com/office/drawing/2014/main" id="{51F80661-B8FE-8D48-8882-F3BC80C2E654}"/>
              </a:ext>
            </a:extLst>
          </p:cNvPr>
          <p:cNvSpPr/>
          <p:nvPr/>
        </p:nvSpPr>
        <p:spPr>
          <a:xfrm rot="10800000">
            <a:off x="7596305" y="2924944"/>
            <a:ext cx="330381" cy="125209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Chevron 64">
            <a:extLst>
              <a:ext uri="{FF2B5EF4-FFF2-40B4-BE49-F238E27FC236}">
                <a16:creationId xmlns:a16="http://schemas.microsoft.com/office/drawing/2014/main" id="{DA3B59F5-4E12-E04B-BACF-4579F2CE8BC5}"/>
              </a:ext>
            </a:extLst>
          </p:cNvPr>
          <p:cNvSpPr/>
          <p:nvPr/>
        </p:nvSpPr>
        <p:spPr>
          <a:xfrm>
            <a:off x="4548366" y="1761429"/>
            <a:ext cx="3240000" cy="47707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B.2. </a:t>
            </a:r>
            <a:r>
              <a:rPr lang="sv-SE" sz="1400" b="1">
                <a:solidFill>
                  <a:srgbClr val="FFFFFF"/>
                </a:solidFill>
              </a:rPr>
              <a:t>Detaljplanera publicering</a:t>
            </a:r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Chevron 13">
            <a:extLst>
              <a:ext uri="{FF2B5EF4-FFF2-40B4-BE49-F238E27FC236}">
                <a16:creationId xmlns:a16="http://schemas.microsoft.com/office/drawing/2014/main" id="{E85F403C-D06B-8F44-8332-AC2E0A62D28F}"/>
              </a:ext>
            </a:extLst>
          </p:cNvPr>
          <p:cNvSpPr/>
          <p:nvPr/>
        </p:nvSpPr>
        <p:spPr>
          <a:xfrm>
            <a:off x="1114090" y="2354381"/>
            <a:ext cx="2142700" cy="1603945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endParaRPr lang="sv-SE" sz="120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endParaRPr lang="sv-SE" sz="1200"/>
          </a:p>
        </p:txBody>
      </p:sp>
      <p:sp>
        <p:nvSpPr>
          <p:cNvPr id="83" name="Chevron 13">
            <a:extLst>
              <a:ext uri="{FF2B5EF4-FFF2-40B4-BE49-F238E27FC236}">
                <a16:creationId xmlns:a16="http://schemas.microsoft.com/office/drawing/2014/main" id="{467F110F-75D6-3748-9979-1D893BBBE2B4}"/>
              </a:ext>
            </a:extLst>
          </p:cNvPr>
          <p:cNvSpPr/>
          <p:nvPr/>
        </p:nvSpPr>
        <p:spPr>
          <a:xfrm>
            <a:off x="1114090" y="3924830"/>
            <a:ext cx="2142700" cy="972346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         </a:t>
            </a:r>
            <a:endParaRPr lang="sv-SE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E52B4ED2-0A76-A549-9474-A93ACCC6D3E9}"/>
              </a:ext>
            </a:extLst>
          </p:cNvPr>
          <p:cNvSpPr txBox="1"/>
          <p:nvPr/>
        </p:nvSpPr>
        <p:spPr>
          <a:xfrm>
            <a:off x="1271731" y="2363710"/>
            <a:ext cx="190200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B.3.1  </a:t>
            </a:r>
            <a:r>
              <a:rPr lang="sv-SE" sz="1200">
                <a:solidFill>
                  <a:srgbClr val="000000"/>
                </a:solidFill>
              </a:rPr>
              <a:t>Testa publicering och användning</a:t>
            </a:r>
            <a:endParaRPr lang="sv-SE" sz="1100">
              <a:solidFill>
                <a:srgbClr val="000000"/>
              </a:solidFill>
            </a:endParaRPr>
          </a:p>
          <a:p>
            <a:endParaRPr lang="sv-SE" sz="1200">
              <a:solidFill>
                <a:srgbClr val="000000"/>
              </a:solidFill>
            </a:endParaRPr>
          </a:p>
          <a:p>
            <a:endParaRPr lang="sv-SE" sz="1100"/>
          </a:p>
        </p:txBody>
      </p:sp>
      <p:sp>
        <p:nvSpPr>
          <p:cNvPr id="88" name="textruta 87">
            <a:extLst>
              <a:ext uri="{FF2B5EF4-FFF2-40B4-BE49-F238E27FC236}">
                <a16:creationId xmlns:a16="http://schemas.microsoft.com/office/drawing/2014/main" id="{DAA1C88B-3E32-3648-8284-3E8EBA3431B5}"/>
              </a:ext>
            </a:extLst>
          </p:cNvPr>
          <p:cNvSpPr txBox="1"/>
          <p:nvPr/>
        </p:nvSpPr>
        <p:spPr>
          <a:xfrm>
            <a:off x="1472910" y="3023102"/>
            <a:ext cx="181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B.3.2  </a:t>
            </a:r>
            <a:r>
              <a:rPr lang="sv-SE" sz="1200">
                <a:solidFill>
                  <a:srgbClr val="000000"/>
                </a:solidFill>
              </a:rPr>
              <a:t>Fatta beslut om publicering</a:t>
            </a:r>
            <a:endParaRPr lang="sv-SE" sz="1100">
              <a:solidFill>
                <a:srgbClr val="000000"/>
              </a:solidFill>
            </a:endParaRPr>
          </a:p>
        </p:txBody>
      </p:sp>
      <p:grpSp>
        <p:nvGrpSpPr>
          <p:cNvPr id="94" name="Grupp 93">
            <a:extLst>
              <a:ext uri="{FF2B5EF4-FFF2-40B4-BE49-F238E27FC236}">
                <a16:creationId xmlns:a16="http://schemas.microsoft.com/office/drawing/2014/main" id="{B1C86A07-1F45-6C4E-93A2-2397507DE554}"/>
              </a:ext>
            </a:extLst>
          </p:cNvPr>
          <p:cNvGrpSpPr/>
          <p:nvPr/>
        </p:nvGrpSpPr>
        <p:grpSpPr>
          <a:xfrm>
            <a:off x="9979862" y="175038"/>
            <a:ext cx="2164810" cy="1357518"/>
            <a:chOff x="9979862" y="175038"/>
            <a:chExt cx="2164810" cy="1357518"/>
          </a:xfrm>
        </p:grpSpPr>
        <p:grpSp>
          <p:nvGrpSpPr>
            <p:cNvPr id="95" name="Group 30">
              <a:extLst>
                <a:ext uri="{FF2B5EF4-FFF2-40B4-BE49-F238E27FC236}">
                  <a16:creationId xmlns:a16="http://schemas.microsoft.com/office/drawing/2014/main" id="{F7F83A7D-F9DB-F64B-A831-DB878B546744}"/>
                </a:ext>
              </a:extLst>
            </p:cNvPr>
            <p:cNvGrpSpPr/>
            <p:nvPr/>
          </p:nvGrpSpPr>
          <p:grpSpPr>
            <a:xfrm>
              <a:off x="10155451" y="260648"/>
              <a:ext cx="1989221" cy="1080000"/>
              <a:chOff x="10007518" y="333000"/>
              <a:chExt cx="1989221" cy="1080000"/>
            </a:xfrm>
          </p:grpSpPr>
          <p:grpSp>
            <p:nvGrpSpPr>
              <p:cNvPr id="99" name="Group 31">
                <a:extLst>
                  <a:ext uri="{FF2B5EF4-FFF2-40B4-BE49-F238E27FC236}">
                    <a16:creationId xmlns:a16="http://schemas.microsoft.com/office/drawing/2014/main" id="{77774B75-F86E-5740-8FC5-E7F8455DBFC8}"/>
                  </a:ext>
                </a:extLst>
              </p:cNvPr>
              <p:cNvGrpSpPr/>
              <p:nvPr/>
            </p:nvGrpSpPr>
            <p:grpSpPr>
              <a:xfrm>
                <a:off x="10007518" y="333000"/>
                <a:ext cx="1080000" cy="1080000"/>
                <a:chOff x="10583173" y="284116"/>
                <a:chExt cx="1080000" cy="1080000"/>
              </a:xfrm>
            </p:grpSpPr>
            <p:grpSp>
              <p:nvGrpSpPr>
                <p:cNvPr id="101" name="Group 33">
                  <a:extLst>
                    <a:ext uri="{FF2B5EF4-FFF2-40B4-BE49-F238E27FC236}">
                      <a16:creationId xmlns:a16="http://schemas.microsoft.com/office/drawing/2014/main" id="{062490E8-C476-A749-BB3F-76C91E93C8CF}"/>
                    </a:ext>
                  </a:extLst>
                </p:cNvPr>
                <p:cNvGrpSpPr/>
                <p:nvPr/>
              </p:nvGrpSpPr>
              <p:grpSpPr>
                <a:xfrm rot="1363569">
                  <a:off x="10583173" y="284116"/>
                  <a:ext cx="1080000" cy="1080000"/>
                  <a:chOff x="8112224" y="494883"/>
                  <a:chExt cx="2736000" cy="2800422"/>
                </a:xfrm>
              </p:grpSpPr>
              <p:sp>
                <p:nvSpPr>
                  <p:cNvPr id="103" name="Oval 36">
                    <a:extLst>
                      <a:ext uri="{FF2B5EF4-FFF2-40B4-BE49-F238E27FC236}">
                        <a16:creationId xmlns:a16="http://schemas.microsoft.com/office/drawing/2014/main" id="{0D15867E-BE26-314E-B104-9462E7A0D7F1}"/>
                      </a:ext>
                    </a:extLst>
                  </p:cNvPr>
                  <p:cNvSpPr/>
                  <p:nvPr/>
                </p:nvSpPr>
                <p:spPr>
                  <a:xfrm>
                    <a:off x="8112224" y="559305"/>
                    <a:ext cx="2736000" cy="2736000"/>
                  </a:xfrm>
                  <a:prstGeom prst="ellipse">
                    <a:avLst/>
                  </a:prstGeom>
                  <a:gradFill flip="none" rotWithShape="1">
                    <a:gsLst>
                      <a:gs pos="85000">
                        <a:srgbClr val="C50366"/>
                      </a:gs>
                      <a:gs pos="45000">
                        <a:schemeClr val="bg2">
                          <a:lumMod val="90000"/>
                        </a:schemeClr>
                      </a:gs>
                      <a:gs pos="1000">
                        <a:schemeClr val="bg1">
                          <a:lumMod val="5000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" name="Oval 37">
                    <a:extLst>
                      <a:ext uri="{FF2B5EF4-FFF2-40B4-BE49-F238E27FC236}">
                        <a16:creationId xmlns:a16="http://schemas.microsoft.com/office/drawing/2014/main" id="{24E4200D-0A25-3146-8E13-30A4FDD9C50D}"/>
                      </a:ext>
                    </a:extLst>
                  </p:cNvPr>
                  <p:cNvSpPr/>
                  <p:nvPr/>
                </p:nvSpPr>
                <p:spPr>
                  <a:xfrm>
                    <a:off x="8846847" y="1286971"/>
                    <a:ext cx="1260000" cy="126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" name="Chevron 38">
                    <a:extLst>
                      <a:ext uri="{FF2B5EF4-FFF2-40B4-BE49-F238E27FC236}">
                        <a16:creationId xmlns:a16="http://schemas.microsoft.com/office/drawing/2014/main" id="{1A21858D-8E05-694C-B277-78DC6F360908}"/>
                      </a:ext>
                    </a:extLst>
                  </p:cNvPr>
                  <p:cNvSpPr/>
                  <p:nvPr/>
                </p:nvSpPr>
                <p:spPr>
                  <a:xfrm rot="14519360">
                    <a:off x="8296452" y="1916276"/>
                    <a:ext cx="542993" cy="783397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Chevron 39">
                    <a:extLst>
                      <a:ext uri="{FF2B5EF4-FFF2-40B4-BE49-F238E27FC236}">
                        <a16:creationId xmlns:a16="http://schemas.microsoft.com/office/drawing/2014/main" id="{970BC42B-5C30-AE4C-A87A-B7CC698E57A3}"/>
                      </a:ext>
                    </a:extLst>
                  </p:cNvPr>
                  <p:cNvSpPr/>
                  <p:nvPr/>
                </p:nvSpPr>
                <p:spPr>
                  <a:xfrm rot="21356957">
                    <a:off x="9245984" y="494883"/>
                    <a:ext cx="548043" cy="917249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Chevron 40">
                    <a:extLst>
                      <a:ext uri="{FF2B5EF4-FFF2-40B4-BE49-F238E27FC236}">
                        <a16:creationId xmlns:a16="http://schemas.microsoft.com/office/drawing/2014/main" id="{E56E581A-429A-E74A-ACB6-510DC2413E6A}"/>
                      </a:ext>
                    </a:extLst>
                  </p:cNvPr>
                  <p:cNvSpPr/>
                  <p:nvPr/>
                </p:nvSpPr>
                <p:spPr>
                  <a:xfrm rot="6339512">
                    <a:off x="10152473" y="1876924"/>
                    <a:ext cx="479402" cy="862102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2" name="Oval 35">
                  <a:extLst>
                    <a:ext uri="{FF2B5EF4-FFF2-40B4-BE49-F238E27FC236}">
                      <a16:creationId xmlns:a16="http://schemas.microsoft.com/office/drawing/2014/main" id="{BEBA64D9-0751-9A45-B9F7-E89D0F11C2EC}"/>
                    </a:ext>
                  </a:extLst>
                </p:cNvPr>
                <p:cNvSpPr/>
                <p:nvPr/>
              </p:nvSpPr>
              <p:spPr>
                <a:xfrm>
                  <a:off x="11403907" y="665508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v-SE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4006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anose="020B0604020202020204" pitchFamily="34" charset="0"/>
                    </a:rPr>
                    <a:t>B</a:t>
                  </a:r>
                </a:p>
              </p:txBody>
            </p:sp>
          </p:grpSp>
          <p:sp>
            <p:nvSpPr>
              <p:cNvPr id="100" name="Rectangle 32">
                <a:extLst>
                  <a:ext uri="{FF2B5EF4-FFF2-40B4-BE49-F238E27FC236}">
                    <a16:creationId xmlns:a16="http://schemas.microsoft.com/office/drawing/2014/main" id="{D63BB52E-DDC9-BB41-82C4-083AB037934F}"/>
                  </a:ext>
                </a:extLst>
              </p:cNvPr>
              <p:cNvSpPr/>
              <p:nvPr/>
            </p:nvSpPr>
            <p:spPr>
              <a:xfrm>
                <a:off x="10861396" y="528657"/>
                <a:ext cx="1135343" cy="5084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C4006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Förbered publicering</a:t>
                </a:r>
              </a:p>
            </p:txBody>
          </p:sp>
        </p:grpSp>
        <p:sp>
          <p:nvSpPr>
            <p:cNvPr id="96" name="Rektangel 95">
              <a:extLst>
                <a:ext uri="{FF2B5EF4-FFF2-40B4-BE49-F238E27FC236}">
                  <a16:creationId xmlns:a16="http://schemas.microsoft.com/office/drawing/2014/main" id="{6CC6C7CB-03E2-FA42-ADE4-1C0D2B1F992A}"/>
                </a:ext>
              </a:extLst>
            </p:cNvPr>
            <p:cNvSpPr/>
            <p:nvPr/>
          </p:nvSpPr>
          <p:spPr>
            <a:xfrm>
              <a:off x="9988757" y="798660"/>
              <a:ext cx="914869" cy="598870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7" name="Rektangel 96">
              <a:extLst>
                <a:ext uri="{FF2B5EF4-FFF2-40B4-BE49-F238E27FC236}">
                  <a16:creationId xmlns:a16="http://schemas.microsoft.com/office/drawing/2014/main" id="{A1AA5780-51CA-AA46-9C73-CAC17413270F}"/>
                </a:ext>
              </a:extLst>
            </p:cNvPr>
            <p:cNvSpPr/>
            <p:nvPr/>
          </p:nvSpPr>
          <p:spPr>
            <a:xfrm rot="5400000">
              <a:off x="10098703" y="56197"/>
              <a:ext cx="640349" cy="878032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8" name="Rektangel 97">
              <a:extLst>
                <a:ext uri="{FF2B5EF4-FFF2-40B4-BE49-F238E27FC236}">
                  <a16:creationId xmlns:a16="http://schemas.microsoft.com/office/drawing/2014/main" id="{2E783015-21EE-234A-8548-A62ECC88A544}"/>
                </a:ext>
              </a:extLst>
            </p:cNvPr>
            <p:cNvSpPr/>
            <p:nvPr/>
          </p:nvSpPr>
          <p:spPr>
            <a:xfrm rot="5400000">
              <a:off x="10804018" y="1210742"/>
              <a:ext cx="425160" cy="218467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7" name="Pentagon 63">
            <a:extLst>
              <a:ext uri="{FF2B5EF4-FFF2-40B4-BE49-F238E27FC236}">
                <a16:creationId xmlns:a16="http://schemas.microsoft.com/office/drawing/2014/main" id="{EFAEE381-8E96-1641-AE90-3C3614948FED}"/>
              </a:ext>
            </a:extLst>
          </p:cNvPr>
          <p:cNvSpPr/>
          <p:nvPr/>
        </p:nvSpPr>
        <p:spPr>
          <a:xfrm>
            <a:off x="1114090" y="1761429"/>
            <a:ext cx="3240000" cy="47707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B.1. </a:t>
            </a:r>
            <a:r>
              <a:rPr lang="sv-SE" sz="1400" b="1">
                <a:solidFill>
                  <a:srgbClr val="FFFFFF"/>
                </a:solidFill>
              </a:rPr>
              <a:t>Definiera öppenhet och välj licens</a:t>
            </a:r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E9D01D46-C7F4-DB4F-896A-9DB476953D36}"/>
              </a:ext>
            </a:extLst>
          </p:cNvPr>
          <p:cNvSpPr/>
          <p:nvPr/>
        </p:nvSpPr>
        <p:spPr>
          <a:xfrm>
            <a:off x="983433" y="1715519"/>
            <a:ext cx="6804934" cy="59887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Isosceles Triangle 3">
            <a:extLst>
              <a:ext uri="{FF2B5EF4-FFF2-40B4-BE49-F238E27FC236}">
                <a16:creationId xmlns:a16="http://schemas.microsoft.com/office/drawing/2014/main" id="{5CEDD605-5360-41A3-8F59-9CA9A7AA5DDC}"/>
              </a:ext>
            </a:extLst>
          </p:cNvPr>
          <p:cNvSpPr/>
          <p:nvPr/>
        </p:nvSpPr>
        <p:spPr>
          <a:xfrm>
            <a:off x="1128123" y="2096278"/>
            <a:ext cx="10863860" cy="256244"/>
          </a:xfrm>
          <a:custGeom>
            <a:avLst/>
            <a:gdLst>
              <a:gd name="connsiteX0" fmla="*/ 0 w 1903825"/>
              <a:gd name="connsiteY0" fmla="*/ 831600 h 831600"/>
              <a:gd name="connsiteX1" fmla="*/ 951913 w 1903825"/>
              <a:gd name="connsiteY1" fmla="*/ 0 h 831600"/>
              <a:gd name="connsiteX2" fmla="*/ 1903825 w 1903825"/>
              <a:gd name="connsiteY2" fmla="*/ 831600 h 831600"/>
              <a:gd name="connsiteX3" fmla="*/ 0 w 1903825"/>
              <a:gd name="connsiteY3" fmla="*/ 831600 h 831600"/>
              <a:gd name="connsiteX0" fmla="*/ 0 w 1903825"/>
              <a:gd name="connsiteY0" fmla="*/ 585415 h 585415"/>
              <a:gd name="connsiteX1" fmla="*/ 380413 w 1903825"/>
              <a:gd name="connsiteY1" fmla="*/ 0 h 585415"/>
              <a:gd name="connsiteX2" fmla="*/ 1903825 w 1903825"/>
              <a:gd name="connsiteY2" fmla="*/ 585415 h 585415"/>
              <a:gd name="connsiteX3" fmla="*/ 0 w 1903825"/>
              <a:gd name="connsiteY3" fmla="*/ 585415 h 585415"/>
              <a:gd name="connsiteX0" fmla="*/ 0 w 1903825"/>
              <a:gd name="connsiteY0" fmla="*/ 356815 h 356815"/>
              <a:gd name="connsiteX1" fmla="*/ 183191 w 1903825"/>
              <a:gd name="connsiteY1" fmla="*/ 0 h 356815"/>
              <a:gd name="connsiteX2" fmla="*/ 1903825 w 1903825"/>
              <a:gd name="connsiteY2" fmla="*/ 356815 h 356815"/>
              <a:gd name="connsiteX3" fmla="*/ 0 w 1903825"/>
              <a:gd name="connsiteY3" fmla="*/ 356815 h 356815"/>
              <a:gd name="connsiteX0" fmla="*/ 0 w 1903825"/>
              <a:gd name="connsiteY0" fmla="*/ 242515 h 242515"/>
              <a:gd name="connsiteX1" fmla="*/ 164701 w 1903825"/>
              <a:gd name="connsiteY1" fmla="*/ 0 h 242515"/>
              <a:gd name="connsiteX2" fmla="*/ 1903825 w 1903825"/>
              <a:gd name="connsiteY2" fmla="*/ 242515 h 242515"/>
              <a:gd name="connsiteX3" fmla="*/ 0 w 1903825"/>
              <a:gd name="connsiteY3" fmla="*/ 242515 h 242515"/>
              <a:gd name="connsiteX0" fmla="*/ 0 w 1903825"/>
              <a:gd name="connsiteY0" fmla="*/ 189762 h 189762"/>
              <a:gd name="connsiteX1" fmla="*/ 86120 w 1903825"/>
              <a:gd name="connsiteY1" fmla="*/ 0 h 189762"/>
              <a:gd name="connsiteX2" fmla="*/ 1903825 w 1903825"/>
              <a:gd name="connsiteY2" fmla="*/ 189762 h 189762"/>
              <a:gd name="connsiteX3" fmla="*/ 0 w 1903825"/>
              <a:gd name="connsiteY3" fmla="*/ 189762 h 189762"/>
              <a:gd name="connsiteX0" fmla="*/ 0 w 1903825"/>
              <a:gd name="connsiteY0" fmla="*/ 233724 h 233724"/>
              <a:gd name="connsiteX1" fmla="*/ 123099 w 1903825"/>
              <a:gd name="connsiteY1" fmla="*/ 0 h 233724"/>
              <a:gd name="connsiteX2" fmla="*/ 1903825 w 1903825"/>
              <a:gd name="connsiteY2" fmla="*/ 233724 h 233724"/>
              <a:gd name="connsiteX3" fmla="*/ 0 w 1903825"/>
              <a:gd name="connsiteY3" fmla="*/ 233724 h 233724"/>
              <a:gd name="connsiteX0" fmla="*/ 0 w 1903825"/>
              <a:gd name="connsiteY0" fmla="*/ 205444 h 205444"/>
              <a:gd name="connsiteX1" fmla="*/ 55367 w 1903825"/>
              <a:gd name="connsiteY1" fmla="*/ 0 h 205444"/>
              <a:gd name="connsiteX2" fmla="*/ 1903825 w 1903825"/>
              <a:gd name="connsiteY2" fmla="*/ 205444 h 205444"/>
              <a:gd name="connsiteX3" fmla="*/ 0 w 1903825"/>
              <a:gd name="connsiteY3" fmla="*/ 205444 h 205444"/>
              <a:gd name="connsiteX0" fmla="*/ 0 w 1903825"/>
              <a:gd name="connsiteY0" fmla="*/ 256244 h 256244"/>
              <a:gd name="connsiteX1" fmla="*/ 1537615 w 1903825"/>
              <a:gd name="connsiteY1" fmla="*/ 0 h 256244"/>
              <a:gd name="connsiteX2" fmla="*/ 1903825 w 1903825"/>
              <a:gd name="connsiteY2" fmla="*/ 256244 h 256244"/>
              <a:gd name="connsiteX3" fmla="*/ 0 w 1903825"/>
              <a:gd name="connsiteY3" fmla="*/ 256244 h 25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3825" h="256244">
                <a:moveTo>
                  <a:pt x="0" y="256244"/>
                </a:moveTo>
                <a:lnTo>
                  <a:pt x="1537615" y="0"/>
                </a:lnTo>
                <a:lnTo>
                  <a:pt x="1903825" y="256244"/>
                </a:lnTo>
                <a:lnTo>
                  <a:pt x="0" y="256244"/>
                </a:lnTo>
                <a:close/>
              </a:path>
            </a:pathLst>
          </a:custGeom>
          <a:gradFill>
            <a:gsLst>
              <a:gs pos="48000">
                <a:schemeClr val="tx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Chevron 65">
            <a:extLst>
              <a:ext uri="{FF2B5EF4-FFF2-40B4-BE49-F238E27FC236}">
                <a16:creationId xmlns:a16="http://schemas.microsoft.com/office/drawing/2014/main" id="{4D6CDAE1-2DDF-B544-BD7B-7A0C65D0B7B1}"/>
              </a:ext>
            </a:extLst>
          </p:cNvPr>
          <p:cNvSpPr/>
          <p:nvPr/>
        </p:nvSpPr>
        <p:spPr>
          <a:xfrm>
            <a:off x="7968568" y="1761429"/>
            <a:ext cx="3240000" cy="47707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B.3. Kvalitetssäkra och besluta</a:t>
            </a:r>
          </a:p>
        </p:txBody>
      </p:sp>
      <p:sp>
        <p:nvSpPr>
          <p:cNvPr id="54" name="Rektangel 41">
            <a:extLst>
              <a:ext uri="{FF2B5EF4-FFF2-40B4-BE49-F238E27FC236}">
                <a16:creationId xmlns:a16="http://schemas.microsoft.com/office/drawing/2014/main" id="{3D2F2E0B-00BA-4D43-870C-14DB730EA914}"/>
              </a:ext>
            </a:extLst>
          </p:cNvPr>
          <p:cNvSpPr/>
          <p:nvPr/>
        </p:nvSpPr>
        <p:spPr>
          <a:xfrm>
            <a:off x="7055980" y="368320"/>
            <a:ext cx="1318640" cy="981569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Ellips 116">
            <a:extLst>
              <a:ext uri="{FF2B5EF4-FFF2-40B4-BE49-F238E27FC236}">
                <a16:creationId xmlns:a16="http://schemas.microsoft.com/office/drawing/2014/main" id="{5ACF086F-CB2B-42CE-A0FA-BA1FB3ECAABF}"/>
              </a:ext>
            </a:extLst>
          </p:cNvPr>
          <p:cNvSpPr/>
          <p:nvPr/>
        </p:nvSpPr>
        <p:spPr>
          <a:xfrm>
            <a:off x="8516016" y="911039"/>
            <a:ext cx="362128" cy="362128"/>
          </a:xfrm>
          <a:prstGeom prst="ellipse">
            <a:avLst/>
          </a:prstGeom>
          <a:solidFill>
            <a:srgbClr val="C4006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textruta 117">
            <a:extLst>
              <a:ext uri="{FF2B5EF4-FFF2-40B4-BE49-F238E27FC236}">
                <a16:creationId xmlns:a16="http://schemas.microsoft.com/office/drawing/2014/main" id="{CA0B171F-8CEC-4641-AE3F-601EADC69C1F}"/>
              </a:ext>
            </a:extLst>
          </p:cNvPr>
          <p:cNvSpPr txBox="1"/>
          <p:nvPr/>
        </p:nvSpPr>
        <p:spPr>
          <a:xfrm>
            <a:off x="8499847" y="961298"/>
            <a:ext cx="548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>
                <a:solidFill>
                  <a:schemeClr val="bg1"/>
                </a:solidFill>
              </a:rPr>
              <a:t>B.3.</a:t>
            </a:r>
            <a:r>
              <a:rPr lang="sv-SE" sz="1100" b="1">
                <a:solidFill>
                  <a:srgbClr val="C40064"/>
                </a:solidFill>
              </a:rPr>
              <a:t>.</a:t>
            </a:r>
          </a:p>
        </p:txBody>
      </p:sp>
      <p:sp>
        <p:nvSpPr>
          <p:cNvPr id="49" name="Pentagon 12">
            <a:extLst>
              <a:ext uri="{FF2B5EF4-FFF2-40B4-BE49-F238E27FC236}">
                <a16:creationId xmlns:a16="http://schemas.microsoft.com/office/drawing/2014/main" id="{BAF6D7D0-6EB8-453E-A1FC-81BEBEB7BEE1}"/>
              </a:ext>
            </a:extLst>
          </p:cNvPr>
          <p:cNvSpPr/>
          <p:nvPr/>
        </p:nvSpPr>
        <p:spPr>
          <a:xfrm rot="16200000">
            <a:off x="426764" y="1800225"/>
            <a:ext cx="744318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1</a:t>
            </a:r>
          </a:p>
        </p:txBody>
      </p:sp>
      <p:sp>
        <p:nvSpPr>
          <p:cNvPr id="50" name="Pentagon 12">
            <a:extLst>
              <a:ext uri="{FF2B5EF4-FFF2-40B4-BE49-F238E27FC236}">
                <a16:creationId xmlns:a16="http://schemas.microsoft.com/office/drawing/2014/main" id="{95BD6FC4-583F-49AB-B9D8-B8D080EE8037}"/>
              </a:ext>
            </a:extLst>
          </p:cNvPr>
          <p:cNvSpPr/>
          <p:nvPr/>
        </p:nvSpPr>
        <p:spPr>
          <a:xfrm rot="16200000">
            <a:off x="-557213" y="3511461"/>
            <a:ext cx="2713038" cy="40240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nivå 2</a:t>
            </a:r>
          </a:p>
        </p:txBody>
      </p:sp>
      <p:sp>
        <p:nvSpPr>
          <p:cNvPr id="51" name="Triangel 83">
            <a:extLst>
              <a:ext uri="{FF2B5EF4-FFF2-40B4-BE49-F238E27FC236}">
                <a16:creationId xmlns:a16="http://schemas.microsoft.com/office/drawing/2014/main" id="{6DE21D38-A57A-4482-B4B1-F03F0173D862}"/>
              </a:ext>
            </a:extLst>
          </p:cNvPr>
          <p:cNvSpPr/>
          <p:nvPr/>
        </p:nvSpPr>
        <p:spPr>
          <a:xfrm rot="5400000">
            <a:off x="1260088" y="3081989"/>
            <a:ext cx="229764" cy="111990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Triangel 83">
            <a:extLst>
              <a:ext uri="{FF2B5EF4-FFF2-40B4-BE49-F238E27FC236}">
                <a16:creationId xmlns:a16="http://schemas.microsoft.com/office/drawing/2014/main" id="{FB4CC795-9B99-4AFC-8C03-45CF71AE2A0A}"/>
              </a:ext>
            </a:extLst>
          </p:cNvPr>
          <p:cNvSpPr/>
          <p:nvPr/>
        </p:nvSpPr>
        <p:spPr>
          <a:xfrm rot="5400000">
            <a:off x="1060041" y="2459910"/>
            <a:ext cx="229764" cy="111990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Pentagon 12">
            <a:extLst>
              <a:ext uri="{FF2B5EF4-FFF2-40B4-BE49-F238E27FC236}">
                <a16:creationId xmlns:a16="http://schemas.microsoft.com/office/drawing/2014/main" id="{72E3B77C-44AB-449B-A216-2189DF469F0D}"/>
              </a:ext>
            </a:extLst>
          </p:cNvPr>
          <p:cNvSpPr/>
          <p:nvPr/>
        </p:nvSpPr>
        <p:spPr>
          <a:xfrm rot="16200000">
            <a:off x="2114951" y="3760908"/>
            <a:ext cx="2713038" cy="22354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3</a:t>
            </a:r>
          </a:p>
        </p:txBody>
      </p:sp>
    </p:spTree>
    <p:extLst>
      <p:ext uri="{BB962C8B-B14F-4D97-AF65-F5344CB8AC3E}">
        <p14:creationId xmlns:p14="http://schemas.microsoft.com/office/powerpoint/2010/main" val="4019849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43C6573-1552-4934-877F-E191E4B269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58723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43C6573-1552-4934-877F-E191E4B269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463C211-FC39-4EEA-B4AC-BDE2AC337FA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sv-SE" sz="24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E7A6B-2961-4710-8B75-978B589BD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Steg C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”Publicera och förvalta”</a:t>
            </a:r>
            <a:endParaRPr lang="sv-SE"/>
          </a:p>
        </p:txBody>
      </p:sp>
      <p:grpSp>
        <p:nvGrpSpPr>
          <p:cNvPr id="19" name="Grupp 4">
            <a:extLst>
              <a:ext uri="{FF2B5EF4-FFF2-40B4-BE49-F238E27FC236}">
                <a16:creationId xmlns:a16="http://schemas.microsoft.com/office/drawing/2014/main" id="{F04C6D73-1DDC-4EBF-B2E5-140C1CA8D5B3}"/>
              </a:ext>
            </a:extLst>
          </p:cNvPr>
          <p:cNvGrpSpPr>
            <a:grpSpLocks noChangeAspect="1"/>
          </p:cNvGrpSpPr>
          <p:nvPr/>
        </p:nvGrpSpPr>
        <p:grpSpPr>
          <a:xfrm>
            <a:off x="2871836" y="1544400"/>
            <a:ext cx="6448328" cy="3769200"/>
            <a:chOff x="9853891" y="173225"/>
            <a:chExt cx="1997221" cy="116742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CCAF295-1447-49BB-8A1B-AAFDA5C3DEAC}"/>
                </a:ext>
              </a:extLst>
            </p:cNvPr>
            <p:cNvGrpSpPr/>
            <p:nvPr/>
          </p:nvGrpSpPr>
          <p:grpSpPr>
            <a:xfrm>
              <a:off x="10155451" y="260648"/>
              <a:ext cx="1080000" cy="1080000"/>
              <a:chOff x="10583173" y="284116"/>
              <a:chExt cx="1080000" cy="108000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E7095080-88FA-422C-B997-BCBE7EBFE82A}"/>
                  </a:ext>
                </a:extLst>
              </p:cNvPr>
              <p:cNvGrpSpPr/>
              <p:nvPr/>
            </p:nvGrpSpPr>
            <p:grpSpPr>
              <a:xfrm rot="1363569">
                <a:off x="10583173" y="284116"/>
                <a:ext cx="1080000" cy="1080000"/>
                <a:chOff x="8112224" y="494883"/>
                <a:chExt cx="2736000" cy="2800422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8B82E7FC-DDC5-40CC-A1D5-32E28B91835B}"/>
                    </a:ext>
                  </a:extLst>
                </p:cNvPr>
                <p:cNvSpPr/>
                <p:nvPr/>
              </p:nvSpPr>
              <p:spPr>
                <a:xfrm>
                  <a:off x="8112224" y="559305"/>
                  <a:ext cx="2736000" cy="2736000"/>
                </a:xfrm>
                <a:prstGeom prst="ellipse">
                  <a:avLst/>
                </a:prstGeom>
                <a:gradFill flip="none" rotWithShape="1">
                  <a:gsLst>
                    <a:gs pos="85000">
                      <a:srgbClr val="C50366"/>
                    </a:gs>
                    <a:gs pos="45000">
                      <a:schemeClr val="bg2">
                        <a:lumMod val="90000"/>
                      </a:schemeClr>
                    </a:gs>
                    <a:gs pos="1000">
                      <a:schemeClr val="bg1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7D9B3DA8-0235-4B90-A5EF-9479E33B29E3}"/>
                    </a:ext>
                  </a:extLst>
                </p:cNvPr>
                <p:cNvSpPr/>
                <p:nvPr/>
              </p:nvSpPr>
              <p:spPr>
                <a:xfrm>
                  <a:off x="8846847" y="1286971"/>
                  <a:ext cx="1260000" cy="126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Chevron 61">
                  <a:extLst>
                    <a:ext uri="{FF2B5EF4-FFF2-40B4-BE49-F238E27FC236}">
                      <a16:creationId xmlns:a16="http://schemas.microsoft.com/office/drawing/2014/main" id="{6B72C2A4-0546-4981-8BBC-06C1FD89D1B6}"/>
                    </a:ext>
                  </a:extLst>
                </p:cNvPr>
                <p:cNvSpPr/>
                <p:nvPr/>
              </p:nvSpPr>
              <p:spPr>
                <a:xfrm rot="14519360">
                  <a:off x="8296452" y="1916276"/>
                  <a:ext cx="542993" cy="78339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Chevron 62">
                  <a:extLst>
                    <a:ext uri="{FF2B5EF4-FFF2-40B4-BE49-F238E27FC236}">
                      <a16:creationId xmlns:a16="http://schemas.microsoft.com/office/drawing/2014/main" id="{0C28423F-8BFC-4D24-B01C-95C5D3413322}"/>
                    </a:ext>
                  </a:extLst>
                </p:cNvPr>
                <p:cNvSpPr/>
                <p:nvPr/>
              </p:nvSpPr>
              <p:spPr>
                <a:xfrm rot="21356957">
                  <a:off x="9245984" y="494883"/>
                  <a:ext cx="548043" cy="917249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Chevron 63">
                  <a:extLst>
                    <a:ext uri="{FF2B5EF4-FFF2-40B4-BE49-F238E27FC236}">
                      <a16:creationId xmlns:a16="http://schemas.microsoft.com/office/drawing/2014/main" id="{EF3C2A84-FACB-4A23-9DFF-7806E0B14C13}"/>
                    </a:ext>
                  </a:extLst>
                </p:cNvPr>
                <p:cNvSpPr/>
                <p:nvPr/>
              </p:nvSpPr>
              <p:spPr>
                <a:xfrm rot="6339512">
                  <a:off x="10152473" y="1876924"/>
                  <a:ext cx="479402" cy="862102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BB8EBD8-E99B-48A0-8DBF-2ADEE9F6088B}"/>
                  </a:ext>
                </a:extLst>
              </p:cNvPr>
              <p:cNvSpPr/>
              <p:nvPr/>
            </p:nvSpPr>
            <p:spPr>
              <a:xfrm>
                <a:off x="10824572" y="1052639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C40064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C</a:t>
                </a:r>
              </a:p>
            </p:txBody>
          </p:sp>
        </p:grpSp>
        <p:sp>
          <p:nvSpPr>
            <p:cNvPr id="25" name="Rektangel 38">
              <a:extLst>
                <a:ext uri="{FF2B5EF4-FFF2-40B4-BE49-F238E27FC236}">
                  <a16:creationId xmlns:a16="http://schemas.microsoft.com/office/drawing/2014/main" id="{A40BB98B-D5F6-4548-8CC2-8F4DB9DBEAEB}"/>
                </a:ext>
              </a:extLst>
            </p:cNvPr>
            <p:cNvSpPr/>
            <p:nvPr/>
          </p:nvSpPr>
          <p:spPr>
            <a:xfrm>
              <a:off x="10912895" y="216518"/>
              <a:ext cx="938217" cy="898305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" name="Rektangel 41">
              <a:extLst>
                <a:ext uri="{FF2B5EF4-FFF2-40B4-BE49-F238E27FC236}">
                  <a16:creationId xmlns:a16="http://schemas.microsoft.com/office/drawing/2014/main" id="{AFBB8E13-4C98-4C26-B4AB-812D1379975B}"/>
                </a:ext>
              </a:extLst>
            </p:cNvPr>
            <p:cNvSpPr/>
            <p:nvPr/>
          </p:nvSpPr>
          <p:spPr>
            <a:xfrm rot="5400000">
              <a:off x="10063219" y="-36103"/>
              <a:ext cx="640349" cy="1059006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04E6CCE-F387-45E3-8888-DE3010AD5C16}"/>
              </a:ext>
            </a:extLst>
          </p:cNvPr>
          <p:cNvSpPr/>
          <p:nvPr/>
        </p:nvSpPr>
        <p:spPr>
          <a:xfrm>
            <a:off x="2402215" y="4799114"/>
            <a:ext cx="3171229" cy="1420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>
                <a:solidFill>
                  <a:srgbClr val="C40064"/>
                </a:solidFill>
                <a:latin typeface="Arial"/>
              </a:rPr>
              <a:t>Publicera och förvalta</a:t>
            </a:r>
            <a:endParaRPr kumimoji="0" lang="sv-SE" b="1" i="0" u="none" strike="noStrike" kern="1200" cap="none" spc="0" normalizeH="0" baseline="0" noProof="0">
              <a:ln>
                <a:noFill/>
              </a:ln>
              <a:solidFill>
                <a:srgbClr val="C40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717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13227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think-cell Slide" r:id="rId6" imgW="631" imgH="631" progId="TCLayout.ActiveDocument.1">
                  <p:embed/>
                </p:oleObj>
              </mc:Choice>
              <mc:Fallback>
                <p:oleObj name="think-cell Slide" r:id="rId6" imgW="631" imgH="631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kumimoji="0" lang="sv-SE" sz="2400" b="1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7200"/>
            <a:ext cx="9530758" cy="831600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Steg C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”Publicera och förvalta”</a:t>
            </a: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hevron 13"/>
          <p:cNvSpPr/>
          <p:nvPr/>
        </p:nvSpPr>
        <p:spPr>
          <a:xfrm>
            <a:off x="1114091" y="2356143"/>
            <a:ext cx="3014436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C.1.1  </a:t>
            </a:r>
            <a:r>
              <a:rPr lang="sv-SE" sz="1200">
                <a:solidFill>
                  <a:srgbClr val="000000"/>
                </a:solidFill>
              </a:rPr>
              <a:t>Publicera data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C.1.2  </a:t>
            </a:r>
            <a:r>
              <a:rPr lang="sv-SE" sz="1200">
                <a:solidFill>
                  <a:srgbClr val="000000"/>
                </a:solidFill>
              </a:rPr>
              <a:t>Marknadsför och skapa engagemang</a:t>
            </a:r>
          </a:p>
        </p:txBody>
      </p:sp>
      <p:sp>
        <p:nvSpPr>
          <p:cNvPr id="21" name="Chevron 14"/>
          <p:cNvSpPr/>
          <p:nvPr/>
        </p:nvSpPr>
        <p:spPr>
          <a:xfrm>
            <a:off x="4605255" y="2350004"/>
            <a:ext cx="2930905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C.2.1  </a:t>
            </a:r>
            <a:r>
              <a:rPr lang="sv-SE" sz="1200">
                <a:solidFill>
                  <a:srgbClr val="000000"/>
                </a:solidFill>
              </a:rPr>
              <a:t>Samla feedback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C.2.2  </a:t>
            </a:r>
            <a:r>
              <a:rPr lang="sv-SE" sz="1200">
                <a:solidFill>
                  <a:srgbClr val="000000"/>
                </a:solidFill>
              </a:rPr>
              <a:t>Ge stöd och support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C.2.3  </a:t>
            </a:r>
            <a:r>
              <a:rPr lang="sv-SE" sz="1200">
                <a:solidFill>
                  <a:srgbClr val="000000"/>
                </a:solidFill>
              </a:rPr>
              <a:t>Utveckla och uppdatera datamängden 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C.2.4  </a:t>
            </a:r>
            <a:r>
              <a:rPr lang="sv-SE" sz="1200">
                <a:solidFill>
                  <a:srgbClr val="000000"/>
                </a:solidFill>
              </a:rPr>
              <a:t>Uppmuntra och synliggör användning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Chevron 15"/>
          <p:cNvSpPr/>
          <p:nvPr/>
        </p:nvSpPr>
        <p:spPr>
          <a:xfrm>
            <a:off x="8102557" y="2357971"/>
            <a:ext cx="2873628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C.3.1  </a:t>
            </a:r>
            <a:r>
              <a:rPr lang="sv-SE" sz="1200">
                <a:solidFill>
                  <a:srgbClr val="000000"/>
                </a:solidFill>
              </a:rPr>
              <a:t>Avveckla datamängd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114090" y="1761429"/>
            <a:ext cx="10094478" cy="477070"/>
            <a:chOff x="1041722" y="1988503"/>
            <a:chExt cx="5044126" cy="477070"/>
          </a:xfrm>
        </p:grpSpPr>
        <p:sp>
          <p:nvSpPr>
            <p:cNvPr id="64" name="Pentagon 63"/>
            <p:cNvSpPr/>
            <p:nvPr/>
          </p:nvSpPr>
          <p:spPr>
            <a:xfrm>
              <a:off x="1041722" y="1988503"/>
              <a:ext cx="1619001" cy="477070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sv-SE" sz="1400" b="1">
                  <a:solidFill>
                    <a:srgbClr val="FFFFFF"/>
                  </a:solidFill>
                  <a:latin typeface="Arial"/>
                </a:rPr>
                <a:t>C</a:t>
              </a: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.1. </a:t>
              </a:r>
              <a:r>
                <a:rPr lang="sv-SE" sz="1400" b="1">
                  <a:solidFill>
                    <a:srgbClr val="FFFFFF"/>
                  </a:solidFill>
                  <a:latin typeface="Arial"/>
                </a:rPr>
                <a:t>Publicera och lansera</a:t>
              </a:r>
            </a:p>
          </p:txBody>
        </p:sp>
        <p:sp>
          <p:nvSpPr>
            <p:cNvPr id="65" name="Chevron 64"/>
            <p:cNvSpPr/>
            <p:nvPr/>
          </p:nvSpPr>
          <p:spPr>
            <a:xfrm>
              <a:off x="2757801" y="1988503"/>
              <a:ext cx="1619001" cy="47707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400" b="1">
                  <a:solidFill>
                    <a:srgbClr val="FFFFFF"/>
                  </a:solidFill>
                  <a:latin typeface="Arial"/>
                </a:rPr>
                <a:t>C</a:t>
              </a: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.2. </a:t>
              </a:r>
              <a:r>
                <a:rPr lang="sv-SE" sz="1400" b="1">
                  <a:solidFill>
                    <a:srgbClr val="FFFFFF"/>
                  </a:solidFill>
                </a:rPr>
                <a:t>Förvalta</a:t>
              </a:r>
              <a:endPara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Chevron 65"/>
            <p:cNvSpPr/>
            <p:nvPr/>
          </p:nvSpPr>
          <p:spPr>
            <a:xfrm>
              <a:off x="4466847" y="1988503"/>
              <a:ext cx="1619001" cy="47707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400" b="1">
                  <a:solidFill>
                    <a:srgbClr val="FFFFFF"/>
                  </a:solidFill>
                  <a:latin typeface="Arial"/>
                </a:rPr>
                <a:t>C</a:t>
              </a: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.3. Avveckla</a:t>
              </a: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521FE255-93E4-0145-AB63-176E159C9FD0}"/>
              </a:ext>
            </a:extLst>
          </p:cNvPr>
          <p:cNvGrpSpPr/>
          <p:nvPr/>
        </p:nvGrpSpPr>
        <p:grpSpPr>
          <a:xfrm>
            <a:off x="598109" y="5030117"/>
            <a:ext cx="10411221" cy="920255"/>
            <a:chOff x="598109" y="5030117"/>
            <a:chExt cx="10411221" cy="920255"/>
          </a:xfrm>
        </p:grpSpPr>
        <p:sp>
          <p:nvSpPr>
            <p:cNvPr id="30" name="Chevron 13"/>
            <p:cNvSpPr/>
            <p:nvPr/>
          </p:nvSpPr>
          <p:spPr>
            <a:xfrm>
              <a:off x="1114091" y="5237895"/>
              <a:ext cx="3014436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Datamängd använd</a:t>
              </a:r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1593642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Chevron 13"/>
            <p:cNvSpPr/>
            <p:nvPr/>
          </p:nvSpPr>
          <p:spPr>
            <a:xfrm>
              <a:off x="4610714" y="5237895"/>
              <a:ext cx="2925447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Datamängd förvaltad</a:t>
              </a:r>
            </a:p>
          </p:txBody>
        </p:sp>
        <p:sp>
          <p:nvSpPr>
            <p:cNvPr id="79" name="Isosceles Triangle 78"/>
            <p:cNvSpPr/>
            <p:nvPr/>
          </p:nvSpPr>
          <p:spPr>
            <a:xfrm rot="10800000">
              <a:off x="5085485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Chevron 13"/>
            <p:cNvSpPr/>
            <p:nvPr/>
          </p:nvSpPr>
          <p:spPr>
            <a:xfrm>
              <a:off x="8102557" y="5237895"/>
              <a:ext cx="2906773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Datamängd avvecklad</a:t>
              </a:r>
            </a:p>
          </p:txBody>
        </p:sp>
        <p:sp>
          <p:nvSpPr>
            <p:cNvPr id="81" name="Isosceles Triangle 80"/>
            <p:cNvSpPr/>
            <p:nvPr/>
          </p:nvSpPr>
          <p:spPr>
            <a:xfrm rot="10800000">
              <a:off x="8577328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Pentagon 12"/>
            <p:cNvSpPr/>
            <p:nvPr/>
          </p:nvSpPr>
          <p:spPr>
            <a:xfrm rot="16200000">
              <a:off x="338800" y="5289426"/>
              <a:ext cx="920255" cy="40163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Resultat</a:t>
              </a:r>
              <a:endParaRPr kumimoji="0" lang="sv-S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2" name="Grupp 56">
            <a:extLst>
              <a:ext uri="{FF2B5EF4-FFF2-40B4-BE49-F238E27FC236}">
                <a16:creationId xmlns:a16="http://schemas.microsoft.com/office/drawing/2014/main" id="{35780CC7-380A-40AA-8AE4-301660802E2B}"/>
              </a:ext>
            </a:extLst>
          </p:cNvPr>
          <p:cNvGrpSpPr/>
          <p:nvPr/>
        </p:nvGrpSpPr>
        <p:grpSpPr>
          <a:xfrm>
            <a:off x="9192344" y="173225"/>
            <a:ext cx="2658768" cy="1217128"/>
            <a:chOff x="9192344" y="173225"/>
            <a:chExt cx="2658768" cy="1217128"/>
          </a:xfrm>
        </p:grpSpPr>
        <p:grpSp>
          <p:nvGrpSpPr>
            <p:cNvPr id="43" name="Group 53">
              <a:extLst>
                <a:ext uri="{FF2B5EF4-FFF2-40B4-BE49-F238E27FC236}">
                  <a16:creationId xmlns:a16="http://schemas.microsoft.com/office/drawing/2014/main" id="{CDE448AE-A0F3-4C43-8DEB-D153CBAA1354}"/>
                </a:ext>
              </a:extLst>
            </p:cNvPr>
            <p:cNvGrpSpPr/>
            <p:nvPr/>
          </p:nvGrpSpPr>
          <p:grpSpPr>
            <a:xfrm>
              <a:off x="9192344" y="260648"/>
              <a:ext cx="2043107" cy="1129705"/>
              <a:chOff x="9044411" y="333000"/>
              <a:chExt cx="2043107" cy="1129705"/>
            </a:xfrm>
          </p:grpSpPr>
          <p:grpSp>
            <p:nvGrpSpPr>
              <p:cNvPr id="47" name="Group 54">
                <a:extLst>
                  <a:ext uri="{FF2B5EF4-FFF2-40B4-BE49-F238E27FC236}">
                    <a16:creationId xmlns:a16="http://schemas.microsoft.com/office/drawing/2014/main" id="{F20DE2C3-AAB6-4ADE-8BDB-FFF3377CC96D}"/>
                  </a:ext>
                </a:extLst>
              </p:cNvPr>
              <p:cNvGrpSpPr/>
              <p:nvPr/>
            </p:nvGrpSpPr>
            <p:grpSpPr>
              <a:xfrm>
                <a:off x="10007518" y="333000"/>
                <a:ext cx="1080000" cy="1080000"/>
                <a:chOff x="10583173" y="284116"/>
                <a:chExt cx="1080000" cy="1080000"/>
              </a:xfrm>
            </p:grpSpPr>
            <p:grpSp>
              <p:nvGrpSpPr>
                <p:cNvPr id="49" name="Group 57">
                  <a:extLst>
                    <a:ext uri="{FF2B5EF4-FFF2-40B4-BE49-F238E27FC236}">
                      <a16:creationId xmlns:a16="http://schemas.microsoft.com/office/drawing/2014/main" id="{A825808D-58DA-4AE8-92F3-E05045080243}"/>
                    </a:ext>
                  </a:extLst>
                </p:cNvPr>
                <p:cNvGrpSpPr/>
                <p:nvPr/>
              </p:nvGrpSpPr>
              <p:grpSpPr>
                <a:xfrm rot="1363569">
                  <a:off x="10583173" y="284116"/>
                  <a:ext cx="1080000" cy="1080000"/>
                  <a:chOff x="8112224" y="494883"/>
                  <a:chExt cx="2736000" cy="2800422"/>
                </a:xfrm>
              </p:grpSpPr>
              <p:sp>
                <p:nvSpPr>
                  <p:cNvPr id="51" name="Oval 59">
                    <a:extLst>
                      <a:ext uri="{FF2B5EF4-FFF2-40B4-BE49-F238E27FC236}">
                        <a16:creationId xmlns:a16="http://schemas.microsoft.com/office/drawing/2014/main" id="{4E5B3A7D-722D-477C-AEB0-9ABD21B49BB0}"/>
                      </a:ext>
                    </a:extLst>
                  </p:cNvPr>
                  <p:cNvSpPr/>
                  <p:nvPr/>
                </p:nvSpPr>
                <p:spPr>
                  <a:xfrm>
                    <a:off x="8112224" y="559305"/>
                    <a:ext cx="2736000" cy="2736000"/>
                  </a:xfrm>
                  <a:prstGeom prst="ellipse">
                    <a:avLst/>
                  </a:prstGeom>
                  <a:gradFill flip="none" rotWithShape="1">
                    <a:gsLst>
                      <a:gs pos="85000">
                        <a:srgbClr val="C50366"/>
                      </a:gs>
                      <a:gs pos="45000">
                        <a:schemeClr val="bg2">
                          <a:lumMod val="90000"/>
                        </a:schemeClr>
                      </a:gs>
                      <a:gs pos="1000">
                        <a:schemeClr val="bg1">
                          <a:lumMod val="5000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Oval 60">
                    <a:extLst>
                      <a:ext uri="{FF2B5EF4-FFF2-40B4-BE49-F238E27FC236}">
                        <a16:creationId xmlns:a16="http://schemas.microsoft.com/office/drawing/2014/main" id="{F5BCA76E-24D0-44A0-845F-9EBB9638B941}"/>
                      </a:ext>
                    </a:extLst>
                  </p:cNvPr>
                  <p:cNvSpPr/>
                  <p:nvPr/>
                </p:nvSpPr>
                <p:spPr>
                  <a:xfrm>
                    <a:off x="8846847" y="1286971"/>
                    <a:ext cx="1260000" cy="126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" name="Chevron 61">
                    <a:extLst>
                      <a:ext uri="{FF2B5EF4-FFF2-40B4-BE49-F238E27FC236}">
                        <a16:creationId xmlns:a16="http://schemas.microsoft.com/office/drawing/2014/main" id="{EEA50FCE-A119-40F0-81B9-F20D4BB8A94B}"/>
                      </a:ext>
                    </a:extLst>
                  </p:cNvPr>
                  <p:cNvSpPr/>
                  <p:nvPr/>
                </p:nvSpPr>
                <p:spPr>
                  <a:xfrm rot="14519360">
                    <a:off x="8296452" y="1916276"/>
                    <a:ext cx="542993" cy="783397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Chevron 62">
                    <a:extLst>
                      <a:ext uri="{FF2B5EF4-FFF2-40B4-BE49-F238E27FC236}">
                        <a16:creationId xmlns:a16="http://schemas.microsoft.com/office/drawing/2014/main" id="{E4927BF6-2FD1-404A-BC45-168557B30A1D}"/>
                      </a:ext>
                    </a:extLst>
                  </p:cNvPr>
                  <p:cNvSpPr/>
                  <p:nvPr/>
                </p:nvSpPr>
                <p:spPr>
                  <a:xfrm rot="21356957">
                    <a:off x="9245984" y="494883"/>
                    <a:ext cx="548043" cy="917249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Chevron 63">
                    <a:extLst>
                      <a:ext uri="{FF2B5EF4-FFF2-40B4-BE49-F238E27FC236}">
                        <a16:creationId xmlns:a16="http://schemas.microsoft.com/office/drawing/2014/main" id="{8F5773DA-D671-4865-8786-5CE8FD8BDF82}"/>
                      </a:ext>
                    </a:extLst>
                  </p:cNvPr>
                  <p:cNvSpPr/>
                  <p:nvPr/>
                </p:nvSpPr>
                <p:spPr>
                  <a:xfrm rot="6339512">
                    <a:off x="10152473" y="1876924"/>
                    <a:ext cx="479402" cy="862102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0" name="Oval 58">
                  <a:extLst>
                    <a:ext uri="{FF2B5EF4-FFF2-40B4-BE49-F238E27FC236}">
                      <a16:creationId xmlns:a16="http://schemas.microsoft.com/office/drawing/2014/main" id="{A7DA79D0-EDD5-48AF-AB3E-FA5F427224AD}"/>
                    </a:ext>
                  </a:extLst>
                </p:cNvPr>
                <p:cNvSpPr/>
                <p:nvPr/>
              </p:nvSpPr>
              <p:spPr>
                <a:xfrm>
                  <a:off x="10824572" y="1052639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v-SE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4006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anose="020B0604020202020204" pitchFamily="34" charset="0"/>
                    </a:rPr>
                    <a:t>C</a:t>
                  </a:r>
                </a:p>
              </p:txBody>
            </p:sp>
          </p:grpSp>
          <p:sp>
            <p:nvSpPr>
              <p:cNvPr id="48" name="Rectangle 56">
                <a:extLst>
                  <a:ext uri="{FF2B5EF4-FFF2-40B4-BE49-F238E27FC236}">
                    <a16:creationId xmlns:a16="http://schemas.microsoft.com/office/drawing/2014/main" id="{79208A50-FB45-4848-B090-C83583354713}"/>
                  </a:ext>
                </a:extLst>
              </p:cNvPr>
              <p:cNvSpPr/>
              <p:nvPr/>
            </p:nvSpPr>
            <p:spPr>
              <a:xfrm>
                <a:off x="9044411" y="954269"/>
                <a:ext cx="1135343" cy="5084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C4006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Publicera och förvalta</a:t>
                </a:r>
              </a:p>
            </p:txBody>
          </p:sp>
        </p:grpSp>
        <p:sp>
          <p:nvSpPr>
            <p:cNvPr id="45" name="Rektangel 59">
              <a:extLst>
                <a:ext uri="{FF2B5EF4-FFF2-40B4-BE49-F238E27FC236}">
                  <a16:creationId xmlns:a16="http://schemas.microsoft.com/office/drawing/2014/main" id="{26A9B95D-7F08-4099-852A-DF5B59BEF528}"/>
                </a:ext>
              </a:extLst>
            </p:cNvPr>
            <p:cNvSpPr/>
            <p:nvPr/>
          </p:nvSpPr>
          <p:spPr>
            <a:xfrm>
              <a:off x="10912895" y="216518"/>
              <a:ext cx="938217" cy="898305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Rektangel 60">
              <a:extLst>
                <a:ext uri="{FF2B5EF4-FFF2-40B4-BE49-F238E27FC236}">
                  <a16:creationId xmlns:a16="http://schemas.microsoft.com/office/drawing/2014/main" id="{3D8B9BE6-BA6B-44F0-B5F8-321BC31AF313}"/>
                </a:ext>
              </a:extLst>
            </p:cNvPr>
            <p:cNvSpPr/>
            <p:nvPr/>
          </p:nvSpPr>
          <p:spPr>
            <a:xfrm rot="5400000">
              <a:off x="10063219" y="-36103"/>
              <a:ext cx="640349" cy="1059006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0461C00-F0B4-4158-B97C-96D904E10682}"/>
              </a:ext>
            </a:extLst>
          </p:cNvPr>
          <p:cNvSpPr txBox="1"/>
          <p:nvPr/>
        </p:nvSpPr>
        <p:spPr>
          <a:xfrm>
            <a:off x="1523252" y="1384879"/>
            <a:ext cx="260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 publicering och strax efter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6EB87D8-B877-4F7E-B499-3609D218A655}"/>
              </a:ext>
            </a:extLst>
          </p:cNvPr>
          <p:cNvSpPr txBox="1"/>
          <p:nvPr/>
        </p:nvSpPr>
        <p:spPr>
          <a:xfrm>
            <a:off x="5114311" y="1368233"/>
            <a:ext cx="4530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Kontinuerligt</a:t>
            </a:r>
          </a:p>
        </p:txBody>
      </p:sp>
      <p:grpSp>
        <p:nvGrpSpPr>
          <p:cNvPr id="62" name="Group 338">
            <a:extLst>
              <a:ext uri="{FF2B5EF4-FFF2-40B4-BE49-F238E27FC236}">
                <a16:creationId xmlns:a16="http://schemas.microsoft.com/office/drawing/2014/main" id="{9B714444-9065-4CC5-97A4-0DB775424A07}"/>
              </a:ext>
            </a:extLst>
          </p:cNvPr>
          <p:cNvGrpSpPr/>
          <p:nvPr/>
        </p:nvGrpSpPr>
        <p:grpSpPr>
          <a:xfrm>
            <a:off x="1064781" y="1340768"/>
            <a:ext cx="432000" cy="396000"/>
            <a:chOff x="1795463" y="3433763"/>
            <a:chExt cx="476249" cy="436563"/>
          </a:xfrm>
          <a:solidFill>
            <a:schemeClr val="tx2"/>
          </a:solidFill>
        </p:grpSpPr>
        <p:sp>
          <p:nvSpPr>
            <p:cNvPr id="67" name="Freeform 231">
              <a:extLst>
                <a:ext uri="{FF2B5EF4-FFF2-40B4-BE49-F238E27FC236}">
                  <a16:creationId xmlns:a16="http://schemas.microsoft.com/office/drawing/2014/main" id="{085D5C42-73B7-4DDD-8062-1835ACF89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5463" y="3433763"/>
              <a:ext cx="476249" cy="436563"/>
            </a:xfrm>
            <a:custGeom>
              <a:avLst/>
              <a:gdLst>
                <a:gd name="T0" fmla="*/ 57 w 250"/>
                <a:gd name="T1" fmla="*/ 166 h 229"/>
                <a:gd name="T2" fmla="*/ 33 w 250"/>
                <a:gd name="T3" fmla="*/ 166 h 229"/>
                <a:gd name="T4" fmla="*/ 135 w 250"/>
                <a:gd name="T5" fmla="*/ 229 h 229"/>
                <a:gd name="T6" fmla="*/ 250 w 250"/>
                <a:gd name="T7" fmla="*/ 114 h 229"/>
                <a:gd name="T8" fmla="*/ 135 w 250"/>
                <a:gd name="T9" fmla="*/ 0 h 229"/>
                <a:gd name="T10" fmla="*/ 23 w 250"/>
                <a:gd name="T11" fmla="*/ 93 h 229"/>
                <a:gd name="T12" fmla="*/ 0 w 250"/>
                <a:gd name="T13" fmla="*/ 93 h 229"/>
                <a:gd name="T14" fmla="*/ 31 w 250"/>
                <a:gd name="T15" fmla="*/ 135 h 229"/>
                <a:gd name="T16" fmla="*/ 62 w 250"/>
                <a:gd name="T17" fmla="*/ 93 h 229"/>
                <a:gd name="T18" fmla="*/ 44 w 250"/>
                <a:gd name="T19" fmla="*/ 93 h 229"/>
                <a:gd name="T20" fmla="*/ 135 w 250"/>
                <a:gd name="T21" fmla="*/ 20 h 229"/>
                <a:gd name="T22" fmla="*/ 229 w 250"/>
                <a:gd name="T23" fmla="*/ 114 h 229"/>
                <a:gd name="T24" fmla="*/ 135 w 250"/>
                <a:gd name="T25" fmla="*/ 208 h 229"/>
                <a:gd name="T26" fmla="*/ 57 w 250"/>
                <a:gd name="T27" fmla="*/ 166 h 229"/>
                <a:gd name="T28" fmla="*/ 57 w 250"/>
                <a:gd name="T29" fmla="*/ 166 h 229"/>
                <a:gd name="T30" fmla="*/ 57 w 250"/>
                <a:gd name="T31" fmla="*/ 16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0" h="229">
                  <a:moveTo>
                    <a:pt x="57" y="166"/>
                  </a:moveTo>
                  <a:cubicBezTo>
                    <a:pt x="33" y="166"/>
                    <a:pt x="33" y="166"/>
                    <a:pt x="33" y="166"/>
                  </a:cubicBezTo>
                  <a:cubicBezTo>
                    <a:pt x="52" y="203"/>
                    <a:pt x="91" y="229"/>
                    <a:pt x="135" y="229"/>
                  </a:cubicBezTo>
                  <a:cubicBezTo>
                    <a:pt x="198" y="229"/>
                    <a:pt x="250" y="177"/>
                    <a:pt x="250" y="114"/>
                  </a:cubicBezTo>
                  <a:cubicBezTo>
                    <a:pt x="250" y="51"/>
                    <a:pt x="198" y="0"/>
                    <a:pt x="135" y="0"/>
                  </a:cubicBezTo>
                  <a:cubicBezTo>
                    <a:pt x="79" y="0"/>
                    <a:pt x="32" y="40"/>
                    <a:pt x="23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53" y="51"/>
                    <a:pt x="91" y="20"/>
                    <a:pt x="135" y="20"/>
                  </a:cubicBezTo>
                  <a:cubicBezTo>
                    <a:pt x="187" y="20"/>
                    <a:pt x="229" y="62"/>
                    <a:pt x="229" y="114"/>
                  </a:cubicBezTo>
                  <a:cubicBezTo>
                    <a:pt x="229" y="166"/>
                    <a:pt x="187" y="208"/>
                    <a:pt x="135" y="208"/>
                  </a:cubicBezTo>
                  <a:cubicBezTo>
                    <a:pt x="103" y="208"/>
                    <a:pt x="74" y="191"/>
                    <a:pt x="57" y="166"/>
                  </a:cubicBezTo>
                  <a:close/>
                  <a:moveTo>
                    <a:pt x="57" y="166"/>
                  </a:moveTo>
                  <a:cubicBezTo>
                    <a:pt x="57" y="166"/>
                    <a:pt x="57" y="166"/>
                    <a:pt x="57" y="1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232">
              <a:extLst>
                <a:ext uri="{FF2B5EF4-FFF2-40B4-BE49-F238E27FC236}">
                  <a16:creationId xmlns:a16="http://schemas.microsoft.com/office/drawing/2014/main" id="{183A7569-8F07-4198-8F5A-785A026C9F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113" y="3513138"/>
              <a:ext cx="114300" cy="206375"/>
            </a:xfrm>
            <a:custGeom>
              <a:avLst/>
              <a:gdLst>
                <a:gd name="T0" fmla="*/ 0 w 72"/>
                <a:gd name="T1" fmla="*/ 0 h 130"/>
                <a:gd name="T2" fmla="*/ 0 w 72"/>
                <a:gd name="T3" fmla="*/ 92 h 130"/>
                <a:gd name="T4" fmla="*/ 65 w 72"/>
                <a:gd name="T5" fmla="*/ 130 h 130"/>
                <a:gd name="T6" fmla="*/ 72 w 72"/>
                <a:gd name="T7" fmla="*/ 119 h 130"/>
                <a:gd name="T8" fmla="*/ 12 w 72"/>
                <a:gd name="T9" fmla="*/ 83 h 130"/>
                <a:gd name="T10" fmla="*/ 12 w 72"/>
                <a:gd name="T11" fmla="*/ 0 h 130"/>
                <a:gd name="T12" fmla="*/ 0 w 72"/>
                <a:gd name="T13" fmla="*/ 0 h 130"/>
                <a:gd name="T14" fmla="*/ 0 w 72"/>
                <a:gd name="T15" fmla="*/ 0 h 130"/>
                <a:gd name="T16" fmla="*/ 0 w 72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0">
                  <a:moveTo>
                    <a:pt x="0" y="0"/>
                  </a:moveTo>
                  <a:lnTo>
                    <a:pt x="0" y="92"/>
                  </a:lnTo>
                  <a:lnTo>
                    <a:pt x="65" y="130"/>
                  </a:lnTo>
                  <a:lnTo>
                    <a:pt x="72" y="119"/>
                  </a:lnTo>
                  <a:lnTo>
                    <a:pt x="12" y="83"/>
                  </a:lnTo>
                  <a:lnTo>
                    <a:pt x="12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233">
              <a:extLst>
                <a:ext uri="{FF2B5EF4-FFF2-40B4-BE49-F238E27FC236}">
                  <a16:creationId xmlns:a16="http://schemas.microsoft.com/office/drawing/2014/main" id="{652EDA8A-66C1-4EE1-A134-7FCC44CC0D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113" y="3513138"/>
              <a:ext cx="114300" cy="206375"/>
            </a:xfrm>
            <a:custGeom>
              <a:avLst/>
              <a:gdLst>
                <a:gd name="T0" fmla="*/ 0 w 72"/>
                <a:gd name="T1" fmla="*/ 0 h 130"/>
                <a:gd name="T2" fmla="*/ 0 w 72"/>
                <a:gd name="T3" fmla="*/ 92 h 130"/>
                <a:gd name="T4" fmla="*/ 65 w 72"/>
                <a:gd name="T5" fmla="*/ 130 h 130"/>
                <a:gd name="T6" fmla="*/ 72 w 72"/>
                <a:gd name="T7" fmla="*/ 119 h 130"/>
                <a:gd name="T8" fmla="*/ 12 w 72"/>
                <a:gd name="T9" fmla="*/ 83 h 130"/>
                <a:gd name="T10" fmla="*/ 12 w 72"/>
                <a:gd name="T11" fmla="*/ 0 h 130"/>
                <a:gd name="T12" fmla="*/ 0 w 72"/>
                <a:gd name="T13" fmla="*/ 0 h 130"/>
                <a:gd name="T14" fmla="*/ 0 w 72"/>
                <a:gd name="T15" fmla="*/ 0 h 130"/>
                <a:gd name="T16" fmla="*/ 0 w 72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0">
                  <a:moveTo>
                    <a:pt x="0" y="0"/>
                  </a:moveTo>
                  <a:lnTo>
                    <a:pt x="0" y="92"/>
                  </a:lnTo>
                  <a:lnTo>
                    <a:pt x="65" y="130"/>
                  </a:lnTo>
                  <a:lnTo>
                    <a:pt x="72" y="119"/>
                  </a:lnTo>
                  <a:lnTo>
                    <a:pt x="12" y="83"/>
                  </a:lnTo>
                  <a:lnTo>
                    <a:pt x="12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0" name="Group 338">
            <a:extLst>
              <a:ext uri="{FF2B5EF4-FFF2-40B4-BE49-F238E27FC236}">
                <a16:creationId xmlns:a16="http://schemas.microsoft.com/office/drawing/2014/main" id="{472A5019-5B1E-4E42-B771-6AE465085996}"/>
              </a:ext>
            </a:extLst>
          </p:cNvPr>
          <p:cNvGrpSpPr/>
          <p:nvPr/>
        </p:nvGrpSpPr>
        <p:grpSpPr>
          <a:xfrm>
            <a:off x="4655840" y="1340768"/>
            <a:ext cx="432000" cy="396000"/>
            <a:chOff x="1795463" y="3433763"/>
            <a:chExt cx="476249" cy="436563"/>
          </a:xfrm>
          <a:solidFill>
            <a:schemeClr val="tx2"/>
          </a:solidFill>
        </p:grpSpPr>
        <p:sp>
          <p:nvSpPr>
            <p:cNvPr id="71" name="Freeform 231">
              <a:extLst>
                <a:ext uri="{FF2B5EF4-FFF2-40B4-BE49-F238E27FC236}">
                  <a16:creationId xmlns:a16="http://schemas.microsoft.com/office/drawing/2014/main" id="{C4E4E2A9-D025-4FF3-90E6-909C318C8A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5463" y="3433763"/>
              <a:ext cx="476249" cy="436563"/>
            </a:xfrm>
            <a:custGeom>
              <a:avLst/>
              <a:gdLst>
                <a:gd name="T0" fmla="*/ 57 w 250"/>
                <a:gd name="T1" fmla="*/ 166 h 229"/>
                <a:gd name="T2" fmla="*/ 33 w 250"/>
                <a:gd name="T3" fmla="*/ 166 h 229"/>
                <a:gd name="T4" fmla="*/ 135 w 250"/>
                <a:gd name="T5" fmla="*/ 229 h 229"/>
                <a:gd name="T6" fmla="*/ 250 w 250"/>
                <a:gd name="T7" fmla="*/ 114 h 229"/>
                <a:gd name="T8" fmla="*/ 135 w 250"/>
                <a:gd name="T9" fmla="*/ 0 h 229"/>
                <a:gd name="T10" fmla="*/ 23 w 250"/>
                <a:gd name="T11" fmla="*/ 93 h 229"/>
                <a:gd name="T12" fmla="*/ 0 w 250"/>
                <a:gd name="T13" fmla="*/ 93 h 229"/>
                <a:gd name="T14" fmla="*/ 31 w 250"/>
                <a:gd name="T15" fmla="*/ 135 h 229"/>
                <a:gd name="T16" fmla="*/ 62 w 250"/>
                <a:gd name="T17" fmla="*/ 93 h 229"/>
                <a:gd name="T18" fmla="*/ 44 w 250"/>
                <a:gd name="T19" fmla="*/ 93 h 229"/>
                <a:gd name="T20" fmla="*/ 135 w 250"/>
                <a:gd name="T21" fmla="*/ 20 h 229"/>
                <a:gd name="T22" fmla="*/ 229 w 250"/>
                <a:gd name="T23" fmla="*/ 114 h 229"/>
                <a:gd name="T24" fmla="*/ 135 w 250"/>
                <a:gd name="T25" fmla="*/ 208 h 229"/>
                <a:gd name="T26" fmla="*/ 57 w 250"/>
                <a:gd name="T27" fmla="*/ 166 h 229"/>
                <a:gd name="T28" fmla="*/ 57 w 250"/>
                <a:gd name="T29" fmla="*/ 166 h 229"/>
                <a:gd name="T30" fmla="*/ 57 w 250"/>
                <a:gd name="T31" fmla="*/ 16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0" h="229">
                  <a:moveTo>
                    <a:pt x="57" y="166"/>
                  </a:moveTo>
                  <a:cubicBezTo>
                    <a:pt x="33" y="166"/>
                    <a:pt x="33" y="166"/>
                    <a:pt x="33" y="166"/>
                  </a:cubicBezTo>
                  <a:cubicBezTo>
                    <a:pt x="52" y="203"/>
                    <a:pt x="91" y="229"/>
                    <a:pt x="135" y="229"/>
                  </a:cubicBezTo>
                  <a:cubicBezTo>
                    <a:pt x="198" y="229"/>
                    <a:pt x="250" y="177"/>
                    <a:pt x="250" y="114"/>
                  </a:cubicBezTo>
                  <a:cubicBezTo>
                    <a:pt x="250" y="51"/>
                    <a:pt x="198" y="0"/>
                    <a:pt x="135" y="0"/>
                  </a:cubicBezTo>
                  <a:cubicBezTo>
                    <a:pt x="79" y="0"/>
                    <a:pt x="32" y="40"/>
                    <a:pt x="23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53" y="51"/>
                    <a:pt x="91" y="20"/>
                    <a:pt x="135" y="20"/>
                  </a:cubicBezTo>
                  <a:cubicBezTo>
                    <a:pt x="187" y="20"/>
                    <a:pt x="229" y="62"/>
                    <a:pt x="229" y="114"/>
                  </a:cubicBezTo>
                  <a:cubicBezTo>
                    <a:pt x="229" y="166"/>
                    <a:pt x="187" y="208"/>
                    <a:pt x="135" y="208"/>
                  </a:cubicBezTo>
                  <a:cubicBezTo>
                    <a:pt x="103" y="208"/>
                    <a:pt x="74" y="191"/>
                    <a:pt x="57" y="166"/>
                  </a:cubicBezTo>
                  <a:close/>
                  <a:moveTo>
                    <a:pt x="57" y="166"/>
                  </a:moveTo>
                  <a:cubicBezTo>
                    <a:pt x="57" y="166"/>
                    <a:pt x="57" y="166"/>
                    <a:pt x="57" y="1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232">
              <a:extLst>
                <a:ext uri="{FF2B5EF4-FFF2-40B4-BE49-F238E27FC236}">
                  <a16:creationId xmlns:a16="http://schemas.microsoft.com/office/drawing/2014/main" id="{D58D39CD-B3DF-4B78-8354-9B44238D85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113" y="3513138"/>
              <a:ext cx="114300" cy="206375"/>
            </a:xfrm>
            <a:custGeom>
              <a:avLst/>
              <a:gdLst>
                <a:gd name="T0" fmla="*/ 0 w 72"/>
                <a:gd name="T1" fmla="*/ 0 h 130"/>
                <a:gd name="T2" fmla="*/ 0 w 72"/>
                <a:gd name="T3" fmla="*/ 92 h 130"/>
                <a:gd name="T4" fmla="*/ 65 w 72"/>
                <a:gd name="T5" fmla="*/ 130 h 130"/>
                <a:gd name="T6" fmla="*/ 72 w 72"/>
                <a:gd name="T7" fmla="*/ 119 h 130"/>
                <a:gd name="T8" fmla="*/ 12 w 72"/>
                <a:gd name="T9" fmla="*/ 83 h 130"/>
                <a:gd name="T10" fmla="*/ 12 w 72"/>
                <a:gd name="T11" fmla="*/ 0 h 130"/>
                <a:gd name="T12" fmla="*/ 0 w 72"/>
                <a:gd name="T13" fmla="*/ 0 h 130"/>
                <a:gd name="T14" fmla="*/ 0 w 72"/>
                <a:gd name="T15" fmla="*/ 0 h 130"/>
                <a:gd name="T16" fmla="*/ 0 w 72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0">
                  <a:moveTo>
                    <a:pt x="0" y="0"/>
                  </a:moveTo>
                  <a:lnTo>
                    <a:pt x="0" y="92"/>
                  </a:lnTo>
                  <a:lnTo>
                    <a:pt x="65" y="130"/>
                  </a:lnTo>
                  <a:lnTo>
                    <a:pt x="72" y="119"/>
                  </a:lnTo>
                  <a:lnTo>
                    <a:pt x="12" y="83"/>
                  </a:lnTo>
                  <a:lnTo>
                    <a:pt x="12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233">
              <a:extLst>
                <a:ext uri="{FF2B5EF4-FFF2-40B4-BE49-F238E27FC236}">
                  <a16:creationId xmlns:a16="http://schemas.microsoft.com/office/drawing/2014/main" id="{99B599C0-56C8-4A5F-B3E3-BC5C028F1A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113" y="3513138"/>
              <a:ext cx="114300" cy="206375"/>
            </a:xfrm>
            <a:custGeom>
              <a:avLst/>
              <a:gdLst>
                <a:gd name="T0" fmla="*/ 0 w 72"/>
                <a:gd name="T1" fmla="*/ 0 h 130"/>
                <a:gd name="T2" fmla="*/ 0 w 72"/>
                <a:gd name="T3" fmla="*/ 92 h 130"/>
                <a:gd name="T4" fmla="*/ 65 w 72"/>
                <a:gd name="T5" fmla="*/ 130 h 130"/>
                <a:gd name="T6" fmla="*/ 72 w 72"/>
                <a:gd name="T7" fmla="*/ 119 h 130"/>
                <a:gd name="T8" fmla="*/ 12 w 72"/>
                <a:gd name="T9" fmla="*/ 83 h 130"/>
                <a:gd name="T10" fmla="*/ 12 w 72"/>
                <a:gd name="T11" fmla="*/ 0 h 130"/>
                <a:gd name="T12" fmla="*/ 0 w 72"/>
                <a:gd name="T13" fmla="*/ 0 h 130"/>
                <a:gd name="T14" fmla="*/ 0 w 72"/>
                <a:gd name="T15" fmla="*/ 0 h 130"/>
                <a:gd name="T16" fmla="*/ 0 w 72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0">
                  <a:moveTo>
                    <a:pt x="0" y="0"/>
                  </a:moveTo>
                  <a:lnTo>
                    <a:pt x="0" y="92"/>
                  </a:lnTo>
                  <a:lnTo>
                    <a:pt x="65" y="130"/>
                  </a:lnTo>
                  <a:lnTo>
                    <a:pt x="72" y="119"/>
                  </a:lnTo>
                  <a:lnTo>
                    <a:pt x="12" y="83"/>
                  </a:lnTo>
                  <a:lnTo>
                    <a:pt x="12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D22242AA-2676-4D0F-8BF5-4B77AD7F1626}"/>
              </a:ext>
            </a:extLst>
          </p:cNvPr>
          <p:cNvSpPr txBox="1"/>
          <p:nvPr/>
        </p:nvSpPr>
        <p:spPr>
          <a:xfrm>
            <a:off x="8647539" y="1368233"/>
            <a:ext cx="4530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i="1">
                <a:solidFill>
                  <a:srgbClr val="000000"/>
                </a:solidFill>
                <a:latin typeface="Arial"/>
              </a:rPr>
              <a:t>Efter bedömning</a:t>
            </a:r>
            <a:endParaRPr kumimoji="0" lang="sv-SE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5" name="Group 338">
            <a:extLst>
              <a:ext uri="{FF2B5EF4-FFF2-40B4-BE49-F238E27FC236}">
                <a16:creationId xmlns:a16="http://schemas.microsoft.com/office/drawing/2014/main" id="{D777A33F-ABE5-4494-A08B-1FF9871C9B18}"/>
              </a:ext>
            </a:extLst>
          </p:cNvPr>
          <p:cNvGrpSpPr/>
          <p:nvPr/>
        </p:nvGrpSpPr>
        <p:grpSpPr>
          <a:xfrm>
            <a:off x="8040216" y="1340768"/>
            <a:ext cx="432000" cy="396000"/>
            <a:chOff x="1795463" y="3433763"/>
            <a:chExt cx="476249" cy="436563"/>
          </a:xfrm>
          <a:solidFill>
            <a:schemeClr val="tx2"/>
          </a:solidFill>
        </p:grpSpPr>
        <p:sp>
          <p:nvSpPr>
            <p:cNvPr id="76" name="Freeform 231">
              <a:extLst>
                <a:ext uri="{FF2B5EF4-FFF2-40B4-BE49-F238E27FC236}">
                  <a16:creationId xmlns:a16="http://schemas.microsoft.com/office/drawing/2014/main" id="{136E9962-DA75-41E1-A004-2A06B60D4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5463" y="3433763"/>
              <a:ext cx="476249" cy="436563"/>
            </a:xfrm>
            <a:custGeom>
              <a:avLst/>
              <a:gdLst>
                <a:gd name="T0" fmla="*/ 57 w 250"/>
                <a:gd name="T1" fmla="*/ 166 h 229"/>
                <a:gd name="T2" fmla="*/ 33 w 250"/>
                <a:gd name="T3" fmla="*/ 166 h 229"/>
                <a:gd name="T4" fmla="*/ 135 w 250"/>
                <a:gd name="T5" fmla="*/ 229 h 229"/>
                <a:gd name="T6" fmla="*/ 250 w 250"/>
                <a:gd name="T7" fmla="*/ 114 h 229"/>
                <a:gd name="T8" fmla="*/ 135 w 250"/>
                <a:gd name="T9" fmla="*/ 0 h 229"/>
                <a:gd name="T10" fmla="*/ 23 w 250"/>
                <a:gd name="T11" fmla="*/ 93 h 229"/>
                <a:gd name="T12" fmla="*/ 0 w 250"/>
                <a:gd name="T13" fmla="*/ 93 h 229"/>
                <a:gd name="T14" fmla="*/ 31 w 250"/>
                <a:gd name="T15" fmla="*/ 135 h 229"/>
                <a:gd name="T16" fmla="*/ 62 w 250"/>
                <a:gd name="T17" fmla="*/ 93 h 229"/>
                <a:gd name="T18" fmla="*/ 44 w 250"/>
                <a:gd name="T19" fmla="*/ 93 h 229"/>
                <a:gd name="T20" fmla="*/ 135 w 250"/>
                <a:gd name="T21" fmla="*/ 20 h 229"/>
                <a:gd name="T22" fmla="*/ 229 w 250"/>
                <a:gd name="T23" fmla="*/ 114 h 229"/>
                <a:gd name="T24" fmla="*/ 135 w 250"/>
                <a:gd name="T25" fmla="*/ 208 h 229"/>
                <a:gd name="T26" fmla="*/ 57 w 250"/>
                <a:gd name="T27" fmla="*/ 166 h 229"/>
                <a:gd name="T28" fmla="*/ 57 w 250"/>
                <a:gd name="T29" fmla="*/ 166 h 229"/>
                <a:gd name="T30" fmla="*/ 57 w 250"/>
                <a:gd name="T31" fmla="*/ 16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0" h="229">
                  <a:moveTo>
                    <a:pt x="57" y="166"/>
                  </a:moveTo>
                  <a:cubicBezTo>
                    <a:pt x="33" y="166"/>
                    <a:pt x="33" y="166"/>
                    <a:pt x="33" y="166"/>
                  </a:cubicBezTo>
                  <a:cubicBezTo>
                    <a:pt x="52" y="203"/>
                    <a:pt x="91" y="229"/>
                    <a:pt x="135" y="229"/>
                  </a:cubicBezTo>
                  <a:cubicBezTo>
                    <a:pt x="198" y="229"/>
                    <a:pt x="250" y="177"/>
                    <a:pt x="250" y="114"/>
                  </a:cubicBezTo>
                  <a:cubicBezTo>
                    <a:pt x="250" y="51"/>
                    <a:pt x="198" y="0"/>
                    <a:pt x="135" y="0"/>
                  </a:cubicBezTo>
                  <a:cubicBezTo>
                    <a:pt x="79" y="0"/>
                    <a:pt x="32" y="40"/>
                    <a:pt x="23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53" y="51"/>
                    <a:pt x="91" y="20"/>
                    <a:pt x="135" y="20"/>
                  </a:cubicBezTo>
                  <a:cubicBezTo>
                    <a:pt x="187" y="20"/>
                    <a:pt x="229" y="62"/>
                    <a:pt x="229" y="114"/>
                  </a:cubicBezTo>
                  <a:cubicBezTo>
                    <a:pt x="229" y="166"/>
                    <a:pt x="187" y="208"/>
                    <a:pt x="135" y="208"/>
                  </a:cubicBezTo>
                  <a:cubicBezTo>
                    <a:pt x="103" y="208"/>
                    <a:pt x="74" y="191"/>
                    <a:pt x="57" y="166"/>
                  </a:cubicBezTo>
                  <a:close/>
                  <a:moveTo>
                    <a:pt x="57" y="166"/>
                  </a:moveTo>
                  <a:cubicBezTo>
                    <a:pt x="57" y="166"/>
                    <a:pt x="57" y="166"/>
                    <a:pt x="57" y="1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232">
              <a:extLst>
                <a:ext uri="{FF2B5EF4-FFF2-40B4-BE49-F238E27FC236}">
                  <a16:creationId xmlns:a16="http://schemas.microsoft.com/office/drawing/2014/main" id="{56E6D53F-FB59-4C74-9A72-728C0E6A75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113" y="3513138"/>
              <a:ext cx="114300" cy="206375"/>
            </a:xfrm>
            <a:custGeom>
              <a:avLst/>
              <a:gdLst>
                <a:gd name="T0" fmla="*/ 0 w 72"/>
                <a:gd name="T1" fmla="*/ 0 h 130"/>
                <a:gd name="T2" fmla="*/ 0 w 72"/>
                <a:gd name="T3" fmla="*/ 92 h 130"/>
                <a:gd name="T4" fmla="*/ 65 w 72"/>
                <a:gd name="T5" fmla="*/ 130 h 130"/>
                <a:gd name="T6" fmla="*/ 72 w 72"/>
                <a:gd name="T7" fmla="*/ 119 h 130"/>
                <a:gd name="T8" fmla="*/ 12 w 72"/>
                <a:gd name="T9" fmla="*/ 83 h 130"/>
                <a:gd name="T10" fmla="*/ 12 w 72"/>
                <a:gd name="T11" fmla="*/ 0 h 130"/>
                <a:gd name="T12" fmla="*/ 0 w 72"/>
                <a:gd name="T13" fmla="*/ 0 h 130"/>
                <a:gd name="T14" fmla="*/ 0 w 72"/>
                <a:gd name="T15" fmla="*/ 0 h 130"/>
                <a:gd name="T16" fmla="*/ 0 w 72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0">
                  <a:moveTo>
                    <a:pt x="0" y="0"/>
                  </a:moveTo>
                  <a:lnTo>
                    <a:pt x="0" y="92"/>
                  </a:lnTo>
                  <a:lnTo>
                    <a:pt x="65" y="130"/>
                  </a:lnTo>
                  <a:lnTo>
                    <a:pt x="72" y="119"/>
                  </a:lnTo>
                  <a:lnTo>
                    <a:pt x="12" y="83"/>
                  </a:lnTo>
                  <a:lnTo>
                    <a:pt x="12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233">
              <a:extLst>
                <a:ext uri="{FF2B5EF4-FFF2-40B4-BE49-F238E27FC236}">
                  <a16:creationId xmlns:a16="http://schemas.microsoft.com/office/drawing/2014/main" id="{E942F819-6AF4-42F6-AC22-9F1C52358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113" y="3513138"/>
              <a:ext cx="114300" cy="206375"/>
            </a:xfrm>
            <a:custGeom>
              <a:avLst/>
              <a:gdLst>
                <a:gd name="T0" fmla="*/ 0 w 72"/>
                <a:gd name="T1" fmla="*/ 0 h 130"/>
                <a:gd name="T2" fmla="*/ 0 w 72"/>
                <a:gd name="T3" fmla="*/ 92 h 130"/>
                <a:gd name="T4" fmla="*/ 65 w 72"/>
                <a:gd name="T5" fmla="*/ 130 h 130"/>
                <a:gd name="T6" fmla="*/ 72 w 72"/>
                <a:gd name="T7" fmla="*/ 119 h 130"/>
                <a:gd name="T8" fmla="*/ 12 w 72"/>
                <a:gd name="T9" fmla="*/ 83 h 130"/>
                <a:gd name="T10" fmla="*/ 12 w 72"/>
                <a:gd name="T11" fmla="*/ 0 h 130"/>
                <a:gd name="T12" fmla="*/ 0 w 72"/>
                <a:gd name="T13" fmla="*/ 0 h 130"/>
                <a:gd name="T14" fmla="*/ 0 w 72"/>
                <a:gd name="T15" fmla="*/ 0 h 130"/>
                <a:gd name="T16" fmla="*/ 0 w 72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0">
                  <a:moveTo>
                    <a:pt x="0" y="0"/>
                  </a:moveTo>
                  <a:lnTo>
                    <a:pt x="0" y="92"/>
                  </a:lnTo>
                  <a:lnTo>
                    <a:pt x="65" y="130"/>
                  </a:lnTo>
                  <a:lnTo>
                    <a:pt x="72" y="119"/>
                  </a:lnTo>
                  <a:lnTo>
                    <a:pt x="12" y="83"/>
                  </a:lnTo>
                  <a:lnTo>
                    <a:pt x="12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7" name="Pentagon 12">
            <a:extLst>
              <a:ext uri="{FF2B5EF4-FFF2-40B4-BE49-F238E27FC236}">
                <a16:creationId xmlns:a16="http://schemas.microsoft.com/office/drawing/2014/main" id="{B02F3099-98F5-41E2-92A3-8ADC10D7F4A4}"/>
              </a:ext>
            </a:extLst>
          </p:cNvPr>
          <p:cNvSpPr/>
          <p:nvPr/>
        </p:nvSpPr>
        <p:spPr>
          <a:xfrm rot="16200000">
            <a:off x="426764" y="1800225"/>
            <a:ext cx="744318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1</a:t>
            </a:r>
          </a:p>
        </p:txBody>
      </p:sp>
      <p:sp>
        <p:nvSpPr>
          <p:cNvPr id="58" name="Pentagon 12">
            <a:extLst>
              <a:ext uri="{FF2B5EF4-FFF2-40B4-BE49-F238E27FC236}">
                <a16:creationId xmlns:a16="http://schemas.microsoft.com/office/drawing/2014/main" id="{EDD427E1-1A05-426A-9DE3-D839D93CFA80}"/>
              </a:ext>
            </a:extLst>
          </p:cNvPr>
          <p:cNvSpPr/>
          <p:nvPr/>
        </p:nvSpPr>
        <p:spPr>
          <a:xfrm rot="16200000">
            <a:off x="-557213" y="3511461"/>
            <a:ext cx="2713038" cy="40240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nivå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9D075B-07B1-4BEC-B4BF-1200AB57EA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7670" y="351693"/>
            <a:ext cx="1878650" cy="8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97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2080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think-cell Slide" r:id="rId6" imgW="631" imgH="631" progId="TCLayout.ActiveDocument.1">
                  <p:embed/>
                </p:oleObj>
              </mc:Choice>
              <mc:Fallback>
                <p:oleObj name="think-cell Slide" r:id="rId6" imgW="631" imgH="631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kumimoji="0" lang="sv-SE" sz="2400" b="1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A5B5E124-15B1-4229-90FD-C5F7F578E4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7670" y="351693"/>
            <a:ext cx="1878650" cy="809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7200"/>
            <a:ext cx="9530758" cy="831600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Steg C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”Publicera och förvalta”</a:t>
            </a: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hevron 13"/>
          <p:cNvSpPr/>
          <p:nvPr/>
        </p:nvSpPr>
        <p:spPr>
          <a:xfrm>
            <a:off x="1114091" y="2356143"/>
            <a:ext cx="3014436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C.1.1  </a:t>
            </a:r>
            <a:r>
              <a:rPr lang="sv-SE" sz="1200">
                <a:solidFill>
                  <a:srgbClr val="000000"/>
                </a:solidFill>
              </a:rPr>
              <a:t>Publicera data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C.1.2  </a:t>
            </a:r>
            <a:r>
              <a:rPr lang="sv-SE" sz="1200">
                <a:solidFill>
                  <a:srgbClr val="000000"/>
                </a:solidFill>
              </a:rPr>
              <a:t>Marknadsför och skapa engagemang</a:t>
            </a:r>
          </a:p>
        </p:txBody>
      </p:sp>
      <p:sp>
        <p:nvSpPr>
          <p:cNvPr id="21" name="Chevron 14"/>
          <p:cNvSpPr/>
          <p:nvPr/>
        </p:nvSpPr>
        <p:spPr>
          <a:xfrm>
            <a:off x="4605255" y="2350004"/>
            <a:ext cx="2930905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C.2.1  </a:t>
            </a:r>
            <a:r>
              <a:rPr lang="sv-SE" sz="1200">
                <a:solidFill>
                  <a:srgbClr val="000000"/>
                </a:solidFill>
              </a:rPr>
              <a:t>Samla feedback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C.2.2  </a:t>
            </a:r>
            <a:r>
              <a:rPr lang="sv-SE" sz="1200">
                <a:solidFill>
                  <a:srgbClr val="000000"/>
                </a:solidFill>
              </a:rPr>
              <a:t>Ge stöd och support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C.2.3  </a:t>
            </a:r>
            <a:r>
              <a:rPr lang="sv-SE" sz="1200">
                <a:solidFill>
                  <a:srgbClr val="000000"/>
                </a:solidFill>
              </a:rPr>
              <a:t>Utveckla och uppdatera datamängden 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C.2.4  </a:t>
            </a:r>
            <a:r>
              <a:rPr lang="sv-SE" sz="1200">
                <a:solidFill>
                  <a:srgbClr val="000000"/>
                </a:solidFill>
              </a:rPr>
              <a:t>Uppmuntra och synliggör användning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Chevron 15"/>
          <p:cNvSpPr/>
          <p:nvPr/>
        </p:nvSpPr>
        <p:spPr>
          <a:xfrm>
            <a:off x="8102557" y="2357971"/>
            <a:ext cx="2873628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C.3.1  </a:t>
            </a:r>
            <a:r>
              <a:rPr lang="sv-SE" sz="1200">
                <a:solidFill>
                  <a:srgbClr val="000000"/>
                </a:solidFill>
              </a:rPr>
              <a:t>Avveckla datamängd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114090" y="1761429"/>
            <a:ext cx="10094478" cy="477070"/>
            <a:chOff x="1041722" y="1988503"/>
            <a:chExt cx="5044126" cy="477070"/>
          </a:xfrm>
        </p:grpSpPr>
        <p:sp>
          <p:nvSpPr>
            <p:cNvPr id="64" name="Pentagon 63"/>
            <p:cNvSpPr/>
            <p:nvPr/>
          </p:nvSpPr>
          <p:spPr>
            <a:xfrm>
              <a:off x="1041722" y="1988503"/>
              <a:ext cx="1619001" cy="477070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sv-SE" sz="1400" b="1">
                  <a:solidFill>
                    <a:srgbClr val="FFFFFF"/>
                  </a:solidFill>
                  <a:latin typeface="Arial"/>
                </a:rPr>
                <a:t>C</a:t>
              </a: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.1. </a:t>
              </a:r>
              <a:r>
                <a:rPr lang="sv-SE" sz="1400" b="1">
                  <a:solidFill>
                    <a:srgbClr val="FFFFFF"/>
                  </a:solidFill>
                  <a:latin typeface="Arial"/>
                </a:rPr>
                <a:t>Publicera och lansera</a:t>
              </a:r>
            </a:p>
          </p:txBody>
        </p:sp>
        <p:sp>
          <p:nvSpPr>
            <p:cNvPr id="65" name="Chevron 64"/>
            <p:cNvSpPr/>
            <p:nvPr/>
          </p:nvSpPr>
          <p:spPr>
            <a:xfrm>
              <a:off x="2757801" y="1988503"/>
              <a:ext cx="1619001" cy="47707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400" b="1">
                  <a:solidFill>
                    <a:srgbClr val="FFFFFF"/>
                  </a:solidFill>
                  <a:latin typeface="Arial"/>
                </a:rPr>
                <a:t>C</a:t>
              </a: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.2. </a:t>
              </a:r>
              <a:r>
                <a:rPr lang="sv-SE" sz="1400" b="1">
                  <a:solidFill>
                    <a:srgbClr val="FFFFFF"/>
                  </a:solidFill>
                </a:rPr>
                <a:t>Förvalta</a:t>
              </a:r>
              <a:endPara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Chevron 65"/>
            <p:cNvSpPr/>
            <p:nvPr/>
          </p:nvSpPr>
          <p:spPr>
            <a:xfrm>
              <a:off x="4466847" y="1988503"/>
              <a:ext cx="1619001" cy="47707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400" b="1">
                  <a:solidFill>
                    <a:srgbClr val="FFFFFF"/>
                  </a:solidFill>
                  <a:latin typeface="Arial"/>
                </a:rPr>
                <a:t>C</a:t>
              </a: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.3. Avveckla</a:t>
              </a: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521FE255-93E4-0145-AB63-176E159C9FD0}"/>
              </a:ext>
            </a:extLst>
          </p:cNvPr>
          <p:cNvGrpSpPr/>
          <p:nvPr/>
        </p:nvGrpSpPr>
        <p:grpSpPr>
          <a:xfrm>
            <a:off x="598109" y="5030117"/>
            <a:ext cx="10411221" cy="920255"/>
            <a:chOff x="598109" y="5030117"/>
            <a:chExt cx="10411221" cy="920255"/>
          </a:xfrm>
        </p:grpSpPr>
        <p:sp>
          <p:nvSpPr>
            <p:cNvPr id="30" name="Chevron 13"/>
            <p:cNvSpPr/>
            <p:nvPr/>
          </p:nvSpPr>
          <p:spPr>
            <a:xfrm>
              <a:off x="1114091" y="5237895"/>
              <a:ext cx="3014436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Datamängd använd</a:t>
              </a:r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1593642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Chevron 13"/>
            <p:cNvSpPr/>
            <p:nvPr/>
          </p:nvSpPr>
          <p:spPr>
            <a:xfrm>
              <a:off x="4610714" y="5237895"/>
              <a:ext cx="2925447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Datamängd förvaltad</a:t>
              </a:r>
            </a:p>
          </p:txBody>
        </p:sp>
        <p:sp>
          <p:nvSpPr>
            <p:cNvPr id="79" name="Isosceles Triangle 78"/>
            <p:cNvSpPr/>
            <p:nvPr/>
          </p:nvSpPr>
          <p:spPr>
            <a:xfrm rot="10800000">
              <a:off x="5085485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Chevron 13"/>
            <p:cNvSpPr/>
            <p:nvPr/>
          </p:nvSpPr>
          <p:spPr>
            <a:xfrm>
              <a:off x="8102557" y="5237895"/>
              <a:ext cx="2906773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Datamängd avvecklad</a:t>
              </a:r>
            </a:p>
          </p:txBody>
        </p:sp>
        <p:sp>
          <p:nvSpPr>
            <p:cNvPr id="81" name="Isosceles Triangle 80"/>
            <p:cNvSpPr/>
            <p:nvPr/>
          </p:nvSpPr>
          <p:spPr>
            <a:xfrm rot="10800000">
              <a:off x="8577328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Pentagon 12"/>
            <p:cNvSpPr/>
            <p:nvPr/>
          </p:nvSpPr>
          <p:spPr>
            <a:xfrm rot="16200000">
              <a:off x="338800" y="5289426"/>
              <a:ext cx="920255" cy="40163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Resultat</a:t>
              </a:r>
              <a:endParaRPr kumimoji="0" lang="sv-S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2" name="Grupp 56">
            <a:extLst>
              <a:ext uri="{FF2B5EF4-FFF2-40B4-BE49-F238E27FC236}">
                <a16:creationId xmlns:a16="http://schemas.microsoft.com/office/drawing/2014/main" id="{35780CC7-380A-40AA-8AE4-301660802E2B}"/>
              </a:ext>
            </a:extLst>
          </p:cNvPr>
          <p:cNvGrpSpPr/>
          <p:nvPr/>
        </p:nvGrpSpPr>
        <p:grpSpPr>
          <a:xfrm>
            <a:off x="9192344" y="173225"/>
            <a:ext cx="2658768" cy="1217128"/>
            <a:chOff x="9192344" y="173225"/>
            <a:chExt cx="2658768" cy="1217128"/>
          </a:xfrm>
        </p:grpSpPr>
        <p:grpSp>
          <p:nvGrpSpPr>
            <p:cNvPr id="43" name="Group 53">
              <a:extLst>
                <a:ext uri="{FF2B5EF4-FFF2-40B4-BE49-F238E27FC236}">
                  <a16:creationId xmlns:a16="http://schemas.microsoft.com/office/drawing/2014/main" id="{CDE448AE-A0F3-4C43-8DEB-D153CBAA1354}"/>
                </a:ext>
              </a:extLst>
            </p:cNvPr>
            <p:cNvGrpSpPr/>
            <p:nvPr/>
          </p:nvGrpSpPr>
          <p:grpSpPr>
            <a:xfrm>
              <a:off x="9192344" y="260648"/>
              <a:ext cx="2043107" cy="1129705"/>
              <a:chOff x="9044411" y="333000"/>
              <a:chExt cx="2043107" cy="1129705"/>
            </a:xfrm>
          </p:grpSpPr>
          <p:grpSp>
            <p:nvGrpSpPr>
              <p:cNvPr id="47" name="Group 54">
                <a:extLst>
                  <a:ext uri="{FF2B5EF4-FFF2-40B4-BE49-F238E27FC236}">
                    <a16:creationId xmlns:a16="http://schemas.microsoft.com/office/drawing/2014/main" id="{F20DE2C3-AAB6-4ADE-8BDB-FFF3377CC96D}"/>
                  </a:ext>
                </a:extLst>
              </p:cNvPr>
              <p:cNvGrpSpPr/>
              <p:nvPr/>
            </p:nvGrpSpPr>
            <p:grpSpPr>
              <a:xfrm>
                <a:off x="10007518" y="333000"/>
                <a:ext cx="1080000" cy="1080000"/>
                <a:chOff x="10583173" y="284116"/>
                <a:chExt cx="1080000" cy="1080000"/>
              </a:xfrm>
            </p:grpSpPr>
            <p:grpSp>
              <p:nvGrpSpPr>
                <p:cNvPr id="49" name="Group 57">
                  <a:extLst>
                    <a:ext uri="{FF2B5EF4-FFF2-40B4-BE49-F238E27FC236}">
                      <a16:creationId xmlns:a16="http://schemas.microsoft.com/office/drawing/2014/main" id="{A825808D-58DA-4AE8-92F3-E05045080243}"/>
                    </a:ext>
                  </a:extLst>
                </p:cNvPr>
                <p:cNvGrpSpPr/>
                <p:nvPr/>
              </p:nvGrpSpPr>
              <p:grpSpPr>
                <a:xfrm rot="1363569">
                  <a:off x="10583173" y="284116"/>
                  <a:ext cx="1080000" cy="1080000"/>
                  <a:chOff x="8112224" y="494883"/>
                  <a:chExt cx="2736000" cy="2800422"/>
                </a:xfrm>
              </p:grpSpPr>
              <p:sp>
                <p:nvSpPr>
                  <p:cNvPr id="51" name="Oval 59">
                    <a:extLst>
                      <a:ext uri="{FF2B5EF4-FFF2-40B4-BE49-F238E27FC236}">
                        <a16:creationId xmlns:a16="http://schemas.microsoft.com/office/drawing/2014/main" id="{4E5B3A7D-722D-477C-AEB0-9ABD21B49BB0}"/>
                      </a:ext>
                    </a:extLst>
                  </p:cNvPr>
                  <p:cNvSpPr/>
                  <p:nvPr/>
                </p:nvSpPr>
                <p:spPr>
                  <a:xfrm>
                    <a:off x="8112224" y="559305"/>
                    <a:ext cx="2736000" cy="2736000"/>
                  </a:xfrm>
                  <a:prstGeom prst="ellipse">
                    <a:avLst/>
                  </a:prstGeom>
                  <a:gradFill flip="none" rotWithShape="1">
                    <a:gsLst>
                      <a:gs pos="85000">
                        <a:srgbClr val="C50366"/>
                      </a:gs>
                      <a:gs pos="45000">
                        <a:schemeClr val="bg2">
                          <a:lumMod val="90000"/>
                        </a:schemeClr>
                      </a:gs>
                      <a:gs pos="1000">
                        <a:schemeClr val="bg1">
                          <a:lumMod val="5000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Oval 60">
                    <a:extLst>
                      <a:ext uri="{FF2B5EF4-FFF2-40B4-BE49-F238E27FC236}">
                        <a16:creationId xmlns:a16="http://schemas.microsoft.com/office/drawing/2014/main" id="{F5BCA76E-24D0-44A0-845F-9EBB9638B941}"/>
                      </a:ext>
                    </a:extLst>
                  </p:cNvPr>
                  <p:cNvSpPr/>
                  <p:nvPr/>
                </p:nvSpPr>
                <p:spPr>
                  <a:xfrm>
                    <a:off x="8846847" y="1286971"/>
                    <a:ext cx="1260000" cy="126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" name="Chevron 61">
                    <a:extLst>
                      <a:ext uri="{FF2B5EF4-FFF2-40B4-BE49-F238E27FC236}">
                        <a16:creationId xmlns:a16="http://schemas.microsoft.com/office/drawing/2014/main" id="{EEA50FCE-A119-40F0-81B9-F20D4BB8A94B}"/>
                      </a:ext>
                    </a:extLst>
                  </p:cNvPr>
                  <p:cNvSpPr/>
                  <p:nvPr/>
                </p:nvSpPr>
                <p:spPr>
                  <a:xfrm rot="14519360">
                    <a:off x="8296452" y="1916276"/>
                    <a:ext cx="542993" cy="783397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Chevron 62">
                    <a:extLst>
                      <a:ext uri="{FF2B5EF4-FFF2-40B4-BE49-F238E27FC236}">
                        <a16:creationId xmlns:a16="http://schemas.microsoft.com/office/drawing/2014/main" id="{E4927BF6-2FD1-404A-BC45-168557B30A1D}"/>
                      </a:ext>
                    </a:extLst>
                  </p:cNvPr>
                  <p:cNvSpPr/>
                  <p:nvPr/>
                </p:nvSpPr>
                <p:spPr>
                  <a:xfrm rot="21356957">
                    <a:off x="9245984" y="494883"/>
                    <a:ext cx="548043" cy="917249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Chevron 63">
                    <a:extLst>
                      <a:ext uri="{FF2B5EF4-FFF2-40B4-BE49-F238E27FC236}">
                        <a16:creationId xmlns:a16="http://schemas.microsoft.com/office/drawing/2014/main" id="{8F5773DA-D671-4865-8786-5CE8FD8BDF82}"/>
                      </a:ext>
                    </a:extLst>
                  </p:cNvPr>
                  <p:cNvSpPr/>
                  <p:nvPr/>
                </p:nvSpPr>
                <p:spPr>
                  <a:xfrm rot="6339512">
                    <a:off x="10152473" y="1876924"/>
                    <a:ext cx="479402" cy="862102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0" name="Oval 58">
                  <a:extLst>
                    <a:ext uri="{FF2B5EF4-FFF2-40B4-BE49-F238E27FC236}">
                      <a16:creationId xmlns:a16="http://schemas.microsoft.com/office/drawing/2014/main" id="{A7DA79D0-EDD5-48AF-AB3E-FA5F427224AD}"/>
                    </a:ext>
                  </a:extLst>
                </p:cNvPr>
                <p:cNvSpPr/>
                <p:nvPr/>
              </p:nvSpPr>
              <p:spPr>
                <a:xfrm>
                  <a:off x="10824572" y="1052639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v-SE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4006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anose="020B0604020202020204" pitchFamily="34" charset="0"/>
                    </a:rPr>
                    <a:t>C</a:t>
                  </a:r>
                </a:p>
              </p:txBody>
            </p:sp>
          </p:grpSp>
          <p:sp>
            <p:nvSpPr>
              <p:cNvPr id="48" name="Rectangle 56">
                <a:extLst>
                  <a:ext uri="{FF2B5EF4-FFF2-40B4-BE49-F238E27FC236}">
                    <a16:creationId xmlns:a16="http://schemas.microsoft.com/office/drawing/2014/main" id="{79208A50-FB45-4848-B090-C83583354713}"/>
                  </a:ext>
                </a:extLst>
              </p:cNvPr>
              <p:cNvSpPr/>
              <p:nvPr/>
            </p:nvSpPr>
            <p:spPr>
              <a:xfrm>
                <a:off x="9044411" y="954269"/>
                <a:ext cx="1135343" cy="5084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C4006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Publicera och förvalta</a:t>
                </a:r>
              </a:p>
            </p:txBody>
          </p:sp>
        </p:grpSp>
        <p:sp>
          <p:nvSpPr>
            <p:cNvPr id="45" name="Rektangel 59">
              <a:extLst>
                <a:ext uri="{FF2B5EF4-FFF2-40B4-BE49-F238E27FC236}">
                  <a16:creationId xmlns:a16="http://schemas.microsoft.com/office/drawing/2014/main" id="{26A9B95D-7F08-4099-852A-DF5B59BEF528}"/>
                </a:ext>
              </a:extLst>
            </p:cNvPr>
            <p:cNvSpPr/>
            <p:nvPr/>
          </p:nvSpPr>
          <p:spPr>
            <a:xfrm>
              <a:off x="10912895" y="216518"/>
              <a:ext cx="938217" cy="898305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Rektangel 60">
              <a:extLst>
                <a:ext uri="{FF2B5EF4-FFF2-40B4-BE49-F238E27FC236}">
                  <a16:creationId xmlns:a16="http://schemas.microsoft.com/office/drawing/2014/main" id="{3D8B9BE6-BA6B-44F0-B5F8-321BC31AF313}"/>
                </a:ext>
              </a:extLst>
            </p:cNvPr>
            <p:cNvSpPr/>
            <p:nvPr/>
          </p:nvSpPr>
          <p:spPr>
            <a:xfrm rot="5400000">
              <a:off x="10063219" y="-36103"/>
              <a:ext cx="640349" cy="1059006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0461C00-F0B4-4158-B97C-96D904E10682}"/>
              </a:ext>
            </a:extLst>
          </p:cNvPr>
          <p:cNvSpPr txBox="1"/>
          <p:nvPr/>
        </p:nvSpPr>
        <p:spPr>
          <a:xfrm>
            <a:off x="1523252" y="1384879"/>
            <a:ext cx="260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 publicering och strax efter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6EB87D8-B877-4F7E-B499-3609D218A655}"/>
              </a:ext>
            </a:extLst>
          </p:cNvPr>
          <p:cNvSpPr txBox="1"/>
          <p:nvPr/>
        </p:nvSpPr>
        <p:spPr>
          <a:xfrm>
            <a:off x="5114311" y="1368233"/>
            <a:ext cx="4530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Kontinuerligt</a:t>
            </a:r>
          </a:p>
        </p:txBody>
      </p:sp>
      <p:grpSp>
        <p:nvGrpSpPr>
          <p:cNvPr id="62" name="Group 338">
            <a:extLst>
              <a:ext uri="{FF2B5EF4-FFF2-40B4-BE49-F238E27FC236}">
                <a16:creationId xmlns:a16="http://schemas.microsoft.com/office/drawing/2014/main" id="{9B714444-9065-4CC5-97A4-0DB775424A07}"/>
              </a:ext>
            </a:extLst>
          </p:cNvPr>
          <p:cNvGrpSpPr/>
          <p:nvPr/>
        </p:nvGrpSpPr>
        <p:grpSpPr>
          <a:xfrm>
            <a:off x="1064781" y="1340768"/>
            <a:ext cx="432000" cy="396000"/>
            <a:chOff x="1795463" y="3433763"/>
            <a:chExt cx="476249" cy="436563"/>
          </a:xfrm>
          <a:solidFill>
            <a:schemeClr val="tx2"/>
          </a:solidFill>
        </p:grpSpPr>
        <p:sp>
          <p:nvSpPr>
            <p:cNvPr id="67" name="Freeform 231">
              <a:extLst>
                <a:ext uri="{FF2B5EF4-FFF2-40B4-BE49-F238E27FC236}">
                  <a16:creationId xmlns:a16="http://schemas.microsoft.com/office/drawing/2014/main" id="{085D5C42-73B7-4DDD-8062-1835ACF89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5463" y="3433763"/>
              <a:ext cx="476249" cy="436563"/>
            </a:xfrm>
            <a:custGeom>
              <a:avLst/>
              <a:gdLst>
                <a:gd name="T0" fmla="*/ 57 w 250"/>
                <a:gd name="T1" fmla="*/ 166 h 229"/>
                <a:gd name="T2" fmla="*/ 33 w 250"/>
                <a:gd name="T3" fmla="*/ 166 h 229"/>
                <a:gd name="T4" fmla="*/ 135 w 250"/>
                <a:gd name="T5" fmla="*/ 229 h 229"/>
                <a:gd name="T6" fmla="*/ 250 w 250"/>
                <a:gd name="T7" fmla="*/ 114 h 229"/>
                <a:gd name="T8" fmla="*/ 135 w 250"/>
                <a:gd name="T9" fmla="*/ 0 h 229"/>
                <a:gd name="T10" fmla="*/ 23 w 250"/>
                <a:gd name="T11" fmla="*/ 93 h 229"/>
                <a:gd name="T12" fmla="*/ 0 w 250"/>
                <a:gd name="T13" fmla="*/ 93 h 229"/>
                <a:gd name="T14" fmla="*/ 31 w 250"/>
                <a:gd name="T15" fmla="*/ 135 h 229"/>
                <a:gd name="T16" fmla="*/ 62 w 250"/>
                <a:gd name="T17" fmla="*/ 93 h 229"/>
                <a:gd name="T18" fmla="*/ 44 w 250"/>
                <a:gd name="T19" fmla="*/ 93 h 229"/>
                <a:gd name="T20" fmla="*/ 135 w 250"/>
                <a:gd name="T21" fmla="*/ 20 h 229"/>
                <a:gd name="T22" fmla="*/ 229 w 250"/>
                <a:gd name="T23" fmla="*/ 114 h 229"/>
                <a:gd name="T24" fmla="*/ 135 w 250"/>
                <a:gd name="T25" fmla="*/ 208 h 229"/>
                <a:gd name="T26" fmla="*/ 57 w 250"/>
                <a:gd name="T27" fmla="*/ 166 h 229"/>
                <a:gd name="T28" fmla="*/ 57 w 250"/>
                <a:gd name="T29" fmla="*/ 166 h 229"/>
                <a:gd name="T30" fmla="*/ 57 w 250"/>
                <a:gd name="T31" fmla="*/ 16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0" h="229">
                  <a:moveTo>
                    <a:pt x="57" y="166"/>
                  </a:moveTo>
                  <a:cubicBezTo>
                    <a:pt x="33" y="166"/>
                    <a:pt x="33" y="166"/>
                    <a:pt x="33" y="166"/>
                  </a:cubicBezTo>
                  <a:cubicBezTo>
                    <a:pt x="52" y="203"/>
                    <a:pt x="91" y="229"/>
                    <a:pt x="135" y="229"/>
                  </a:cubicBezTo>
                  <a:cubicBezTo>
                    <a:pt x="198" y="229"/>
                    <a:pt x="250" y="177"/>
                    <a:pt x="250" y="114"/>
                  </a:cubicBezTo>
                  <a:cubicBezTo>
                    <a:pt x="250" y="51"/>
                    <a:pt x="198" y="0"/>
                    <a:pt x="135" y="0"/>
                  </a:cubicBezTo>
                  <a:cubicBezTo>
                    <a:pt x="79" y="0"/>
                    <a:pt x="32" y="40"/>
                    <a:pt x="23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53" y="51"/>
                    <a:pt x="91" y="20"/>
                    <a:pt x="135" y="20"/>
                  </a:cubicBezTo>
                  <a:cubicBezTo>
                    <a:pt x="187" y="20"/>
                    <a:pt x="229" y="62"/>
                    <a:pt x="229" y="114"/>
                  </a:cubicBezTo>
                  <a:cubicBezTo>
                    <a:pt x="229" y="166"/>
                    <a:pt x="187" y="208"/>
                    <a:pt x="135" y="208"/>
                  </a:cubicBezTo>
                  <a:cubicBezTo>
                    <a:pt x="103" y="208"/>
                    <a:pt x="74" y="191"/>
                    <a:pt x="57" y="166"/>
                  </a:cubicBezTo>
                  <a:close/>
                  <a:moveTo>
                    <a:pt x="57" y="166"/>
                  </a:moveTo>
                  <a:cubicBezTo>
                    <a:pt x="57" y="166"/>
                    <a:pt x="57" y="166"/>
                    <a:pt x="57" y="1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232">
              <a:extLst>
                <a:ext uri="{FF2B5EF4-FFF2-40B4-BE49-F238E27FC236}">
                  <a16:creationId xmlns:a16="http://schemas.microsoft.com/office/drawing/2014/main" id="{183A7569-8F07-4198-8F5A-785A026C9F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113" y="3513138"/>
              <a:ext cx="114300" cy="206375"/>
            </a:xfrm>
            <a:custGeom>
              <a:avLst/>
              <a:gdLst>
                <a:gd name="T0" fmla="*/ 0 w 72"/>
                <a:gd name="T1" fmla="*/ 0 h 130"/>
                <a:gd name="T2" fmla="*/ 0 w 72"/>
                <a:gd name="T3" fmla="*/ 92 h 130"/>
                <a:gd name="T4" fmla="*/ 65 w 72"/>
                <a:gd name="T5" fmla="*/ 130 h 130"/>
                <a:gd name="T6" fmla="*/ 72 w 72"/>
                <a:gd name="T7" fmla="*/ 119 h 130"/>
                <a:gd name="T8" fmla="*/ 12 w 72"/>
                <a:gd name="T9" fmla="*/ 83 h 130"/>
                <a:gd name="T10" fmla="*/ 12 w 72"/>
                <a:gd name="T11" fmla="*/ 0 h 130"/>
                <a:gd name="T12" fmla="*/ 0 w 72"/>
                <a:gd name="T13" fmla="*/ 0 h 130"/>
                <a:gd name="T14" fmla="*/ 0 w 72"/>
                <a:gd name="T15" fmla="*/ 0 h 130"/>
                <a:gd name="T16" fmla="*/ 0 w 72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0">
                  <a:moveTo>
                    <a:pt x="0" y="0"/>
                  </a:moveTo>
                  <a:lnTo>
                    <a:pt x="0" y="92"/>
                  </a:lnTo>
                  <a:lnTo>
                    <a:pt x="65" y="130"/>
                  </a:lnTo>
                  <a:lnTo>
                    <a:pt x="72" y="119"/>
                  </a:lnTo>
                  <a:lnTo>
                    <a:pt x="12" y="83"/>
                  </a:lnTo>
                  <a:lnTo>
                    <a:pt x="12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233">
              <a:extLst>
                <a:ext uri="{FF2B5EF4-FFF2-40B4-BE49-F238E27FC236}">
                  <a16:creationId xmlns:a16="http://schemas.microsoft.com/office/drawing/2014/main" id="{652EDA8A-66C1-4EE1-A134-7FCC44CC0D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113" y="3513138"/>
              <a:ext cx="114300" cy="206375"/>
            </a:xfrm>
            <a:custGeom>
              <a:avLst/>
              <a:gdLst>
                <a:gd name="T0" fmla="*/ 0 w 72"/>
                <a:gd name="T1" fmla="*/ 0 h 130"/>
                <a:gd name="T2" fmla="*/ 0 w 72"/>
                <a:gd name="T3" fmla="*/ 92 h 130"/>
                <a:gd name="T4" fmla="*/ 65 w 72"/>
                <a:gd name="T5" fmla="*/ 130 h 130"/>
                <a:gd name="T6" fmla="*/ 72 w 72"/>
                <a:gd name="T7" fmla="*/ 119 h 130"/>
                <a:gd name="T8" fmla="*/ 12 w 72"/>
                <a:gd name="T9" fmla="*/ 83 h 130"/>
                <a:gd name="T10" fmla="*/ 12 w 72"/>
                <a:gd name="T11" fmla="*/ 0 h 130"/>
                <a:gd name="T12" fmla="*/ 0 w 72"/>
                <a:gd name="T13" fmla="*/ 0 h 130"/>
                <a:gd name="T14" fmla="*/ 0 w 72"/>
                <a:gd name="T15" fmla="*/ 0 h 130"/>
                <a:gd name="T16" fmla="*/ 0 w 72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0">
                  <a:moveTo>
                    <a:pt x="0" y="0"/>
                  </a:moveTo>
                  <a:lnTo>
                    <a:pt x="0" y="92"/>
                  </a:lnTo>
                  <a:lnTo>
                    <a:pt x="65" y="130"/>
                  </a:lnTo>
                  <a:lnTo>
                    <a:pt x="72" y="119"/>
                  </a:lnTo>
                  <a:lnTo>
                    <a:pt x="12" y="83"/>
                  </a:lnTo>
                  <a:lnTo>
                    <a:pt x="12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0" name="Group 338">
            <a:extLst>
              <a:ext uri="{FF2B5EF4-FFF2-40B4-BE49-F238E27FC236}">
                <a16:creationId xmlns:a16="http://schemas.microsoft.com/office/drawing/2014/main" id="{472A5019-5B1E-4E42-B771-6AE465085996}"/>
              </a:ext>
            </a:extLst>
          </p:cNvPr>
          <p:cNvGrpSpPr/>
          <p:nvPr/>
        </p:nvGrpSpPr>
        <p:grpSpPr>
          <a:xfrm>
            <a:off x="4655840" y="1340768"/>
            <a:ext cx="432000" cy="396000"/>
            <a:chOff x="1795463" y="3433763"/>
            <a:chExt cx="476249" cy="436563"/>
          </a:xfrm>
          <a:solidFill>
            <a:schemeClr val="tx2"/>
          </a:solidFill>
        </p:grpSpPr>
        <p:sp>
          <p:nvSpPr>
            <p:cNvPr id="71" name="Freeform 231">
              <a:extLst>
                <a:ext uri="{FF2B5EF4-FFF2-40B4-BE49-F238E27FC236}">
                  <a16:creationId xmlns:a16="http://schemas.microsoft.com/office/drawing/2014/main" id="{C4E4E2A9-D025-4FF3-90E6-909C318C8A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5463" y="3433763"/>
              <a:ext cx="476249" cy="436563"/>
            </a:xfrm>
            <a:custGeom>
              <a:avLst/>
              <a:gdLst>
                <a:gd name="T0" fmla="*/ 57 w 250"/>
                <a:gd name="T1" fmla="*/ 166 h 229"/>
                <a:gd name="T2" fmla="*/ 33 w 250"/>
                <a:gd name="T3" fmla="*/ 166 h 229"/>
                <a:gd name="T4" fmla="*/ 135 w 250"/>
                <a:gd name="T5" fmla="*/ 229 h 229"/>
                <a:gd name="T6" fmla="*/ 250 w 250"/>
                <a:gd name="T7" fmla="*/ 114 h 229"/>
                <a:gd name="T8" fmla="*/ 135 w 250"/>
                <a:gd name="T9" fmla="*/ 0 h 229"/>
                <a:gd name="T10" fmla="*/ 23 w 250"/>
                <a:gd name="T11" fmla="*/ 93 h 229"/>
                <a:gd name="T12" fmla="*/ 0 w 250"/>
                <a:gd name="T13" fmla="*/ 93 h 229"/>
                <a:gd name="T14" fmla="*/ 31 w 250"/>
                <a:gd name="T15" fmla="*/ 135 h 229"/>
                <a:gd name="T16" fmla="*/ 62 w 250"/>
                <a:gd name="T17" fmla="*/ 93 h 229"/>
                <a:gd name="T18" fmla="*/ 44 w 250"/>
                <a:gd name="T19" fmla="*/ 93 h 229"/>
                <a:gd name="T20" fmla="*/ 135 w 250"/>
                <a:gd name="T21" fmla="*/ 20 h 229"/>
                <a:gd name="T22" fmla="*/ 229 w 250"/>
                <a:gd name="T23" fmla="*/ 114 h 229"/>
                <a:gd name="T24" fmla="*/ 135 w 250"/>
                <a:gd name="T25" fmla="*/ 208 h 229"/>
                <a:gd name="T26" fmla="*/ 57 w 250"/>
                <a:gd name="T27" fmla="*/ 166 h 229"/>
                <a:gd name="T28" fmla="*/ 57 w 250"/>
                <a:gd name="T29" fmla="*/ 166 h 229"/>
                <a:gd name="T30" fmla="*/ 57 w 250"/>
                <a:gd name="T31" fmla="*/ 16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0" h="229">
                  <a:moveTo>
                    <a:pt x="57" y="166"/>
                  </a:moveTo>
                  <a:cubicBezTo>
                    <a:pt x="33" y="166"/>
                    <a:pt x="33" y="166"/>
                    <a:pt x="33" y="166"/>
                  </a:cubicBezTo>
                  <a:cubicBezTo>
                    <a:pt x="52" y="203"/>
                    <a:pt x="91" y="229"/>
                    <a:pt x="135" y="229"/>
                  </a:cubicBezTo>
                  <a:cubicBezTo>
                    <a:pt x="198" y="229"/>
                    <a:pt x="250" y="177"/>
                    <a:pt x="250" y="114"/>
                  </a:cubicBezTo>
                  <a:cubicBezTo>
                    <a:pt x="250" y="51"/>
                    <a:pt x="198" y="0"/>
                    <a:pt x="135" y="0"/>
                  </a:cubicBezTo>
                  <a:cubicBezTo>
                    <a:pt x="79" y="0"/>
                    <a:pt x="32" y="40"/>
                    <a:pt x="23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53" y="51"/>
                    <a:pt x="91" y="20"/>
                    <a:pt x="135" y="20"/>
                  </a:cubicBezTo>
                  <a:cubicBezTo>
                    <a:pt x="187" y="20"/>
                    <a:pt x="229" y="62"/>
                    <a:pt x="229" y="114"/>
                  </a:cubicBezTo>
                  <a:cubicBezTo>
                    <a:pt x="229" y="166"/>
                    <a:pt x="187" y="208"/>
                    <a:pt x="135" y="208"/>
                  </a:cubicBezTo>
                  <a:cubicBezTo>
                    <a:pt x="103" y="208"/>
                    <a:pt x="74" y="191"/>
                    <a:pt x="57" y="166"/>
                  </a:cubicBezTo>
                  <a:close/>
                  <a:moveTo>
                    <a:pt x="57" y="166"/>
                  </a:moveTo>
                  <a:cubicBezTo>
                    <a:pt x="57" y="166"/>
                    <a:pt x="57" y="166"/>
                    <a:pt x="57" y="1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232">
              <a:extLst>
                <a:ext uri="{FF2B5EF4-FFF2-40B4-BE49-F238E27FC236}">
                  <a16:creationId xmlns:a16="http://schemas.microsoft.com/office/drawing/2014/main" id="{D58D39CD-B3DF-4B78-8354-9B44238D85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113" y="3513138"/>
              <a:ext cx="114300" cy="206375"/>
            </a:xfrm>
            <a:custGeom>
              <a:avLst/>
              <a:gdLst>
                <a:gd name="T0" fmla="*/ 0 w 72"/>
                <a:gd name="T1" fmla="*/ 0 h 130"/>
                <a:gd name="T2" fmla="*/ 0 w 72"/>
                <a:gd name="T3" fmla="*/ 92 h 130"/>
                <a:gd name="T4" fmla="*/ 65 w 72"/>
                <a:gd name="T5" fmla="*/ 130 h 130"/>
                <a:gd name="T6" fmla="*/ 72 w 72"/>
                <a:gd name="T7" fmla="*/ 119 h 130"/>
                <a:gd name="T8" fmla="*/ 12 w 72"/>
                <a:gd name="T9" fmla="*/ 83 h 130"/>
                <a:gd name="T10" fmla="*/ 12 w 72"/>
                <a:gd name="T11" fmla="*/ 0 h 130"/>
                <a:gd name="T12" fmla="*/ 0 w 72"/>
                <a:gd name="T13" fmla="*/ 0 h 130"/>
                <a:gd name="T14" fmla="*/ 0 w 72"/>
                <a:gd name="T15" fmla="*/ 0 h 130"/>
                <a:gd name="T16" fmla="*/ 0 w 72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0">
                  <a:moveTo>
                    <a:pt x="0" y="0"/>
                  </a:moveTo>
                  <a:lnTo>
                    <a:pt x="0" y="92"/>
                  </a:lnTo>
                  <a:lnTo>
                    <a:pt x="65" y="130"/>
                  </a:lnTo>
                  <a:lnTo>
                    <a:pt x="72" y="119"/>
                  </a:lnTo>
                  <a:lnTo>
                    <a:pt x="12" y="83"/>
                  </a:lnTo>
                  <a:lnTo>
                    <a:pt x="12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233">
              <a:extLst>
                <a:ext uri="{FF2B5EF4-FFF2-40B4-BE49-F238E27FC236}">
                  <a16:creationId xmlns:a16="http://schemas.microsoft.com/office/drawing/2014/main" id="{99B599C0-56C8-4A5F-B3E3-BC5C028F1A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113" y="3513138"/>
              <a:ext cx="114300" cy="206375"/>
            </a:xfrm>
            <a:custGeom>
              <a:avLst/>
              <a:gdLst>
                <a:gd name="T0" fmla="*/ 0 w 72"/>
                <a:gd name="T1" fmla="*/ 0 h 130"/>
                <a:gd name="T2" fmla="*/ 0 w 72"/>
                <a:gd name="T3" fmla="*/ 92 h 130"/>
                <a:gd name="T4" fmla="*/ 65 w 72"/>
                <a:gd name="T5" fmla="*/ 130 h 130"/>
                <a:gd name="T6" fmla="*/ 72 w 72"/>
                <a:gd name="T7" fmla="*/ 119 h 130"/>
                <a:gd name="T8" fmla="*/ 12 w 72"/>
                <a:gd name="T9" fmla="*/ 83 h 130"/>
                <a:gd name="T10" fmla="*/ 12 w 72"/>
                <a:gd name="T11" fmla="*/ 0 h 130"/>
                <a:gd name="T12" fmla="*/ 0 w 72"/>
                <a:gd name="T13" fmla="*/ 0 h 130"/>
                <a:gd name="T14" fmla="*/ 0 w 72"/>
                <a:gd name="T15" fmla="*/ 0 h 130"/>
                <a:gd name="T16" fmla="*/ 0 w 72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0">
                  <a:moveTo>
                    <a:pt x="0" y="0"/>
                  </a:moveTo>
                  <a:lnTo>
                    <a:pt x="0" y="92"/>
                  </a:lnTo>
                  <a:lnTo>
                    <a:pt x="65" y="130"/>
                  </a:lnTo>
                  <a:lnTo>
                    <a:pt x="72" y="119"/>
                  </a:lnTo>
                  <a:lnTo>
                    <a:pt x="12" y="83"/>
                  </a:lnTo>
                  <a:lnTo>
                    <a:pt x="12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D22242AA-2676-4D0F-8BF5-4B77AD7F1626}"/>
              </a:ext>
            </a:extLst>
          </p:cNvPr>
          <p:cNvSpPr txBox="1"/>
          <p:nvPr/>
        </p:nvSpPr>
        <p:spPr>
          <a:xfrm>
            <a:off x="8647539" y="1368233"/>
            <a:ext cx="4530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i="1">
                <a:solidFill>
                  <a:srgbClr val="000000"/>
                </a:solidFill>
                <a:latin typeface="Arial"/>
              </a:rPr>
              <a:t>Efter bedömning</a:t>
            </a:r>
            <a:endParaRPr kumimoji="0" lang="sv-SE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5" name="Group 338">
            <a:extLst>
              <a:ext uri="{FF2B5EF4-FFF2-40B4-BE49-F238E27FC236}">
                <a16:creationId xmlns:a16="http://schemas.microsoft.com/office/drawing/2014/main" id="{D777A33F-ABE5-4494-A08B-1FF9871C9B18}"/>
              </a:ext>
            </a:extLst>
          </p:cNvPr>
          <p:cNvGrpSpPr/>
          <p:nvPr/>
        </p:nvGrpSpPr>
        <p:grpSpPr>
          <a:xfrm>
            <a:off x="8040216" y="1340768"/>
            <a:ext cx="432000" cy="396000"/>
            <a:chOff x="1795463" y="3433763"/>
            <a:chExt cx="476249" cy="436563"/>
          </a:xfrm>
          <a:solidFill>
            <a:schemeClr val="tx2"/>
          </a:solidFill>
        </p:grpSpPr>
        <p:sp>
          <p:nvSpPr>
            <p:cNvPr id="76" name="Freeform 231">
              <a:extLst>
                <a:ext uri="{FF2B5EF4-FFF2-40B4-BE49-F238E27FC236}">
                  <a16:creationId xmlns:a16="http://schemas.microsoft.com/office/drawing/2014/main" id="{136E9962-DA75-41E1-A004-2A06B60D4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5463" y="3433763"/>
              <a:ext cx="476249" cy="436563"/>
            </a:xfrm>
            <a:custGeom>
              <a:avLst/>
              <a:gdLst>
                <a:gd name="T0" fmla="*/ 57 w 250"/>
                <a:gd name="T1" fmla="*/ 166 h 229"/>
                <a:gd name="T2" fmla="*/ 33 w 250"/>
                <a:gd name="T3" fmla="*/ 166 h 229"/>
                <a:gd name="T4" fmla="*/ 135 w 250"/>
                <a:gd name="T5" fmla="*/ 229 h 229"/>
                <a:gd name="T6" fmla="*/ 250 w 250"/>
                <a:gd name="T7" fmla="*/ 114 h 229"/>
                <a:gd name="T8" fmla="*/ 135 w 250"/>
                <a:gd name="T9" fmla="*/ 0 h 229"/>
                <a:gd name="T10" fmla="*/ 23 w 250"/>
                <a:gd name="T11" fmla="*/ 93 h 229"/>
                <a:gd name="T12" fmla="*/ 0 w 250"/>
                <a:gd name="T13" fmla="*/ 93 h 229"/>
                <a:gd name="T14" fmla="*/ 31 w 250"/>
                <a:gd name="T15" fmla="*/ 135 h 229"/>
                <a:gd name="T16" fmla="*/ 62 w 250"/>
                <a:gd name="T17" fmla="*/ 93 h 229"/>
                <a:gd name="T18" fmla="*/ 44 w 250"/>
                <a:gd name="T19" fmla="*/ 93 h 229"/>
                <a:gd name="T20" fmla="*/ 135 w 250"/>
                <a:gd name="T21" fmla="*/ 20 h 229"/>
                <a:gd name="T22" fmla="*/ 229 w 250"/>
                <a:gd name="T23" fmla="*/ 114 h 229"/>
                <a:gd name="T24" fmla="*/ 135 w 250"/>
                <a:gd name="T25" fmla="*/ 208 h 229"/>
                <a:gd name="T26" fmla="*/ 57 w 250"/>
                <a:gd name="T27" fmla="*/ 166 h 229"/>
                <a:gd name="T28" fmla="*/ 57 w 250"/>
                <a:gd name="T29" fmla="*/ 166 h 229"/>
                <a:gd name="T30" fmla="*/ 57 w 250"/>
                <a:gd name="T31" fmla="*/ 16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0" h="229">
                  <a:moveTo>
                    <a:pt x="57" y="166"/>
                  </a:moveTo>
                  <a:cubicBezTo>
                    <a:pt x="33" y="166"/>
                    <a:pt x="33" y="166"/>
                    <a:pt x="33" y="166"/>
                  </a:cubicBezTo>
                  <a:cubicBezTo>
                    <a:pt x="52" y="203"/>
                    <a:pt x="91" y="229"/>
                    <a:pt x="135" y="229"/>
                  </a:cubicBezTo>
                  <a:cubicBezTo>
                    <a:pt x="198" y="229"/>
                    <a:pt x="250" y="177"/>
                    <a:pt x="250" y="114"/>
                  </a:cubicBezTo>
                  <a:cubicBezTo>
                    <a:pt x="250" y="51"/>
                    <a:pt x="198" y="0"/>
                    <a:pt x="135" y="0"/>
                  </a:cubicBezTo>
                  <a:cubicBezTo>
                    <a:pt x="79" y="0"/>
                    <a:pt x="32" y="40"/>
                    <a:pt x="23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53" y="51"/>
                    <a:pt x="91" y="20"/>
                    <a:pt x="135" y="20"/>
                  </a:cubicBezTo>
                  <a:cubicBezTo>
                    <a:pt x="187" y="20"/>
                    <a:pt x="229" y="62"/>
                    <a:pt x="229" y="114"/>
                  </a:cubicBezTo>
                  <a:cubicBezTo>
                    <a:pt x="229" y="166"/>
                    <a:pt x="187" y="208"/>
                    <a:pt x="135" y="208"/>
                  </a:cubicBezTo>
                  <a:cubicBezTo>
                    <a:pt x="103" y="208"/>
                    <a:pt x="74" y="191"/>
                    <a:pt x="57" y="166"/>
                  </a:cubicBezTo>
                  <a:close/>
                  <a:moveTo>
                    <a:pt x="57" y="166"/>
                  </a:moveTo>
                  <a:cubicBezTo>
                    <a:pt x="57" y="166"/>
                    <a:pt x="57" y="166"/>
                    <a:pt x="57" y="1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232">
              <a:extLst>
                <a:ext uri="{FF2B5EF4-FFF2-40B4-BE49-F238E27FC236}">
                  <a16:creationId xmlns:a16="http://schemas.microsoft.com/office/drawing/2014/main" id="{56E6D53F-FB59-4C74-9A72-728C0E6A75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113" y="3513138"/>
              <a:ext cx="114300" cy="206375"/>
            </a:xfrm>
            <a:custGeom>
              <a:avLst/>
              <a:gdLst>
                <a:gd name="T0" fmla="*/ 0 w 72"/>
                <a:gd name="T1" fmla="*/ 0 h 130"/>
                <a:gd name="T2" fmla="*/ 0 w 72"/>
                <a:gd name="T3" fmla="*/ 92 h 130"/>
                <a:gd name="T4" fmla="*/ 65 w 72"/>
                <a:gd name="T5" fmla="*/ 130 h 130"/>
                <a:gd name="T6" fmla="*/ 72 w 72"/>
                <a:gd name="T7" fmla="*/ 119 h 130"/>
                <a:gd name="T8" fmla="*/ 12 w 72"/>
                <a:gd name="T9" fmla="*/ 83 h 130"/>
                <a:gd name="T10" fmla="*/ 12 w 72"/>
                <a:gd name="T11" fmla="*/ 0 h 130"/>
                <a:gd name="T12" fmla="*/ 0 w 72"/>
                <a:gd name="T13" fmla="*/ 0 h 130"/>
                <a:gd name="T14" fmla="*/ 0 w 72"/>
                <a:gd name="T15" fmla="*/ 0 h 130"/>
                <a:gd name="T16" fmla="*/ 0 w 72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0">
                  <a:moveTo>
                    <a:pt x="0" y="0"/>
                  </a:moveTo>
                  <a:lnTo>
                    <a:pt x="0" y="92"/>
                  </a:lnTo>
                  <a:lnTo>
                    <a:pt x="65" y="130"/>
                  </a:lnTo>
                  <a:lnTo>
                    <a:pt x="72" y="119"/>
                  </a:lnTo>
                  <a:lnTo>
                    <a:pt x="12" y="83"/>
                  </a:lnTo>
                  <a:lnTo>
                    <a:pt x="12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233">
              <a:extLst>
                <a:ext uri="{FF2B5EF4-FFF2-40B4-BE49-F238E27FC236}">
                  <a16:creationId xmlns:a16="http://schemas.microsoft.com/office/drawing/2014/main" id="{E942F819-6AF4-42F6-AC22-9F1C52358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113" y="3513138"/>
              <a:ext cx="114300" cy="206375"/>
            </a:xfrm>
            <a:custGeom>
              <a:avLst/>
              <a:gdLst>
                <a:gd name="T0" fmla="*/ 0 w 72"/>
                <a:gd name="T1" fmla="*/ 0 h 130"/>
                <a:gd name="T2" fmla="*/ 0 w 72"/>
                <a:gd name="T3" fmla="*/ 92 h 130"/>
                <a:gd name="T4" fmla="*/ 65 w 72"/>
                <a:gd name="T5" fmla="*/ 130 h 130"/>
                <a:gd name="T6" fmla="*/ 72 w 72"/>
                <a:gd name="T7" fmla="*/ 119 h 130"/>
                <a:gd name="T8" fmla="*/ 12 w 72"/>
                <a:gd name="T9" fmla="*/ 83 h 130"/>
                <a:gd name="T10" fmla="*/ 12 w 72"/>
                <a:gd name="T11" fmla="*/ 0 h 130"/>
                <a:gd name="T12" fmla="*/ 0 w 72"/>
                <a:gd name="T13" fmla="*/ 0 h 130"/>
                <a:gd name="T14" fmla="*/ 0 w 72"/>
                <a:gd name="T15" fmla="*/ 0 h 130"/>
                <a:gd name="T16" fmla="*/ 0 w 72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0">
                  <a:moveTo>
                    <a:pt x="0" y="0"/>
                  </a:moveTo>
                  <a:lnTo>
                    <a:pt x="0" y="92"/>
                  </a:lnTo>
                  <a:lnTo>
                    <a:pt x="65" y="130"/>
                  </a:lnTo>
                  <a:lnTo>
                    <a:pt x="72" y="119"/>
                  </a:lnTo>
                  <a:lnTo>
                    <a:pt x="12" y="83"/>
                  </a:lnTo>
                  <a:lnTo>
                    <a:pt x="12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7" name="Rektangel 41">
            <a:extLst>
              <a:ext uri="{FF2B5EF4-FFF2-40B4-BE49-F238E27FC236}">
                <a16:creationId xmlns:a16="http://schemas.microsoft.com/office/drawing/2014/main" id="{8DF7595B-25F7-49E4-90C7-C43D128EA118}"/>
              </a:ext>
            </a:extLst>
          </p:cNvPr>
          <p:cNvSpPr/>
          <p:nvPr/>
        </p:nvSpPr>
        <p:spPr>
          <a:xfrm>
            <a:off x="4467674" y="1326366"/>
            <a:ext cx="6924871" cy="487213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Rektangel 41">
            <a:extLst>
              <a:ext uri="{FF2B5EF4-FFF2-40B4-BE49-F238E27FC236}">
                <a16:creationId xmlns:a16="http://schemas.microsoft.com/office/drawing/2014/main" id="{1AD02CD4-FCF7-4B3B-875D-B515F30C9E71}"/>
              </a:ext>
            </a:extLst>
          </p:cNvPr>
          <p:cNvSpPr/>
          <p:nvPr/>
        </p:nvSpPr>
        <p:spPr>
          <a:xfrm>
            <a:off x="7788366" y="218302"/>
            <a:ext cx="1306245" cy="981569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3" name="Ellips 116">
            <a:extLst>
              <a:ext uri="{FF2B5EF4-FFF2-40B4-BE49-F238E27FC236}">
                <a16:creationId xmlns:a16="http://schemas.microsoft.com/office/drawing/2014/main" id="{BC24E7A7-9E79-489F-B835-F95AB67C98B7}"/>
              </a:ext>
            </a:extLst>
          </p:cNvPr>
          <p:cNvSpPr/>
          <p:nvPr/>
        </p:nvSpPr>
        <p:spPr>
          <a:xfrm>
            <a:off x="7294493" y="911039"/>
            <a:ext cx="362128" cy="362128"/>
          </a:xfrm>
          <a:prstGeom prst="ellipse">
            <a:avLst/>
          </a:prstGeom>
          <a:solidFill>
            <a:srgbClr val="C4006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4" name="textruta 117">
            <a:extLst>
              <a:ext uri="{FF2B5EF4-FFF2-40B4-BE49-F238E27FC236}">
                <a16:creationId xmlns:a16="http://schemas.microsoft.com/office/drawing/2014/main" id="{07DDEE19-A57C-45FC-883B-5CB7E15DC157}"/>
              </a:ext>
            </a:extLst>
          </p:cNvPr>
          <p:cNvSpPr txBox="1"/>
          <p:nvPr/>
        </p:nvSpPr>
        <p:spPr>
          <a:xfrm>
            <a:off x="7278324" y="961298"/>
            <a:ext cx="548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>
                <a:solidFill>
                  <a:schemeClr val="bg1"/>
                </a:solidFill>
              </a:rPr>
              <a:t>C.1.</a:t>
            </a:r>
            <a:r>
              <a:rPr lang="sv-SE" sz="1100" b="1">
                <a:solidFill>
                  <a:srgbClr val="C40064"/>
                </a:solidFill>
              </a:rPr>
              <a:t>.</a:t>
            </a:r>
          </a:p>
        </p:txBody>
      </p:sp>
      <p:sp>
        <p:nvSpPr>
          <p:cNvPr id="58" name="Pentagon 12">
            <a:extLst>
              <a:ext uri="{FF2B5EF4-FFF2-40B4-BE49-F238E27FC236}">
                <a16:creationId xmlns:a16="http://schemas.microsoft.com/office/drawing/2014/main" id="{9C6C3301-7003-4ABA-BA1A-BC88871A1AC5}"/>
              </a:ext>
            </a:extLst>
          </p:cNvPr>
          <p:cNvSpPr/>
          <p:nvPr/>
        </p:nvSpPr>
        <p:spPr>
          <a:xfrm rot="16200000">
            <a:off x="426764" y="1800225"/>
            <a:ext cx="744318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1</a:t>
            </a:r>
          </a:p>
        </p:txBody>
      </p:sp>
      <p:sp>
        <p:nvSpPr>
          <p:cNvPr id="86" name="Pentagon 12">
            <a:extLst>
              <a:ext uri="{FF2B5EF4-FFF2-40B4-BE49-F238E27FC236}">
                <a16:creationId xmlns:a16="http://schemas.microsoft.com/office/drawing/2014/main" id="{3FF650CF-BA2D-41DB-B806-C08321FA9BCA}"/>
              </a:ext>
            </a:extLst>
          </p:cNvPr>
          <p:cNvSpPr/>
          <p:nvPr/>
        </p:nvSpPr>
        <p:spPr>
          <a:xfrm rot="16200000">
            <a:off x="-557213" y="3511461"/>
            <a:ext cx="2713038" cy="40240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nivå 2</a:t>
            </a:r>
          </a:p>
        </p:txBody>
      </p:sp>
    </p:spTree>
    <p:extLst>
      <p:ext uri="{BB962C8B-B14F-4D97-AF65-F5344CB8AC3E}">
        <p14:creationId xmlns:p14="http://schemas.microsoft.com/office/powerpoint/2010/main" val="1158743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00917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think-cell Slide" r:id="rId6" imgW="631" imgH="631" progId="TCLayout.ActiveDocument.1">
                  <p:embed/>
                </p:oleObj>
              </mc:Choice>
              <mc:Fallback>
                <p:oleObj name="think-cell Slide" r:id="rId6" imgW="631" imgH="631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kumimoji="0" lang="sv-SE" sz="2400" b="1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A2A7978C-E53A-49C0-86DD-9F6CCDF73C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7670" y="351693"/>
            <a:ext cx="1878650" cy="809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7200"/>
            <a:ext cx="9530758" cy="831600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Steg C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”Publicera och förvalta”</a:t>
            </a: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upp 56">
            <a:extLst>
              <a:ext uri="{FF2B5EF4-FFF2-40B4-BE49-F238E27FC236}">
                <a16:creationId xmlns:a16="http://schemas.microsoft.com/office/drawing/2014/main" id="{35780CC7-380A-40AA-8AE4-301660802E2B}"/>
              </a:ext>
            </a:extLst>
          </p:cNvPr>
          <p:cNvGrpSpPr/>
          <p:nvPr/>
        </p:nvGrpSpPr>
        <p:grpSpPr>
          <a:xfrm>
            <a:off x="9192344" y="173225"/>
            <a:ext cx="2658768" cy="1217128"/>
            <a:chOff x="9192344" y="173225"/>
            <a:chExt cx="2658768" cy="1217128"/>
          </a:xfrm>
        </p:grpSpPr>
        <p:grpSp>
          <p:nvGrpSpPr>
            <p:cNvPr id="43" name="Group 53">
              <a:extLst>
                <a:ext uri="{FF2B5EF4-FFF2-40B4-BE49-F238E27FC236}">
                  <a16:creationId xmlns:a16="http://schemas.microsoft.com/office/drawing/2014/main" id="{CDE448AE-A0F3-4C43-8DEB-D153CBAA1354}"/>
                </a:ext>
              </a:extLst>
            </p:cNvPr>
            <p:cNvGrpSpPr/>
            <p:nvPr/>
          </p:nvGrpSpPr>
          <p:grpSpPr>
            <a:xfrm>
              <a:off x="9192344" y="260648"/>
              <a:ext cx="2043107" cy="1129705"/>
              <a:chOff x="9044411" y="333000"/>
              <a:chExt cx="2043107" cy="1129705"/>
            </a:xfrm>
          </p:grpSpPr>
          <p:grpSp>
            <p:nvGrpSpPr>
              <p:cNvPr id="47" name="Group 54">
                <a:extLst>
                  <a:ext uri="{FF2B5EF4-FFF2-40B4-BE49-F238E27FC236}">
                    <a16:creationId xmlns:a16="http://schemas.microsoft.com/office/drawing/2014/main" id="{F20DE2C3-AAB6-4ADE-8BDB-FFF3377CC96D}"/>
                  </a:ext>
                </a:extLst>
              </p:cNvPr>
              <p:cNvGrpSpPr/>
              <p:nvPr/>
            </p:nvGrpSpPr>
            <p:grpSpPr>
              <a:xfrm>
                <a:off x="10007518" y="333000"/>
                <a:ext cx="1080000" cy="1080000"/>
                <a:chOff x="10583173" y="284116"/>
                <a:chExt cx="1080000" cy="1080000"/>
              </a:xfrm>
            </p:grpSpPr>
            <p:grpSp>
              <p:nvGrpSpPr>
                <p:cNvPr id="49" name="Group 57">
                  <a:extLst>
                    <a:ext uri="{FF2B5EF4-FFF2-40B4-BE49-F238E27FC236}">
                      <a16:creationId xmlns:a16="http://schemas.microsoft.com/office/drawing/2014/main" id="{A825808D-58DA-4AE8-92F3-E05045080243}"/>
                    </a:ext>
                  </a:extLst>
                </p:cNvPr>
                <p:cNvGrpSpPr/>
                <p:nvPr/>
              </p:nvGrpSpPr>
              <p:grpSpPr>
                <a:xfrm rot="1363569">
                  <a:off x="10583173" y="284116"/>
                  <a:ext cx="1080000" cy="1080000"/>
                  <a:chOff x="8112224" y="494883"/>
                  <a:chExt cx="2736000" cy="2800422"/>
                </a:xfrm>
              </p:grpSpPr>
              <p:sp>
                <p:nvSpPr>
                  <p:cNvPr id="51" name="Oval 59">
                    <a:extLst>
                      <a:ext uri="{FF2B5EF4-FFF2-40B4-BE49-F238E27FC236}">
                        <a16:creationId xmlns:a16="http://schemas.microsoft.com/office/drawing/2014/main" id="{4E5B3A7D-722D-477C-AEB0-9ABD21B49BB0}"/>
                      </a:ext>
                    </a:extLst>
                  </p:cNvPr>
                  <p:cNvSpPr/>
                  <p:nvPr/>
                </p:nvSpPr>
                <p:spPr>
                  <a:xfrm>
                    <a:off x="8112224" y="559305"/>
                    <a:ext cx="2736000" cy="2736000"/>
                  </a:xfrm>
                  <a:prstGeom prst="ellipse">
                    <a:avLst/>
                  </a:prstGeom>
                  <a:gradFill flip="none" rotWithShape="1">
                    <a:gsLst>
                      <a:gs pos="85000">
                        <a:srgbClr val="C50366"/>
                      </a:gs>
                      <a:gs pos="45000">
                        <a:schemeClr val="bg2">
                          <a:lumMod val="90000"/>
                        </a:schemeClr>
                      </a:gs>
                      <a:gs pos="1000">
                        <a:schemeClr val="bg1">
                          <a:lumMod val="5000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Oval 60">
                    <a:extLst>
                      <a:ext uri="{FF2B5EF4-FFF2-40B4-BE49-F238E27FC236}">
                        <a16:creationId xmlns:a16="http://schemas.microsoft.com/office/drawing/2014/main" id="{F5BCA76E-24D0-44A0-845F-9EBB9638B941}"/>
                      </a:ext>
                    </a:extLst>
                  </p:cNvPr>
                  <p:cNvSpPr/>
                  <p:nvPr/>
                </p:nvSpPr>
                <p:spPr>
                  <a:xfrm>
                    <a:off x="8846847" y="1286971"/>
                    <a:ext cx="1260000" cy="126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" name="Chevron 61">
                    <a:extLst>
                      <a:ext uri="{FF2B5EF4-FFF2-40B4-BE49-F238E27FC236}">
                        <a16:creationId xmlns:a16="http://schemas.microsoft.com/office/drawing/2014/main" id="{EEA50FCE-A119-40F0-81B9-F20D4BB8A94B}"/>
                      </a:ext>
                    </a:extLst>
                  </p:cNvPr>
                  <p:cNvSpPr/>
                  <p:nvPr/>
                </p:nvSpPr>
                <p:spPr>
                  <a:xfrm rot="14519360">
                    <a:off x="8296452" y="1916276"/>
                    <a:ext cx="542993" cy="783397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Chevron 62">
                    <a:extLst>
                      <a:ext uri="{FF2B5EF4-FFF2-40B4-BE49-F238E27FC236}">
                        <a16:creationId xmlns:a16="http://schemas.microsoft.com/office/drawing/2014/main" id="{E4927BF6-2FD1-404A-BC45-168557B30A1D}"/>
                      </a:ext>
                    </a:extLst>
                  </p:cNvPr>
                  <p:cNvSpPr/>
                  <p:nvPr/>
                </p:nvSpPr>
                <p:spPr>
                  <a:xfrm rot="21356957">
                    <a:off x="9245984" y="494883"/>
                    <a:ext cx="548043" cy="917249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Chevron 63">
                    <a:extLst>
                      <a:ext uri="{FF2B5EF4-FFF2-40B4-BE49-F238E27FC236}">
                        <a16:creationId xmlns:a16="http://schemas.microsoft.com/office/drawing/2014/main" id="{8F5773DA-D671-4865-8786-5CE8FD8BDF82}"/>
                      </a:ext>
                    </a:extLst>
                  </p:cNvPr>
                  <p:cNvSpPr/>
                  <p:nvPr/>
                </p:nvSpPr>
                <p:spPr>
                  <a:xfrm rot="6339512">
                    <a:off x="10152473" y="1876924"/>
                    <a:ext cx="479402" cy="862102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0" name="Oval 58">
                  <a:extLst>
                    <a:ext uri="{FF2B5EF4-FFF2-40B4-BE49-F238E27FC236}">
                      <a16:creationId xmlns:a16="http://schemas.microsoft.com/office/drawing/2014/main" id="{A7DA79D0-EDD5-48AF-AB3E-FA5F427224AD}"/>
                    </a:ext>
                  </a:extLst>
                </p:cNvPr>
                <p:cNvSpPr/>
                <p:nvPr/>
              </p:nvSpPr>
              <p:spPr>
                <a:xfrm>
                  <a:off x="10824572" y="1052639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v-SE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4006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anose="020B0604020202020204" pitchFamily="34" charset="0"/>
                    </a:rPr>
                    <a:t>C</a:t>
                  </a:r>
                </a:p>
              </p:txBody>
            </p:sp>
          </p:grpSp>
          <p:sp>
            <p:nvSpPr>
              <p:cNvPr id="48" name="Rectangle 56">
                <a:extLst>
                  <a:ext uri="{FF2B5EF4-FFF2-40B4-BE49-F238E27FC236}">
                    <a16:creationId xmlns:a16="http://schemas.microsoft.com/office/drawing/2014/main" id="{79208A50-FB45-4848-B090-C83583354713}"/>
                  </a:ext>
                </a:extLst>
              </p:cNvPr>
              <p:cNvSpPr/>
              <p:nvPr/>
            </p:nvSpPr>
            <p:spPr>
              <a:xfrm>
                <a:off x="9044411" y="954269"/>
                <a:ext cx="1135343" cy="5084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C4006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Publicera och förvalta</a:t>
                </a:r>
              </a:p>
            </p:txBody>
          </p:sp>
        </p:grpSp>
        <p:sp>
          <p:nvSpPr>
            <p:cNvPr id="45" name="Rektangel 59">
              <a:extLst>
                <a:ext uri="{FF2B5EF4-FFF2-40B4-BE49-F238E27FC236}">
                  <a16:creationId xmlns:a16="http://schemas.microsoft.com/office/drawing/2014/main" id="{26A9B95D-7F08-4099-852A-DF5B59BEF528}"/>
                </a:ext>
              </a:extLst>
            </p:cNvPr>
            <p:cNvSpPr/>
            <p:nvPr/>
          </p:nvSpPr>
          <p:spPr>
            <a:xfrm>
              <a:off x="10912895" y="216518"/>
              <a:ext cx="938217" cy="898305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Rektangel 60">
              <a:extLst>
                <a:ext uri="{FF2B5EF4-FFF2-40B4-BE49-F238E27FC236}">
                  <a16:creationId xmlns:a16="http://schemas.microsoft.com/office/drawing/2014/main" id="{3D8B9BE6-BA6B-44F0-B5F8-321BC31AF313}"/>
                </a:ext>
              </a:extLst>
            </p:cNvPr>
            <p:cNvSpPr/>
            <p:nvPr/>
          </p:nvSpPr>
          <p:spPr>
            <a:xfrm rot="5400000">
              <a:off x="10063219" y="-36103"/>
              <a:ext cx="640349" cy="1059006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7" name="Rektangel 41">
            <a:extLst>
              <a:ext uri="{FF2B5EF4-FFF2-40B4-BE49-F238E27FC236}">
                <a16:creationId xmlns:a16="http://schemas.microsoft.com/office/drawing/2014/main" id="{1F1B2512-1ADF-4B29-817B-BED8C0E9C92E}"/>
              </a:ext>
            </a:extLst>
          </p:cNvPr>
          <p:cNvSpPr/>
          <p:nvPr/>
        </p:nvSpPr>
        <p:spPr>
          <a:xfrm>
            <a:off x="7788366" y="218302"/>
            <a:ext cx="1306245" cy="981569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Rektangel 41">
            <a:extLst>
              <a:ext uri="{FF2B5EF4-FFF2-40B4-BE49-F238E27FC236}">
                <a16:creationId xmlns:a16="http://schemas.microsoft.com/office/drawing/2014/main" id="{37853493-39A3-4A76-91F2-A9FBEB64814C}"/>
              </a:ext>
            </a:extLst>
          </p:cNvPr>
          <p:cNvSpPr/>
          <p:nvPr/>
        </p:nvSpPr>
        <p:spPr>
          <a:xfrm>
            <a:off x="4467674" y="1646504"/>
            <a:ext cx="6924871" cy="4552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Ellips 116">
            <a:extLst>
              <a:ext uri="{FF2B5EF4-FFF2-40B4-BE49-F238E27FC236}">
                <a16:creationId xmlns:a16="http://schemas.microsoft.com/office/drawing/2014/main" id="{90CF485E-6C1B-442B-B980-479184DC6DF5}"/>
              </a:ext>
            </a:extLst>
          </p:cNvPr>
          <p:cNvSpPr/>
          <p:nvPr/>
        </p:nvSpPr>
        <p:spPr>
          <a:xfrm>
            <a:off x="7294493" y="911039"/>
            <a:ext cx="362128" cy="362128"/>
          </a:xfrm>
          <a:prstGeom prst="ellipse">
            <a:avLst/>
          </a:prstGeom>
          <a:solidFill>
            <a:srgbClr val="C4006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textruta 117">
            <a:extLst>
              <a:ext uri="{FF2B5EF4-FFF2-40B4-BE49-F238E27FC236}">
                <a16:creationId xmlns:a16="http://schemas.microsoft.com/office/drawing/2014/main" id="{C470FB4F-1601-4554-9D0B-4A70A3EF459F}"/>
              </a:ext>
            </a:extLst>
          </p:cNvPr>
          <p:cNvSpPr txBox="1"/>
          <p:nvPr/>
        </p:nvSpPr>
        <p:spPr>
          <a:xfrm>
            <a:off x="7278324" y="961298"/>
            <a:ext cx="548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>
                <a:solidFill>
                  <a:schemeClr val="bg1"/>
                </a:solidFill>
              </a:rPr>
              <a:t>C.1.</a:t>
            </a:r>
            <a:r>
              <a:rPr lang="sv-SE" sz="1100" b="1">
                <a:solidFill>
                  <a:srgbClr val="C40064"/>
                </a:solidFill>
              </a:rPr>
              <a:t>.</a:t>
            </a:r>
          </a:p>
        </p:txBody>
      </p:sp>
      <p:sp>
        <p:nvSpPr>
          <p:cNvPr id="40" name="Triangel 111">
            <a:extLst>
              <a:ext uri="{FF2B5EF4-FFF2-40B4-BE49-F238E27FC236}">
                <a16:creationId xmlns:a16="http://schemas.microsoft.com/office/drawing/2014/main" id="{214677D2-283C-4253-84B8-C6622E5A27C5}"/>
              </a:ext>
            </a:extLst>
          </p:cNvPr>
          <p:cNvSpPr/>
          <p:nvPr/>
        </p:nvSpPr>
        <p:spPr>
          <a:xfrm rot="5400000">
            <a:off x="1941432" y="3735160"/>
            <a:ext cx="3161665" cy="289697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Chevron 13">
            <a:extLst>
              <a:ext uri="{FF2B5EF4-FFF2-40B4-BE49-F238E27FC236}">
                <a16:creationId xmlns:a16="http://schemas.microsoft.com/office/drawing/2014/main" id="{3127D4A1-EF69-4951-957F-6DD0C93F3001}"/>
              </a:ext>
            </a:extLst>
          </p:cNvPr>
          <p:cNvSpPr/>
          <p:nvPr/>
        </p:nvSpPr>
        <p:spPr>
          <a:xfrm>
            <a:off x="3370373" y="2354381"/>
            <a:ext cx="8621610" cy="3140899"/>
          </a:xfrm>
          <a:prstGeom prst="rect">
            <a:avLst/>
          </a:prstGeom>
          <a:solidFill>
            <a:schemeClr val="accent4">
              <a:alpha val="6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endParaRPr lang="sv-SE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Chevron 13">
            <a:extLst>
              <a:ext uri="{FF2B5EF4-FFF2-40B4-BE49-F238E27FC236}">
                <a16:creationId xmlns:a16="http://schemas.microsoft.com/office/drawing/2014/main" id="{1D410DBF-C88D-43F1-848F-F6C24009AB94}"/>
              </a:ext>
            </a:extLst>
          </p:cNvPr>
          <p:cNvSpPr/>
          <p:nvPr/>
        </p:nvSpPr>
        <p:spPr>
          <a:xfrm>
            <a:off x="1114090" y="4908028"/>
            <a:ext cx="2122167" cy="58725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Datamängd använd</a:t>
            </a:r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BC36F28B-F195-4A21-8589-61B3A6A813EC}"/>
              </a:ext>
            </a:extLst>
          </p:cNvPr>
          <p:cNvSpPr/>
          <p:nvPr/>
        </p:nvSpPr>
        <p:spPr>
          <a:xfrm rot="10800000">
            <a:off x="1294634" y="4908026"/>
            <a:ext cx="1970190" cy="140618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0" name="Grupp 18">
            <a:extLst>
              <a:ext uri="{FF2B5EF4-FFF2-40B4-BE49-F238E27FC236}">
                <a16:creationId xmlns:a16="http://schemas.microsoft.com/office/drawing/2014/main" id="{AEBAD4A5-1084-47AC-9E6A-C20A350ADE2E}"/>
              </a:ext>
            </a:extLst>
          </p:cNvPr>
          <p:cNvGrpSpPr/>
          <p:nvPr/>
        </p:nvGrpSpPr>
        <p:grpSpPr>
          <a:xfrm>
            <a:off x="7529485" y="2809986"/>
            <a:ext cx="3367882" cy="2238658"/>
            <a:chOff x="6784944" y="2449946"/>
            <a:chExt cx="3367882" cy="2238658"/>
          </a:xfrm>
        </p:grpSpPr>
        <p:sp>
          <p:nvSpPr>
            <p:cNvPr id="61" name="TextBox 56">
              <a:extLst>
                <a:ext uri="{FF2B5EF4-FFF2-40B4-BE49-F238E27FC236}">
                  <a16:creationId xmlns:a16="http://schemas.microsoft.com/office/drawing/2014/main" id="{167AAA44-891C-4828-8CCC-02F39B19BF09}"/>
                </a:ext>
              </a:extLst>
            </p:cNvPr>
            <p:cNvSpPr txBox="1"/>
            <p:nvPr/>
          </p:nvSpPr>
          <p:spPr>
            <a:xfrm>
              <a:off x="7244825" y="2449946"/>
              <a:ext cx="2875464" cy="37036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C.1.2  </a:t>
              </a:r>
              <a:r>
                <a:rPr lang="sv-SE" sz="1200">
                  <a:solidFill>
                    <a:srgbClr val="000000"/>
                  </a:solidFill>
                </a:rPr>
                <a:t>Marknadsför och skapa engagemang</a:t>
              </a:r>
            </a:p>
          </p:txBody>
        </p:sp>
        <p:sp>
          <p:nvSpPr>
            <p:cNvPr id="62" name="Chevron 13">
              <a:extLst>
                <a:ext uri="{FF2B5EF4-FFF2-40B4-BE49-F238E27FC236}">
                  <a16:creationId xmlns:a16="http://schemas.microsoft.com/office/drawing/2014/main" id="{C825C38E-C15F-4196-8EDD-8F54FFE573ED}"/>
                </a:ext>
              </a:extLst>
            </p:cNvPr>
            <p:cNvSpPr/>
            <p:nvPr/>
          </p:nvSpPr>
          <p:spPr>
            <a:xfrm>
              <a:off x="6784944" y="2888982"/>
              <a:ext cx="3367882" cy="179962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C.1.2.1  </a:t>
              </a:r>
              <a:r>
                <a:rPr lang="sv-SE" sz="1200">
                  <a:solidFill>
                    <a:srgbClr val="000000"/>
                  </a:solidFill>
                </a:rPr>
                <a:t>Genomför marknadsföring/kommunikation internt</a:t>
              </a:r>
            </a:p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C.1.2.2  </a:t>
              </a:r>
              <a:r>
                <a:rPr lang="sv-SE" sz="1200">
                  <a:solidFill>
                    <a:srgbClr val="000000"/>
                  </a:solidFill>
                </a:rPr>
                <a:t>Genomför marknadsföring/kommunikation externt</a:t>
              </a:r>
            </a:p>
            <a:p>
              <a:pPr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C.1.2.3  </a:t>
              </a:r>
              <a:r>
                <a:rPr lang="sv-SE" sz="1200">
                  <a:solidFill>
                    <a:srgbClr val="000000"/>
                  </a:solidFill>
                </a:rPr>
                <a:t>Uppmuntra användarna att synliggöra sin användning och marknadsför </a:t>
              </a:r>
              <a:r>
                <a:rPr lang="sv-SE" sz="1200" err="1">
                  <a:solidFill>
                    <a:srgbClr val="000000"/>
                  </a:solidFill>
                </a:rPr>
                <a:t>success</a:t>
              </a:r>
              <a:r>
                <a:rPr lang="sv-SE" sz="1200">
                  <a:solidFill>
                    <a:srgbClr val="000000"/>
                  </a:solidFill>
                </a:rPr>
                <a:t> </a:t>
              </a:r>
              <a:r>
                <a:rPr lang="sv-SE" sz="1200" err="1">
                  <a:solidFill>
                    <a:srgbClr val="000000"/>
                  </a:solidFill>
                </a:rPr>
                <a:t>stories</a:t>
              </a:r>
              <a:endParaRPr lang="sv-SE" sz="1200">
                <a:solidFill>
                  <a:srgbClr val="000000"/>
                </a:solidFill>
              </a:endParaRPr>
            </a:p>
          </p:txBody>
        </p:sp>
      </p:grpSp>
      <p:sp>
        <p:nvSpPr>
          <p:cNvPr id="68" name="Pentagon 12">
            <a:extLst>
              <a:ext uri="{FF2B5EF4-FFF2-40B4-BE49-F238E27FC236}">
                <a16:creationId xmlns:a16="http://schemas.microsoft.com/office/drawing/2014/main" id="{60A0813E-38EE-4995-8529-49FD7C597657}"/>
              </a:ext>
            </a:extLst>
          </p:cNvPr>
          <p:cNvSpPr/>
          <p:nvPr/>
        </p:nvSpPr>
        <p:spPr>
          <a:xfrm rot="16200000">
            <a:off x="338799" y="5000832"/>
            <a:ext cx="920255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Resultat</a:t>
            </a:r>
            <a:endParaRPr kumimoji="0" lang="sv-SE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TextBox 32">
            <a:extLst>
              <a:ext uri="{FF2B5EF4-FFF2-40B4-BE49-F238E27FC236}">
                <a16:creationId xmlns:a16="http://schemas.microsoft.com/office/drawing/2014/main" id="{DBACB498-C07F-4410-BED3-54D8D538B577}"/>
              </a:ext>
            </a:extLst>
          </p:cNvPr>
          <p:cNvSpPr txBox="1"/>
          <p:nvPr/>
        </p:nvSpPr>
        <p:spPr>
          <a:xfrm>
            <a:off x="4280967" y="2511342"/>
            <a:ext cx="1856408" cy="3303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sz="1200" b="1">
                <a:solidFill>
                  <a:srgbClr val="000000"/>
                </a:solidFill>
              </a:rPr>
              <a:t>C.1.1 </a:t>
            </a:r>
            <a:r>
              <a:rPr lang="sv-SE" sz="1200">
                <a:solidFill>
                  <a:srgbClr val="000000"/>
                </a:solidFill>
              </a:rPr>
              <a:t> Publicera data</a:t>
            </a:r>
          </a:p>
        </p:txBody>
      </p:sp>
      <p:sp>
        <p:nvSpPr>
          <p:cNvPr id="70" name="Chevron 13">
            <a:extLst>
              <a:ext uri="{FF2B5EF4-FFF2-40B4-BE49-F238E27FC236}">
                <a16:creationId xmlns:a16="http://schemas.microsoft.com/office/drawing/2014/main" id="{0C26212C-7FDC-4284-B326-E6D2E2CE0B66}"/>
              </a:ext>
            </a:extLst>
          </p:cNvPr>
          <p:cNvSpPr/>
          <p:nvPr/>
        </p:nvSpPr>
        <p:spPr>
          <a:xfrm>
            <a:off x="3832135" y="2888982"/>
            <a:ext cx="3317924" cy="226175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C.1.1.1  </a:t>
            </a:r>
            <a:r>
              <a:rPr lang="sv-SE" sz="1200">
                <a:solidFill>
                  <a:srgbClr val="000000"/>
                </a:solidFill>
              </a:rPr>
              <a:t>Vid behov: förbered kommunikationsplan inför publicering och synka med andra kommunikationsinsatser </a:t>
            </a:r>
          </a:p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C.1.1.2  </a:t>
            </a:r>
            <a:r>
              <a:rPr lang="sv-SE" sz="1200">
                <a:solidFill>
                  <a:srgbClr val="000000"/>
                </a:solidFill>
              </a:rPr>
              <a:t>Säkerställ support och stöd inför publicering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C.1.1.3  </a:t>
            </a:r>
            <a:r>
              <a:rPr lang="sv-SE" sz="1200">
                <a:solidFill>
                  <a:srgbClr val="000000"/>
                </a:solidFill>
              </a:rPr>
              <a:t>Publicera data</a:t>
            </a:r>
          </a:p>
          <a:p>
            <a:pPr lvl="0">
              <a:spcBef>
                <a:spcPts val="600"/>
              </a:spcBef>
              <a:defRPr/>
            </a:pPr>
            <a:endParaRPr lang="sv-SE" sz="1200">
              <a:solidFill>
                <a:srgbClr val="000000"/>
              </a:solidFill>
            </a:endParaRPr>
          </a:p>
        </p:txBody>
      </p:sp>
      <p:sp>
        <p:nvSpPr>
          <p:cNvPr id="72" name="Triangel 124">
            <a:extLst>
              <a:ext uri="{FF2B5EF4-FFF2-40B4-BE49-F238E27FC236}">
                <a16:creationId xmlns:a16="http://schemas.microsoft.com/office/drawing/2014/main" id="{66918811-3A96-4A7B-B6E5-B27C52837A46}"/>
              </a:ext>
            </a:extLst>
          </p:cNvPr>
          <p:cNvSpPr/>
          <p:nvPr/>
        </p:nvSpPr>
        <p:spPr>
          <a:xfrm rot="10800000">
            <a:off x="3877912" y="2564904"/>
            <a:ext cx="330381" cy="125209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Triangel 126">
            <a:extLst>
              <a:ext uri="{FF2B5EF4-FFF2-40B4-BE49-F238E27FC236}">
                <a16:creationId xmlns:a16="http://schemas.microsoft.com/office/drawing/2014/main" id="{51B60FA7-3ADC-4A52-9231-26773CAB9315}"/>
              </a:ext>
            </a:extLst>
          </p:cNvPr>
          <p:cNvSpPr/>
          <p:nvPr/>
        </p:nvSpPr>
        <p:spPr>
          <a:xfrm rot="10800000">
            <a:off x="7596305" y="2924944"/>
            <a:ext cx="330381" cy="125209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Chevron 64">
            <a:extLst>
              <a:ext uri="{FF2B5EF4-FFF2-40B4-BE49-F238E27FC236}">
                <a16:creationId xmlns:a16="http://schemas.microsoft.com/office/drawing/2014/main" id="{A74297A0-F227-4581-8B98-7555AF61E0F4}"/>
              </a:ext>
            </a:extLst>
          </p:cNvPr>
          <p:cNvSpPr/>
          <p:nvPr/>
        </p:nvSpPr>
        <p:spPr>
          <a:xfrm>
            <a:off x="4548366" y="1761429"/>
            <a:ext cx="3240000" cy="47707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1400" b="1">
                <a:solidFill>
                  <a:srgbClr val="FFFFFF"/>
                </a:solidFill>
                <a:latin typeface="Arial"/>
              </a:rPr>
              <a:t>C</a:t>
            </a: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.2. </a:t>
            </a:r>
            <a:r>
              <a:rPr lang="sv-SE" sz="1400" b="1">
                <a:solidFill>
                  <a:srgbClr val="FFFFFF"/>
                </a:solidFill>
              </a:rPr>
              <a:t>Förvalta</a:t>
            </a:r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Chevron 65">
            <a:extLst>
              <a:ext uri="{FF2B5EF4-FFF2-40B4-BE49-F238E27FC236}">
                <a16:creationId xmlns:a16="http://schemas.microsoft.com/office/drawing/2014/main" id="{DD7CD1DD-3BAE-4C8D-AA4B-1444EDD96E83}"/>
              </a:ext>
            </a:extLst>
          </p:cNvPr>
          <p:cNvSpPr/>
          <p:nvPr/>
        </p:nvSpPr>
        <p:spPr>
          <a:xfrm>
            <a:off x="7968568" y="1761429"/>
            <a:ext cx="3240000" cy="47707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b="1">
                <a:solidFill>
                  <a:srgbClr val="FFFFFF"/>
                </a:solidFill>
                <a:latin typeface="Arial"/>
              </a:rPr>
              <a:t>C</a:t>
            </a: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.3. Avveckla</a:t>
            </a:r>
          </a:p>
        </p:txBody>
      </p:sp>
      <p:sp>
        <p:nvSpPr>
          <p:cNvPr id="76" name="Rektangel 122">
            <a:extLst>
              <a:ext uri="{FF2B5EF4-FFF2-40B4-BE49-F238E27FC236}">
                <a16:creationId xmlns:a16="http://schemas.microsoft.com/office/drawing/2014/main" id="{CACBF467-0D64-4A80-A469-D1BBCFC6EA99}"/>
              </a:ext>
            </a:extLst>
          </p:cNvPr>
          <p:cNvSpPr/>
          <p:nvPr/>
        </p:nvSpPr>
        <p:spPr>
          <a:xfrm>
            <a:off x="4445227" y="1715519"/>
            <a:ext cx="7389860" cy="59887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7" name="Chevron 13">
            <a:extLst>
              <a:ext uri="{FF2B5EF4-FFF2-40B4-BE49-F238E27FC236}">
                <a16:creationId xmlns:a16="http://schemas.microsoft.com/office/drawing/2014/main" id="{DDC96CBD-BCB1-4595-BBDC-434229412890}"/>
              </a:ext>
            </a:extLst>
          </p:cNvPr>
          <p:cNvSpPr/>
          <p:nvPr/>
        </p:nvSpPr>
        <p:spPr>
          <a:xfrm>
            <a:off x="1114090" y="2354381"/>
            <a:ext cx="2142700" cy="1603945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endParaRPr lang="sv-SE" sz="120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endParaRPr lang="sv-SE" sz="1200"/>
          </a:p>
        </p:txBody>
      </p:sp>
      <p:sp>
        <p:nvSpPr>
          <p:cNvPr id="82" name="Chevron 13">
            <a:extLst>
              <a:ext uri="{FF2B5EF4-FFF2-40B4-BE49-F238E27FC236}">
                <a16:creationId xmlns:a16="http://schemas.microsoft.com/office/drawing/2014/main" id="{3E81D082-EA3C-4189-9312-009F8E2A84AB}"/>
              </a:ext>
            </a:extLst>
          </p:cNvPr>
          <p:cNvSpPr/>
          <p:nvPr/>
        </p:nvSpPr>
        <p:spPr>
          <a:xfrm>
            <a:off x="1114090" y="3924830"/>
            <a:ext cx="2142700" cy="972346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         </a:t>
            </a:r>
            <a:endParaRPr lang="sv-SE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Triangel 83">
            <a:extLst>
              <a:ext uri="{FF2B5EF4-FFF2-40B4-BE49-F238E27FC236}">
                <a16:creationId xmlns:a16="http://schemas.microsoft.com/office/drawing/2014/main" id="{EF0BC230-B253-413E-B5C8-94925147781E}"/>
              </a:ext>
            </a:extLst>
          </p:cNvPr>
          <p:cNvSpPr/>
          <p:nvPr/>
        </p:nvSpPr>
        <p:spPr>
          <a:xfrm rot="5400000">
            <a:off x="1268283" y="3119787"/>
            <a:ext cx="229764" cy="111990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4" name="Triangel 84">
            <a:extLst>
              <a:ext uri="{FF2B5EF4-FFF2-40B4-BE49-F238E27FC236}">
                <a16:creationId xmlns:a16="http://schemas.microsoft.com/office/drawing/2014/main" id="{681F721E-ADC4-4C5A-8A15-548C56A0FED3}"/>
              </a:ext>
            </a:extLst>
          </p:cNvPr>
          <p:cNvSpPr/>
          <p:nvPr/>
        </p:nvSpPr>
        <p:spPr>
          <a:xfrm rot="5400000">
            <a:off x="1069236" y="2426599"/>
            <a:ext cx="229764" cy="111990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textruta 86">
            <a:extLst>
              <a:ext uri="{FF2B5EF4-FFF2-40B4-BE49-F238E27FC236}">
                <a16:creationId xmlns:a16="http://schemas.microsoft.com/office/drawing/2014/main" id="{18694313-9E1F-4182-8F75-04F1E78C30D0}"/>
              </a:ext>
            </a:extLst>
          </p:cNvPr>
          <p:cNvSpPr txBox="1"/>
          <p:nvPr/>
        </p:nvSpPr>
        <p:spPr>
          <a:xfrm>
            <a:off x="1271731" y="2363710"/>
            <a:ext cx="190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>
                <a:solidFill>
                  <a:srgbClr val="000000"/>
                </a:solidFill>
              </a:rPr>
              <a:t>C.1.1  </a:t>
            </a:r>
            <a:r>
              <a:rPr lang="sv-SE" sz="1200">
                <a:solidFill>
                  <a:srgbClr val="000000"/>
                </a:solidFill>
              </a:rPr>
              <a:t>Publicera data</a:t>
            </a:r>
          </a:p>
          <a:p>
            <a:endParaRPr lang="sv-SE" sz="1200"/>
          </a:p>
        </p:txBody>
      </p:sp>
      <p:sp>
        <p:nvSpPr>
          <p:cNvPr id="86" name="textruta 87">
            <a:extLst>
              <a:ext uri="{FF2B5EF4-FFF2-40B4-BE49-F238E27FC236}">
                <a16:creationId xmlns:a16="http://schemas.microsoft.com/office/drawing/2014/main" id="{C1A35071-4E2C-4DE8-AE3D-42807385DD04}"/>
              </a:ext>
            </a:extLst>
          </p:cNvPr>
          <p:cNvSpPr txBox="1"/>
          <p:nvPr/>
        </p:nvSpPr>
        <p:spPr>
          <a:xfrm>
            <a:off x="1472910" y="3023102"/>
            <a:ext cx="181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C.1.2  </a:t>
            </a:r>
            <a:r>
              <a:rPr lang="sv-SE" sz="1200">
                <a:solidFill>
                  <a:srgbClr val="000000"/>
                </a:solidFill>
              </a:rPr>
              <a:t>Marknadsför och skapa engagemang</a:t>
            </a:r>
          </a:p>
        </p:txBody>
      </p:sp>
      <p:sp>
        <p:nvSpPr>
          <p:cNvPr id="87" name="Isosceles Triangle 3">
            <a:extLst>
              <a:ext uri="{FF2B5EF4-FFF2-40B4-BE49-F238E27FC236}">
                <a16:creationId xmlns:a16="http://schemas.microsoft.com/office/drawing/2014/main" id="{F5B0D721-D1E4-47F3-8C85-2D3804B31DFD}"/>
              </a:ext>
            </a:extLst>
          </p:cNvPr>
          <p:cNvSpPr/>
          <p:nvPr/>
        </p:nvSpPr>
        <p:spPr>
          <a:xfrm>
            <a:off x="1128123" y="2147078"/>
            <a:ext cx="10863860" cy="205444"/>
          </a:xfrm>
          <a:custGeom>
            <a:avLst/>
            <a:gdLst>
              <a:gd name="connsiteX0" fmla="*/ 0 w 1903825"/>
              <a:gd name="connsiteY0" fmla="*/ 831600 h 831600"/>
              <a:gd name="connsiteX1" fmla="*/ 951913 w 1903825"/>
              <a:gd name="connsiteY1" fmla="*/ 0 h 831600"/>
              <a:gd name="connsiteX2" fmla="*/ 1903825 w 1903825"/>
              <a:gd name="connsiteY2" fmla="*/ 831600 h 831600"/>
              <a:gd name="connsiteX3" fmla="*/ 0 w 1903825"/>
              <a:gd name="connsiteY3" fmla="*/ 831600 h 831600"/>
              <a:gd name="connsiteX0" fmla="*/ 0 w 1903825"/>
              <a:gd name="connsiteY0" fmla="*/ 585415 h 585415"/>
              <a:gd name="connsiteX1" fmla="*/ 380413 w 1903825"/>
              <a:gd name="connsiteY1" fmla="*/ 0 h 585415"/>
              <a:gd name="connsiteX2" fmla="*/ 1903825 w 1903825"/>
              <a:gd name="connsiteY2" fmla="*/ 585415 h 585415"/>
              <a:gd name="connsiteX3" fmla="*/ 0 w 1903825"/>
              <a:gd name="connsiteY3" fmla="*/ 585415 h 585415"/>
              <a:gd name="connsiteX0" fmla="*/ 0 w 1903825"/>
              <a:gd name="connsiteY0" fmla="*/ 356815 h 356815"/>
              <a:gd name="connsiteX1" fmla="*/ 183191 w 1903825"/>
              <a:gd name="connsiteY1" fmla="*/ 0 h 356815"/>
              <a:gd name="connsiteX2" fmla="*/ 1903825 w 1903825"/>
              <a:gd name="connsiteY2" fmla="*/ 356815 h 356815"/>
              <a:gd name="connsiteX3" fmla="*/ 0 w 1903825"/>
              <a:gd name="connsiteY3" fmla="*/ 356815 h 356815"/>
              <a:gd name="connsiteX0" fmla="*/ 0 w 1903825"/>
              <a:gd name="connsiteY0" fmla="*/ 242515 h 242515"/>
              <a:gd name="connsiteX1" fmla="*/ 164701 w 1903825"/>
              <a:gd name="connsiteY1" fmla="*/ 0 h 242515"/>
              <a:gd name="connsiteX2" fmla="*/ 1903825 w 1903825"/>
              <a:gd name="connsiteY2" fmla="*/ 242515 h 242515"/>
              <a:gd name="connsiteX3" fmla="*/ 0 w 1903825"/>
              <a:gd name="connsiteY3" fmla="*/ 242515 h 242515"/>
              <a:gd name="connsiteX0" fmla="*/ 0 w 1903825"/>
              <a:gd name="connsiteY0" fmla="*/ 189762 h 189762"/>
              <a:gd name="connsiteX1" fmla="*/ 86120 w 1903825"/>
              <a:gd name="connsiteY1" fmla="*/ 0 h 189762"/>
              <a:gd name="connsiteX2" fmla="*/ 1903825 w 1903825"/>
              <a:gd name="connsiteY2" fmla="*/ 189762 h 189762"/>
              <a:gd name="connsiteX3" fmla="*/ 0 w 1903825"/>
              <a:gd name="connsiteY3" fmla="*/ 189762 h 189762"/>
              <a:gd name="connsiteX0" fmla="*/ 0 w 1903825"/>
              <a:gd name="connsiteY0" fmla="*/ 233724 h 233724"/>
              <a:gd name="connsiteX1" fmla="*/ 123099 w 1903825"/>
              <a:gd name="connsiteY1" fmla="*/ 0 h 233724"/>
              <a:gd name="connsiteX2" fmla="*/ 1903825 w 1903825"/>
              <a:gd name="connsiteY2" fmla="*/ 233724 h 233724"/>
              <a:gd name="connsiteX3" fmla="*/ 0 w 1903825"/>
              <a:gd name="connsiteY3" fmla="*/ 233724 h 233724"/>
              <a:gd name="connsiteX0" fmla="*/ 0 w 1903825"/>
              <a:gd name="connsiteY0" fmla="*/ 205444 h 205444"/>
              <a:gd name="connsiteX1" fmla="*/ 55367 w 1903825"/>
              <a:gd name="connsiteY1" fmla="*/ 0 h 205444"/>
              <a:gd name="connsiteX2" fmla="*/ 1903825 w 1903825"/>
              <a:gd name="connsiteY2" fmla="*/ 205444 h 205444"/>
              <a:gd name="connsiteX3" fmla="*/ 0 w 1903825"/>
              <a:gd name="connsiteY3" fmla="*/ 205444 h 20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3825" h="205444">
                <a:moveTo>
                  <a:pt x="0" y="205444"/>
                </a:moveTo>
                <a:lnTo>
                  <a:pt x="55367" y="0"/>
                </a:lnTo>
                <a:lnTo>
                  <a:pt x="1903825" y="205444"/>
                </a:lnTo>
                <a:lnTo>
                  <a:pt x="0" y="205444"/>
                </a:lnTo>
                <a:close/>
              </a:path>
            </a:pathLst>
          </a:custGeom>
          <a:gradFill>
            <a:gsLst>
              <a:gs pos="48000">
                <a:schemeClr val="tx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8" name="Pentagon 63">
            <a:extLst>
              <a:ext uri="{FF2B5EF4-FFF2-40B4-BE49-F238E27FC236}">
                <a16:creationId xmlns:a16="http://schemas.microsoft.com/office/drawing/2014/main" id="{A13CF4E9-F449-4D9D-B262-1668BA340BB5}"/>
              </a:ext>
            </a:extLst>
          </p:cNvPr>
          <p:cNvSpPr/>
          <p:nvPr/>
        </p:nvSpPr>
        <p:spPr>
          <a:xfrm>
            <a:off x="1114090" y="1761429"/>
            <a:ext cx="3240000" cy="47707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1400" b="1">
                <a:solidFill>
                  <a:srgbClr val="FFFFFF"/>
                </a:solidFill>
                <a:latin typeface="Arial"/>
              </a:rPr>
              <a:t>C</a:t>
            </a: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.1. </a:t>
            </a:r>
            <a:r>
              <a:rPr lang="sv-SE" sz="1400" b="1">
                <a:solidFill>
                  <a:srgbClr val="FFFFFF"/>
                </a:solidFill>
              </a:rPr>
              <a:t>Publicera och lansera</a:t>
            </a:r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Pentagon 12">
            <a:extLst>
              <a:ext uri="{FF2B5EF4-FFF2-40B4-BE49-F238E27FC236}">
                <a16:creationId xmlns:a16="http://schemas.microsoft.com/office/drawing/2014/main" id="{8127CA69-8153-4820-BB63-A54E3C7D333D}"/>
              </a:ext>
            </a:extLst>
          </p:cNvPr>
          <p:cNvSpPr/>
          <p:nvPr/>
        </p:nvSpPr>
        <p:spPr>
          <a:xfrm rot="16200000">
            <a:off x="426764" y="1800225"/>
            <a:ext cx="744318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1</a:t>
            </a:r>
          </a:p>
        </p:txBody>
      </p:sp>
      <p:sp>
        <p:nvSpPr>
          <p:cNvPr id="64" name="Pentagon 12">
            <a:extLst>
              <a:ext uri="{FF2B5EF4-FFF2-40B4-BE49-F238E27FC236}">
                <a16:creationId xmlns:a16="http://schemas.microsoft.com/office/drawing/2014/main" id="{459598DA-9BDE-4F31-ACA1-C10E55FA0B14}"/>
              </a:ext>
            </a:extLst>
          </p:cNvPr>
          <p:cNvSpPr/>
          <p:nvPr/>
        </p:nvSpPr>
        <p:spPr>
          <a:xfrm rot="16200000">
            <a:off x="-557213" y="3511461"/>
            <a:ext cx="2713038" cy="40240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nivå 2</a:t>
            </a:r>
          </a:p>
        </p:txBody>
      </p:sp>
      <p:sp>
        <p:nvSpPr>
          <p:cNvPr id="59" name="Pentagon 12">
            <a:extLst>
              <a:ext uri="{FF2B5EF4-FFF2-40B4-BE49-F238E27FC236}">
                <a16:creationId xmlns:a16="http://schemas.microsoft.com/office/drawing/2014/main" id="{0585230A-E1EE-4474-8590-D1122CFB733E}"/>
              </a:ext>
            </a:extLst>
          </p:cNvPr>
          <p:cNvSpPr/>
          <p:nvPr/>
        </p:nvSpPr>
        <p:spPr>
          <a:xfrm rot="16200000">
            <a:off x="2114951" y="3760908"/>
            <a:ext cx="2713038" cy="22354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3</a:t>
            </a:r>
          </a:p>
        </p:txBody>
      </p:sp>
    </p:spTree>
    <p:extLst>
      <p:ext uri="{BB962C8B-B14F-4D97-AF65-F5344CB8AC3E}">
        <p14:creationId xmlns:p14="http://schemas.microsoft.com/office/powerpoint/2010/main" val="3151201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9539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think-cell Slide" r:id="rId6" imgW="631" imgH="631" progId="TCLayout.ActiveDocument.1">
                  <p:embed/>
                </p:oleObj>
              </mc:Choice>
              <mc:Fallback>
                <p:oleObj name="think-cell Slide" r:id="rId6" imgW="631" imgH="631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kumimoji="0" lang="sv-SE" sz="2400" b="1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D7666F85-0589-4435-BCA6-EEBE315B3F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7670" y="351693"/>
            <a:ext cx="1878650" cy="809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7200"/>
            <a:ext cx="9530758" cy="831600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Steg C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”Publicera och förvalta”</a:t>
            </a: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hevron 13"/>
          <p:cNvSpPr/>
          <p:nvPr/>
        </p:nvSpPr>
        <p:spPr>
          <a:xfrm>
            <a:off x="1114091" y="2356143"/>
            <a:ext cx="3014436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C.1.1  </a:t>
            </a:r>
            <a:r>
              <a:rPr lang="sv-SE" sz="1200">
                <a:solidFill>
                  <a:srgbClr val="000000"/>
                </a:solidFill>
              </a:rPr>
              <a:t>Publicera data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C.1.2  </a:t>
            </a:r>
            <a:r>
              <a:rPr lang="sv-SE" sz="1200">
                <a:solidFill>
                  <a:srgbClr val="000000"/>
                </a:solidFill>
              </a:rPr>
              <a:t>Marknadsför och skapa engagemang</a:t>
            </a:r>
          </a:p>
        </p:txBody>
      </p:sp>
      <p:sp>
        <p:nvSpPr>
          <p:cNvPr id="21" name="Chevron 14"/>
          <p:cNvSpPr/>
          <p:nvPr/>
        </p:nvSpPr>
        <p:spPr>
          <a:xfrm>
            <a:off x="4605255" y="2350004"/>
            <a:ext cx="2930905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C.2.1  </a:t>
            </a:r>
            <a:r>
              <a:rPr lang="sv-SE" sz="1200">
                <a:solidFill>
                  <a:srgbClr val="000000"/>
                </a:solidFill>
              </a:rPr>
              <a:t>Samla feedback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C.2.2  </a:t>
            </a:r>
            <a:r>
              <a:rPr lang="sv-SE" sz="1200">
                <a:solidFill>
                  <a:srgbClr val="000000"/>
                </a:solidFill>
              </a:rPr>
              <a:t>Ge stöd och support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C.2.3  </a:t>
            </a:r>
            <a:r>
              <a:rPr lang="sv-SE" sz="1200">
                <a:solidFill>
                  <a:srgbClr val="000000"/>
                </a:solidFill>
              </a:rPr>
              <a:t>Utveckla och uppdatera datamängden 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C.2.4  </a:t>
            </a:r>
            <a:r>
              <a:rPr lang="sv-SE" sz="1200">
                <a:solidFill>
                  <a:srgbClr val="000000"/>
                </a:solidFill>
              </a:rPr>
              <a:t>Uppmuntra och synliggör användning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Chevron 15"/>
          <p:cNvSpPr/>
          <p:nvPr/>
        </p:nvSpPr>
        <p:spPr>
          <a:xfrm>
            <a:off x="8102557" y="2357971"/>
            <a:ext cx="2873628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C.3.1  </a:t>
            </a:r>
            <a:r>
              <a:rPr lang="sv-SE" sz="1200">
                <a:solidFill>
                  <a:srgbClr val="000000"/>
                </a:solidFill>
              </a:rPr>
              <a:t>Avveckla datamängd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114090" y="1761429"/>
            <a:ext cx="10094478" cy="477070"/>
            <a:chOff x="1041722" y="1988503"/>
            <a:chExt cx="5044126" cy="477070"/>
          </a:xfrm>
        </p:grpSpPr>
        <p:sp>
          <p:nvSpPr>
            <p:cNvPr id="64" name="Pentagon 63"/>
            <p:cNvSpPr/>
            <p:nvPr/>
          </p:nvSpPr>
          <p:spPr>
            <a:xfrm>
              <a:off x="1041722" y="1988503"/>
              <a:ext cx="1619001" cy="477070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sv-SE" sz="1400" b="1">
                  <a:solidFill>
                    <a:srgbClr val="FFFFFF"/>
                  </a:solidFill>
                  <a:latin typeface="Arial"/>
                </a:rPr>
                <a:t>C</a:t>
              </a: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.1. </a:t>
              </a:r>
              <a:r>
                <a:rPr lang="sv-SE" sz="1400" b="1">
                  <a:solidFill>
                    <a:srgbClr val="FFFFFF"/>
                  </a:solidFill>
                  <a:latin typeface="Arial"/>
                </a:rPr>
                <a:t>Publicera och lansera</a:t>
              </a:r>
            </a:p>
          </p:txBody>
        </p:sp>
        <p:sp>
          <p:nvSpPr>
            <p:cNvPr id="65" name="Chevron 64"/>
            <p:cNvSpPr/>
            <p:nvPr/>
          </p:nvSpPr>
          <p:spPr>
            <a:xfrm>
              <a:off x="2757801" y="1988503"/>
              <a:ext cx="1619001" cy="47707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400" b="1">
                  <a:solidFill>
                    <a:srgbClr val="FFFFFF"/>
                  </a:solidFill>
                  <a:latin typeface="Arial"/>
                </a:rPr>
                <a:t>C</a:t>
              </a: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.2. </a:t>
              </a:r>
              <a:r>
                <a:rPr lang="sv-SE" sz="1400" b="1">
                  <a:solidFill>
                    <a:srgbClr val="FFFFFF"/>
                  </a:solidFill>
                </a:rPr>
                <a:t>Förvalta</a:t>
              </a:r>
              <a:endPara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Chevron 65"/>
            <p:cNvSpPr/>
            <p:nvPr/>
          </p:nvSpPr>
          <p:spPr>
            <a:xfrm>
              <a:off x="4466847" y="1988503"/>
              <a:ext cx="1619001" cy="47707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400" b="1">
                  <a:solidFill>
                    <a:srgbClr val="FFFFFF"/>
                  </a:solidFill>
                  <a:latin typeface="Arial"/>
                </a:rPr>
                <a:t>C</a:t>
              </a: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.3. Avveckla</a:t>
              </a: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521FE255-93E4-0145-AB63-176E159C9FD0}"/>
              </a:ext>
            </a:extLst>
          </p:cNvPr>
          <p:cNvGrpSpPr/>
          <p:nvPr/>
        </p:nvGrpSpPr>
        <p:grpSpPr>
          <a:xfrm>
            <a:off x="598109" y="5030117"/>
            <a:ext cx="10411221" cy="920255"/>
            <a:chOff x="598109" y="5030117"/>
            <a:chExt cx="10411221" cy="920255"/>
          </a:xfrm>
        </p:grpSpPr>
        <p:sp>
          <p:nvSpPr>
            <p:cNvPr id="30" name="Chevron 13"/>
            <p:cNvSpPr/>
            <p:nvPr/>
          </p:nvSpPr>
          <p:spPr>
            <a:xfrm>
              <a:off x="1114091" y="5237895"/>
              <a:ext cx="3014436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Datamängd använd</a:t>
              </a:r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1593642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Chevron 13"/>
            <p:cNvSpPr/>
            <p:nvPr/>
          </p:nvSpPr>
          <p:spPr>
            <a:xfrm>
              <a:off x="4610714" y="5237895"/>
              <a:ext cx="2925447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Datamängd förvaltad</a:t>
              </a:r>
            </a:p>
          </p:txBody>
        </p:sp>
        <p:sp>
          <p:nvSpPr>
            <p:cNvPr id="79" name="Isosceles Triangle 78"/>
            <p:cNvSpPr/>
            <p:nvPr/>
          </p:nvSpPr>
          <p:spPr>
            <a:xfrm rot="10800000">
              <a:off x="5085485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Chevron 13"/>
            <p:cNvSpPr/>
            <p:nvPr/>
          </p:nvSpPr>
          <p:spPr>
            <a:xfrm>
              <a:off x="8102557" y="5237895"/>
              <a:ext cx="2906773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Datamängd avvecklad</a:t>
              </a:r>
            </a:p>
          </p:txBody>
        </p:sp>
        <p:sp>
          <p:nvSpPr>
            <p:cNvPr id="81" name="Isosceles Triangle 80"/>
            <p:cNvSpPr/>
            <p:nvPr/>
          </p:nvSpPr>
          <p:spPr>
            <a:xfrm rot="10800000">
              <a:off x="8577328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Pentagon 12"/>
            <p:cNvSpPr/>
            <p:nvPr/>
          </p:nvSpPr>
          <p:spPr>
            <a:xfrm rot="16200000">
              <a:off x="338800" y="5289426"/>
              <a:ext cx="920255" cy="40163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Resultat</a:t>
              </a:r>
              <a:endParaRPr kumimoji="0" lang="sv-S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2" name="Grupp 56">
            <a:extLst>
              <a:ext uri="{FF2B5EF4-FFF2-40B4-BE49-F238E27FC236}">
                <a16:creationId xmlns:a16="http://schemas.microsoft.com/office/drawing/2014/main" id="{35780CC7-380A-40AA-8AE4-301660802E2B}"/>
              </a:ext>
            </a:extLst>
          </p:cNvPr>
          <p:cNvGrpSpPr/>
          <p:nvPr/>
        </p:nvGrpSpPr>
        <p:grpSpPr>
          <a:xfrm>
            <a:off x="9192344" y="173225"/>
            <a:ext cx="2658768" cy="1217128"/>
            <a:chOff x="9192344" y="173225"/>
            <a:chExt cx="2658768" cy="1217128"/>
          </a:xfrm>
        </p:grpSpPr>
        <p:grpSp>
          <p:nvGrpSpPr>
            <p:cNvPr id="43" name="Group 53">
              <a:extLst>
                <a:ext uri="{FF2B5EF4-FFF2-40B4-BE49-F238E27FC236}">
                  <a16:creationId xmlns:a16="http://schemas.microsoft.com/office/drawing/2014/main" id="{CDE448AE-A0F3-4C43-8DEB-D153CBAA1354}"/>
                </a:ext>
              </a:extLst>
            </p:cNvPr>
            <p:cNvGrpSpPr/>
            <p:nvPr/>
          </p:nvGrpSpPr>
          <p:grpSpPr>
            <a:xfrm>
              <a:off x="9192344" y="260648"/>
              <a:ext cx="2043107" cy="1129705"/>
              <a:chOff x="9044411" y="333000"/>
              <a:chExt cx="2043107" cy="1129705"/>
            </a:xfrm>
          </p:grpSpPr>
          <p:grpSp>
            <p:nvGrpSpPr>
              <p:cNvPr id="47" name="Group 54">
                <a:extLst>
                  <a:ext uri="{FF2B5EF4-FFF2-40B4-BE49-F238E27FC236}">
                    <a16:creationId xmlns:a16="http://schemas.microsoft.com/office/drawing/2014/main" id="{F20DE2C3-AAB6-4ADE-8BDB-FFF3377CC96D}"/>
                  </a:ext>
                </a:extLst>
              </p:cNvPr>
              <p:cNvGrpSpPr/>
              <p:nvPr/>
            </p:nvGrpSpPr>
            <p:grpSpPr>
              <a:xfrm>
                <a:off x="10007518" y="333000"/>
                <a:ext cx="1080000" cy="1080000"/>
                <a:chOff x="10583173" y="284116"/>
                <a:chExt cx="1080000" cy="1080000"/>
              </a:xfrm>
            </p:grpSpPr>
            <p:grpSp>
              <p:nvGrpSpPr>
                <p:cNvPr id="49" name="Group 57">
                  <a:extLst>
                    <a:ext uri="{FF2B5EF4-FFF2-40B4-BE49-F238E27FC236}">
                      <a16:creationId xmlns:a16="http://schemas.microsoft.com/office/drawing/2014/main" id="{A825808D-58DA-4AE8-92F3-E05045080243}"/>
                    </a:ext>
                  </a:extLst>
                </p:cNvPr>
                <p:cNvGrpSpPr/>
                <p:nvPr/>
              </p:nvGrpSpPr>
              <p:grpSpPr>
                <a:xfrm rot="1363569">
                  <a:off x="10583173" y="284116"/>
                  <a:ext cx="1080000" cy="1080000"/>
                  <a:chOff x="8112224" y="494883"/>
                  <a:chExt cx="2736000" cy="2800422"/>
                </a:xfrm>
              </p:grpSpPr>
              <p:sp>
                <p:nvSpPr>
                  <p:cNvPr id="51" name="Oval 59">
                    <a:extLst>
                      <a:ext uri="{FF2B5EF4-FFF2-40B4-BE49-F238E27FC236}">
                        <a16:creationId xmlns:a16="http://schemas.microsoft.com/office/drawing/2014/main" id="{4E5B3A7D-722D-477C-AEB0-9ABD21B49BB0}"/>
                      </a:ext>
                    </a:extLst>
                  </p:cNvPr>
                  <p:cNvSpPr/>
                  <p:nvPr/>
                </p:nvSpPr>
                <p:spPr>
                  <a:xfrm>
                    <a:off x="8112224" y="559305"/>
                    <a:ext cx="2736000" cy="2736000"/>
                  </a:xfrm>
                  <a:prstGeom prst="ellipse">
                    <a:avLst/>
                  </a:prstGeom>
                  <a:gradFill flip="none" rotWithShape="1">
                    <a:gsLst>
                      <a:gs pos="85000">
                        <a:srgbClr val="C50366"/>
                      </a:gs>
                      <a:gs pos="45000">
                        <a:schemeClr val="bg2">
                          <a:lumMod val="90000"/>
                        </a:schemeClr>
                      </a:gs>
                      <a:gs pos="1000">
                        <a:schemeClr val="bg1">
                          <a:lumMod val="5000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Oval 60">
                    <a:extLst>
                      <a:ext uri="{FF2B5EF4-FFF2-40B4-BE49-F238E27FC236}">
                        <a16:creationId xmlns:a16="http://schemas.microsoft.com/office/drawing/2014/main" id="{F5BCA76E-24D0-44A0-845F-9EBB9638B941}"/>
                      </a:ext>
                    </a:extLst>
                  </p:cNvPr>
                  <p:cNvSpPr/>
                  <p:nvPr/>
                </p:nvSpPr>
                <p:spPr>
                  <a:xfrm>
                    <a:off x="8846847" y="1286971"/>
                    <a:ext cx="1260000" cy="126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" name="Chevron 61">
                    <a:extLst>
                      <a:ext uri="{FF2B5EF4-FFF2-40B4-BE49-F238E27FC236}">
                        <a16:creationId xmlns:a16="http://schemas.microsoft.com/office/drawing/2014/main" id="{EEA50FCE-A119-40F0-81B9-F20D4BB8A94B}"/>
                      </a:ext>
                    </a:extLst>
                  </p:cNvPr>
                  <p:cNvSpPr/>
                  <p:nvPr/>
                </p:nvSpPr>
                <p:spPr>
                  <a:xfrm rot="14519360">
                    <a:off x="8296452" y="1916276"/>
                    <a:ext cx="542993" cy="783397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Chevron 62">
                    <a:extLst>
                      <a:ext uri="{FF2B5EF4-FFF2-40B4-BE49-F238E27FC236}">
                        <a16:creationId xmlns:a16="http://schemas.microsoft.com/office/drawing/2014/main" id="{E4927BF6-2FD1-404A-BC45-168557B30A1D}"/>
                      </a:ext>
                    </a:extLst>
                  </p:cNvPr>
                  <p:cNvSpPr/>
                  <p:nvPr/>
                </p:nvSpPr>
                <p:spPr>
                  <a:xfrm rot="21356957">
                    <a:off x="9245984" y="494883"/>
                    <a:ext cx="548043" cy="917249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Chevron 63">
                    <a:extLst>
                      <a:ext uri="{FF2B5EF4-FFF2-40B4-BE49-F238E27FC236}">
                        <a16:creationId xmlns:a16="http://schemas.microsoft.com/office/drawing/2014/main" id="{8F5773DA-D671-4865-8786-5CE8FD8BDF82}"/>
                      </a:ext>
                    </a:extLst>
                  </p:cNvPr>
                  <p:cNvSpPr/>
                  <p:nvPr/>
                </p:nvSpPr>
                <p:spPr>
                  <a:xfrm rot="6339512">
                    <a:off x="10152473" y="1876924"/>
                    <a:ext cx="479402" cy="862102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0" name="Oval 58">
                  <a:extLst>
                    <a:ext uri="{FF2B5EF4-FFF2-40B4-BE49-F238E27FC236}">
                      <a16:creationId xmlns:a16="http://schemas.microsoft.com/office/drawing/2014/main" id="{A7DA79D0-EDD5-48AF-AB3E-FA5F427224AD}"/>
                    </a:ext>
                  </a:extLst>
                </p:cNvPr>
                <p:cNvSpPr/>
                <p:nvPr/>
              </p:nvSpPr>
              <p:spPr>
                <a:xfrm>
                  <a:off x="10824572" y="1052639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v-SE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4006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anose="020B0604020202020204" pitchFamily="34" charset="0"/>
                    </a:rPr>
                    <a:t>C</a:t>
                  </a:r>
                </a:p>
              </p:txBody>
            </p:sp>
          </p:grpSp>
          <p:sp>
            <p:nvSpPr>
              <p:cNvPr id="48" name="Rectangle 56">
                <a:extLst>
                  <a:ext uri="{FF2B5EF4-FFF2-40B4-BE49-F238E27FC236}">
                    <a16:creationId xmlns:a16="http://schemas.microsoft.com/office/drawing/2014/main" id="{79208A50-FB45-4848-B090-C83583354713}"/>
                  </a:ext>
                </a:extLst>
              </p:cNvPr>
              <p:cNvSpPr/>
              <p:nvPr/>
            </p:nvSpPr>
            <p:spPr>
              <a:xfrm>
                <a:off x="9044411" y="954269"/>
                <a:ext cx="1135343" cy="5084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C4006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Publicera och förvalta</a:t>
                </a:r>
              </a:p>
            </p:txBody>
          </p:sp>
        </p:grpSp>
        <p:sp>
          <p:nvSpPr>
            <p:cNvPr id="45" name="Rektangel 59">
              <a:extLst>
                <a:ext uri="{FF2B5EF4-FFF2-40B4-BE49-F238E27FC236}">
                  <a16:creationId xmlns:a16="http://schemas.microsoft.com/office/drawing/2014/main" id="{26A9B95D-7F08-4099-852A-DF5B59BEF528}"/>
                </a:ext>
              </a:extLst>
            </p:cNvPr>
            <p:cNvSpPr/>
            <p:nvPr/>
          </p:nvSpPr>
          <p:spPr>
            <a:xfrm>
              <a:off x="10912895" y="216518"/>
              <a:ext cx="938217" cy="898305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Rektangel 60">
              <a:extLst>
                <a:ext uri="{FF2B5EF4-FFF2-40B4-BE49-F238E27FC236}">
                  <a16:creationId xmlns:a16="http://schemas.microsoft.com/office/drawing/2014/main" id="{3D8B9BE6-BA6B-44F0-B5F8-321BC31AF313}"/>
                </a:ext>
              </a:extLst>
            </p:cNvPr>
            <p:cNvSpPr/>
            <p:nvPr/>
          </p:nvSpPr>
          <p:spPr>
            <a:xfrm rot="5400000">
              <a:off x="10063219" y="-36103"/>
              <a:ext cx="640349" cy="1059006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0461C00-F0B4-4158-B97C-96D904E10682}"/>
              </a:ext>
            </a:extLst>
          </p:cNvPr>
          <p:cNvSpPr txBox="1"/>
          <p:nvPr/>
        </p:nvSpPr>
        <p:spPr>
          <a:xfrm>
            <a:off x="1523252" y="1384879"/>
            <a:ext cx="260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 publicering och strax efter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6EB87D8-B877-4F7E-B499-3609D218A655}"/>
              </a:ext>
            </a:extLst>
          </p:cNvPr>
          <p:cNvSpPr txBox="1"/>
          <p:nvPr/>
        </p:nvSpPr>
        <p:spPr>
          <a:xfrm>
            <a:off x="5114311" y="1368233"/>
            <a:ext cx="4530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Kontinuerligt</a:t>
            </a:r>
          </a:p>
        </p:txBody>
      </p:sp>
      <p:grpSp>
        <p:nvGrpSpPr>
          <p:cNvPr id="62" name="Group 338">
            <a:extLst>
              <a:ext uri="{FF2B5EF4-FFF2-40B4-BE49-F238E27FC236}">
                <a16:creationId xmlns:a16="http://schemas.microsoft.com/office/drawing/2014/main" id="{9B714444-9065-4CC5-97A4-0DB775424A07}"/>
              </a:ext>
            </a:extLst>
          </p:cNvPr>
          <p:cNvGrpSpPr/>
          <p:nvPr/>
        </p:nvGrpSpPr>
        <p:grpSpPr>
          <a:xfrm>
            <a:off x="1064781" y="1340768"/>
            <a:ext cx="432000" cy="396000"/>
            <a:chOff x="1795463" y="3433763"/>
            <a:chExt cx="476249" cy="436563"/>
          </a:xfrm>
          <a:solidFill>
            <a:schemeClr val="tx2"/>
          </a:solidFill>
        </p:grpSpPr>
        <p:sp>
          <p:nvSpPr>
            <p:cNvPr id="67" name="Freeform 231">
              <a:extLst>
                <a:ext uri="{FF2B5EF4-FFF2-40B4-BE49-F238E27FC236}">
                  <a16:creationId xmlns:a16="http://schemas.microsoft.com/office/drawing/2014/main" id="{085D5C42-73B7-4DDD-8062-1835ACF89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5463" y="3433763"/>
              <a:ext cx="476249" cy="436563"/>
            </a:xfrm>
            <a:custGeom>
              <a:avLst/>
              <a:gdLst>
                <a:gd name="T0" fmla="*/ 57 w 250"/>
                <a:gd name="T1" fmla="*/ 166 h 229"/>
                <a:gd name="T2" fmla="*/ 33 w 250"/>
                <a:gd name="T3" fmla="*/ 166 h 229"/>
                <a:gd name="T4" fmla="*/ 135 w 250"/>
                <a:gd name="T5" fmla="*/ 229 h 229"/>
                <a:gd name="T6" fmla="*/ 250 w 250"/>
                <a:gd name="T7" fmla="*/ 114 h 229"/>
                <a:gd name="T8" fmla="*/ 135 w 250"/>
                <a:gd name="T9" fmla="*/ 0 h 229"/>
                <a:gd name="T10" fmla="*/ 23 w 250"/>
                <a:gd name="T11" fmla="*/ 93 h 229"/>
                <a:gd name="T12" fmla="*/ 0 w 250"/>
                <a:gd name="T13" fmla="*/ 93 h 229"/>
                <a:gd name="T14" fmla="*/ 31 w 250"/>
                <a:gd name="T15" fmla="*/ 135 h 229"/>
                <a:gd name="T16" fmla="*/ 62 w 250"/>
                <a:gd name="T17" fmla="*/ 93 h 229"/>
                <a:gd name="T18" fmla="*/ 44 w 250"/>
                <a:gd name="T19" fmla="*/ 93 h 229"/>
                <a:gd name="T20" fmla="*/ 135 w 250"/>
                <a:gd name="T21" fmla="*/ 20 h 229"/>
                <a:gd name="T22" fmla="*/ 229 w 250"/>
                <a:gd name="T23" fmla="*/ 114 h 229"/>
                <a:gd name="T24" fmla="*/ 135 w 250"/>
                <a:gd name="T25" fmla="*/ 208 h 229"/>
                <a:gd name="T26" fmla="*/ 57 w 250"/>
                <a:gd name="T27" fmla="*/ 166 h 229"/>
                <a:gd name="T28" fmla="*/ 57 w 250"/>
                <a:gd name="T29" fmla="*/ 166 h 229"/>
                <a:gd name="T30" fmla="*/ 57 w 250"/>
                <a:gd name="T31" fmla="*/ 16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0" h="229">
                  <a:moveTo>
                    <a:pt x="57" y="166"/>
                  </a:moveTo>
                  <a:cubicBezTo>
                    <a:pt x="33" y="166"/>
                    <a:pt x="33" y="166"/>
                    <a:pt x="33" y="166"/>
                  </a:cubicBezTo>
                  <a:cubicBezTo>
                    <a:pt x="52" y="203"/>
                    <a:pt x="91" y="229"/>
                    <a:pt x="135" y="229"/>
                  </a:cubicBezTo>
                  <a:cubicBezTo>
                    <a:pt x="198" y="229"/>
                    <a:pt x="250" y="177"/>
                    <a:pt x="250" y="114"/>
                  </a:cubicBezTo>
                  <a:cubicBezTo>
                    <a:pt x="250" y="51"/>
                    <a:pt x="198" y="0"/>
                    <a:pt x="135" y="0"/>
                  </a:cubicBezTo>
                  <a:cubicBezTo>
                    <a:pt x="79" y="0"/>
                    <a:pt x="32" y="40"/>
                    <a:pt x="23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53" y="51"/>
                    <a:pt x="91" y="20"/>
                    <a:pt x="135" y="20"/>
                  </a:cubicBezTo>
                  <a:cubicBezTo>
                    <a:pt x="187" y="20"/>
                    <a:pt x="229" y="62"/>
                    <a:pt x="229" y="114"/>
                  </a:cubicBezTo>
                  <a:cubicBezTo>
                    <a:pt x="229" y="166"/>
                    <a:pt x="187" y="208"/>
                    <a:pt x="135" y="208"/>
                  </a:cubicBezTo>
                  <a:cubicBezTo>
                    <a:pt x="103" y="208"/>
                    <a:pt x="74" y="191"/>
                    <a:pt x="57" y="166"/>
                  </a:cubicBezTo>
                  <a:close/>
                  <a:moveTo>
                    <a:pt x="57" y="166"/>
                  </a:moveTo>
                  <a:cubicBezTo>
                    <a:pt x="57" y="166"/>
                    <a:pt x="57" y="166"/>
                    <a:pt x="57" y="1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232">
              <a:extLst>
                <a:ext uri="{FF2B5EF4-FFF2-40B4-BE49-F238E27FC236}">
                  <a16:creationId xmlns:a16="http://schemas.microsoft.com/office/drawing/2014/main" id="{183A7569-8F07-4198-8F5A-785A026C9F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113" y="3513138"/>
              <a:ext cx="114300" cy="206375"/>
            </a:xfrm>
            <a:custGeom>
              <a:avLst/>
              <a:gdLst>
                <a:gd name="T0" fmla="*/ 0 w 72"/>
                <a:gd name="T1" fmla="*/ 0 h 130"/>
                <a:gd name="T2" fmla="*/ 0 w 72"/>
                <a:gd name="T3" fmla="*/ 92 h 130"/>
                <a:gd name="T4" fmla="*/ 65 w 72"/>
                <a:gd name="T5" fmla="*/ 130 h 130"/>
                <a:gd name="T6" fmla="*/ 72 w 72"/>
                <a:gd name="T7" fmla="*/ 119 h 130"/>
                <a:gd name="T8" fmla="*/ 12 w 72"/>
                <a:gd name="T9" fmla="*/ 83 h 130"/>
                <a:gd name="T10" fmla="*/ 12 w 72"/>
                <a:gd name="T11" fmla="*/ 0 h 130"/>
                <a:gd name="T12" fmla="*/ 0 w 72"/>
                <a:gd name="T13" fmla="*/ 0 h 130"/>
                <a:gd name="T14" fmla="*/ 0 w 72"/>
                <a:gd name="T15" fmla="*/ 0 h 130"/>
                <a:gd name="T16" fmla="*/ 0 w 72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0">
                  <a:moveTo>
                    <a:pt x="0" y="0"/>
                  </a:moveTo>
                  <a:lnTo>
                    <a:pt x="0" y="92"/>
                  </a:lnTo>
                  <a:lnTo>
                    <a:pt x="65" y="130"/>
                  </a:lnTo>
                  <a:lnTo>
                    <a:pt x="72" y="119"/>
                  </a:lnTo>
                  <a:lnTo>
                    <a:pt x="12" y="83"/>
                  </a:lnTo>
                  <a:lnTo>
                    <a:pt x="12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233">
              <a:extLst>
                <a:ext uri="{FF2B5EF4-FFF2-40B4-BE49-F238E27FC236}">
                  <a16:creationId xmlns:a16="http://schemas.microsoft.com/office/drawing/2014/main" id="{652EDA8A-66C1-4EE1-A134-7FCC44CC0D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113" y="3513138"/>
              <a:ext cx="114300" cy="206375"/>
            </a:xfrm>
            <a:custGeom>
              <a:avLst/>
              <a:gdLst>
                <a:gd name="T0" fmla="*/ 0 w 72"/>
                <a:gd name="T1" fmla="*/ 0 h 130"/>
                <a:gd name="T2" fmla="*/ 0 w 72"/>
                <a:gd name="T3" fmla="*/ 92 h 130"/>
                <a:gd name="T4" fmla="*/ 65 w 72"/>
                <a:gd name="T5" fmla="*/ 130 h 130"/>
                <a:gd name="T6" fmla="*/ 72 w 72"/>
                <a:gd name="T7" fmla="*/ 119 h 130"/>
                <a:gd name="T8" fmla="*/ 12 w 72"/>
                <a:gd name="T9" fmla="*/ 83 h 130"/>
                <a:gd name="T10" fmla="*/ 12 w 72"/>
                <a:gd name="T11" fmla="*/ 0 h 130"/>
                <a:gd name="T12" fmla="*/ 0 w 72"/>
                <a:gd name="T13" fmla="*/ 0 h 130"/>
                <a:gd name="T14" fmla="*/ 0 w 72"/>
                <a:gd name="T15" fmla="*/ 0 h 130"/>
                <a:gd name="T16" fmla="*/ 0 w 72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0">
                  <a:moveTo>
                    <a:pt x="0" y="0"/>
                  </a:moveTo>
                  <a:lnTo>
                    <a:pt x="0" y="92"/>
                  </a:lnTo>
                  <a:lnTo>
                    <a:pt x="65" y="130"/>
                  </a:lnTo>
                  <a:lnTo>
                    <a:pt x="72" y="119"/>
                  </a:lnTo>
                  <a:lnTo>
                    <a:pt x="12" y="83"/>
                  </a:lnTo>
                  <a:lnTo>
                    <a:pt x="12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0" name="Group 338">
            <a:extLst>
              <a:ext uri="{FF2B5EF4-FFF2-40B4-BE49-F238E27FC236}">
                <a16:creationId xmlns:a16="http://schemas.microsoft.com/office/drawing/2014/main" id="{472A5019-5B1E-4E42-B771-6AE465085996}"/>
              </a:ext>
            </a:extLst>
          </p:cNvPr>
          <p:cNvGrpSpPr/>
          <p:nvPr/>
        </p:nvGrpSpPr>
        <p:grpSpPr>
          <a:xfrm>
            <a:off x="4655840" y="1340768"/>
            <a:ext cx="432000" cy="396000"/>
            <a:chOff x="1795463" y="3433763"/>
            <a:chExt cx="476249" cy="436563"/>
          </a:xfrm>
          <a:solidFill>
            <a:schemeClr val="tx2"/>
          </a:solidFill>
        </p:grpSpPr>
        <p:sp>
          <p:nvSpPr>
            <p:cNvPr id="71" name="Freeform 231">
              <a:extLst>
                <a:ext uri="{FF2B5EF4-FFF2-40B4-BE49-F238E27FC236}">
                  <a16:creationId xmlns:a16="http://schemas.microsoft.com/office/drawing/2014/main" id="{C4E4E2A9-D025-4FF3-90E6-909C318C8A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5463" y="3433763"/>
              <a:ext cx="476249" cy="436563"/>
            </a:xfrm>
            <a:custGeom>
              <a:avLst/>
              <a:gdLst>
                <a:gd name="T0" fmla="*/ 57 w 250"/>
                <a:gd name="T1" fmla="*/ 166 h 229"/>
                <a:gd name="T2" fmla="*/ 33 w 250"/>
                <a:gd name="T3" fmla="*/ 166 h 229"/>
                <a:gd name="T4" fmla="*/ 135 w 250"/>
                <a:gd name="T5" fmla="*/ 229 h 229"/>
                <a:gd name="T6" fmla="*/ 250 w 250"/>
                <a:gd name="T7" fmla="*/ 114 h 229"/>
                <a:gd name="T8" fmla="*/ 135 w 250"/>
                <a:gd name="T9" fmla="*/ 0 h 229"/>
                <a:gd name="T10" fmla="*/ 23 w 250"/>
                <a:gd name="T11" fmla="*/ 93 h 229"/>
                <a:gd name="T12" fmla="*/ 0 w 250"/>
                <a:gd name="T13" fmla="*/ 93 h 229"/>
                <a:gd name="T14" fmla="*/ 31 w 250"/>
                <a:gd name="T15" fmla="*/ 135 h 229"/>
                <a:gd name="T16" fmla="*/ 62 w 250"/>
                <a:gd name="T17" fmla="*/ 93 h 229"/>
                <a:gd name="T18" fmla="*/ 44 w 250"/>
                <a:gd name="T19" fmla="*/ 93 h 229"/>
                <a:gd name="T20" fmla="*/ 135 w 250"/>
                <a:gd name="T21" fmla="*/ 20 h 229"/>
                <a:gd name="T22" fmla="*/ 229 w 250"/>
                <a:gd name="T23" fmla="*/ 114 h 229"/>
                <a:gd name="T24" fmla="*/ 135 w 250"/>
                <a:gd name="T25" fmla="*/ 208 h 229"/>
                <a:gd name="T26" fmla="*/ 57 w 250"/>
                <a:gd name="T27" fmla="*/ 166 h 229"/>
                <a:gd name="T28" fmla="*/ 57 w 250"/>
                <a:gd name="T29" fmla="*/ 166 h 229"/>
                <a:gd name="T30" fmla="*/ 57 w 250"/>
                <a:gd name="T31" fmla="*/ 16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0" h="229">
                  <a:moveTo>
                    <a:pt x="57" y="166"/>
                  </a:moveTo>
                  <a:cubicBezTo>
                    <a:pt x="33" y="166"/>
                    <a:pt x="33" y="166"/>
                    <a:pt x="33" y="166"/>
                  </a:cubicBezTo>
                  <a:cubicBezTo>
                    <a:pt x="52" y="203"/>
                    <a:pt x="91" y="229"/>
                    <a:pt x="135" y="229"/>
                  </a:cubicBezTo>
                  <a:cubicBezTo>
                    <a:pt x="198" y="229"/>
                    <a:pt x="250" y="177"/>
                    <a:pt x="250" y="114"/>
                  </a:cubicBezTo>
                  <a:cubicBezTo>
                    <a:pt x="250" y="51"/>
                    <a:pt x="198" y="0"/>
                    <a:pt x="135" y="0"/>
                  </a:cubicBezTo>
                  <a:cubicBezTo>
                    <a:pt x="79" y="0"/>
                    <a:pt x="32" y="40"/>
                    <a:pt x="23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53" y="51"/>
                    <a:pt x="91" y="20"/>
                    <a:pt x="135" y="20"/>
                  </a:cubicBezTo>
                  <a:cubicBezTo>
                    <a:pt x="187" y="20"/>
                    <a:pt x="229" y="62"/>
                    <a:pt x="229" y="114"/>
                  </a:cubicBezTo>
                  <a:cubicBezTo>
                    <a:pt x="229" y="166"/>
                    <a:pt x="187" y="208"/>
                    <a:pt x="135" y="208"/>
                  </a:cubicBezTo>
                  <a:cubicBezTo>
                    <a:pt x="103" y="208"/>
                    <a:pt x="74" y="191"/>
                    <a:pt x="57" y="166"/>
                  </a:cubicBezTo>
                  <a:close/>
                  <a:moveTo>
                    <a:pt x="57" y="166"/>
                  </a:moveTo>
                  <a:cubicBezTo>
                    <a:pt x="57" y="166"/>
                    <a:pt x="57" y="166"/>
                    <a:pt x="57" y="1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232">
              <a:extLst>
                <a:ext uri="{FF2B5EF4-FFF2-40B4-BE49-F238E27FC236}">
                  <a16:creationId xmlns:a16="http://schemas.microsoft.com/office/drawing/2014/main" id="{D58D39CD-B3DF-4B78-8354-9B44238D85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113" y="3513138"/>
              <a:ext cx="114300" cy="206375"/>
            </a:xfrm>
            <a:custGeom>
              <a:avLst/>
              <a:gdLst>
                <a:gd name="T0" fmla="*/ 0 w 72"/>
                <a:gd name="T1" fmla="*/ 0 h 130"/>
                <a:gd name="T2" fmla="*/ 0 w 72"/>
                <a:gd name="T3" fmla="*/ 92 h 130"/>
                <a:gd name="T4" fmla="*/ 65 w 72"/>
                <a:gd name="T5" fmla="*/ 130 h 130"/>
                <a:gd name="T6" fmla="*/ 72 w 72"/>
                <a:gd name="T7" fmla="*/ 119 h 130"/>
                <a:gd name="T8" fmla="*/ 12 w 72"/>
                <a:gd name="T9" fmla="*/ 83 h 130"/>
                <a:gd name="T10" fmla="*/ 12 w 72"/>
                <a:gd name="T11" fmla="*/ 0 h 130"/>
                <a:gd name="T12" fmla="*/ 0 w 72"/>
                <a:gd name="T13" fmla="*/ 0 h 130"/>
                <a:gd name="T14" fmla="*/ 0 w 72"/>
                <a:gd name="T15" fmla="*/ 0 h 130"/>
                <a:gd name="T16" fmla="*/ 0 w 72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0">
                  <a:moveTo>
                    <a:pt x="0" y="0"/>
                  </a:moveTo>
                  <a:lnTo>
                    <a:pt x="0" y="92"/>
                  </a:lnTo>
                  <a:lnTo>
                    <a:pt x="65" y="130"/>
                  </a:lnTo>
                  <a:lnTo>
                    <a:pt x="72" y="119"/>
                  </a:lnTo>
                  <a:lnTo>
                    <a:pt x="12" y="83"/>
                  </a:lnTo>
                  <a:lnTo>
                    <a:pt x="12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233">
              <a:extLst>
                <a:ext uri="{FF2B5EF4-FFF2-40B4-BE49-F238E27FC236}">
                  <a16:creationId xmlns:a16="http://schemas.microsoft.com/office/drawing/2014/main" id="{99B599C0-56C8-4A5F-B3E3-BC5C028F1A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113" y="3513138"/>
              <a:ext cx="114300" cy="206375"/>
            </a:xfrm>
            <a:custGeom>
              <a:avLst/>
              <a:gdLst>
                <a:gd name="T0" fmla="*/ 0 w 72"/>
                <a:gd name="T1" fmla="*/ 0 h 130"/>
                <a:gd name="T2" fmla="*/ 0 w 72"/>
                <a:gd name="T3" fmla="*/ 92 h 130"/>
                <a:gd name="T4" fmla="*/ 65 w 72"/>
                <a:gd name="T5" fmla="*/ 130 h 130"/>
                <a:gd name="T6" fmla="*/ 72 w 72"/>
                <a:gd name="T7" fmla="*/ 119 h 130"/>
                <a:gd name="T8" fmla="*/ 12 w 72"/>
                <a:gd name="T9" fmla="*/ 83 h 130"/>
                <a:gd name="T10" fmla="*/ 12 w 72"/>
                <a:gd name="T11" fmla="*/ 0 h 130"/>
                <a:gd name="T12" fmla="*/ 0 w 72"/>
                <a:gd name="T13" fmla="*/ 0 h 130"/>
                <a:gd name="T14" fmla="*/ 0 w 72"/>
                <a:gd name="T15" fmla="*/ 0 h 130"/>
                <a:gd name="T16" fmla="*/ 0 w 72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0">
                  <a:moveTo>
                    <a:pt x="0" y="0"/>
                  </a:moveTo>
                  <a:lnTo>
                    <a:pt x="0" y="92"/>
                  </a:lnTo>
                  <a:lnTo>
                    <a:pt x="65" y="130"/>
                  </a:lnTo>
                  <a:lnTo>
                    <a:pt x="72" y="119"/>
                  </a:lnTo>
                  <a:lnTo>
                    <a:pt x="12" y="83"/>
                  </a:lnTo>
                  <a:lnTo>
                    <a:pt x="12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D22242AA-2676-4D0F-8BF5-4B77AD7F1626}"/>
              </a:ext>
            </a:extLst>
          </p:cNvPr>
          <p:cNvSpPr txBox="1"/>
          <p:nvPr/>
        </p:nvSpPr>
        <p:spPr>
          <a:xfrm>
            <a:off x="8647539" y="1368233"/>
            <a:ext cx="4530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i="1">
                <a:solidFill>
                  <a:srgbClr val="000000"/>
                </a:solidFill>
                <a:latin typeface="Arial"/>
              </a:rPr>
              <a:t>Efter bedömning</a:t>
            </a:r>
            <a:endParaRPr kumimoji="0" lang="sv-SE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5" name="Group 338">
            <a:extLst>
              <a:ext uri="{FF2B5EF4-FFF2-40B4-BE49-F238E27FC236}">
                <a16:creationId xmlns:a16="http://schemas.microsoft.com/office/drawing/2014/main" id="{D777A33F-ABE5-4494-A08B-1FF9871C9B18}"/>
              </a:ext>
            </a:extLst>
          </p:cNvPr>
          <p:cNvGrpSpPr/>
          <p:nvPr/>
        </p:nvGrpSpPr>
        <p:grpSpPr>
          <a:xfrm>
            <a:off x="8040216" y="1340768"/>
            <a:ext cx="432000" cy="396000"/>
            <a:chOff x="1795463" y="3433763"/>
            <a:chExt cx="476249" cy="436563"/>
          </a:xfrm>
          <a:solidFill>
            <a:schemeClr val="tx2"/>
          </a:solidFill>
        </p:grpSpPr>
        <p:sp>
          <p:nvSpPr>
            <p:cNvPr id="76" name="Freeform 231">
              <a:extLst>
                <a:ext uri="{FF2B5EF4-FFF2-40B4-BE49-F238E27FC236}">
                  <a16:creationId xmlns:a16="http://schemas.microsoft.com/office/drawing/2014/main" id="{136E9962-DA75-41E1-A004-2A06B60D4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5463" y="3433763"/>
              <a:ext cx="476249" cy="436563"/>
            </a:xfrm>
            <a:custGeom>
              <a:avLst/>
              <a:gdLst>
                <a:gd name="T0" fmla="*/ 57 w 250"/>
                <a:gd name="T1" fmla="*/ 166 h 229"/>
                <a:gd name="T2" fmla="*/ 33 w 250"/>
                <a:gd name="T3" fmla="*/ 166 h 229"/>
                <a:gd name="T4" fmla="*/ 135 w 250"/>
                <a:gd name="T5" fmla="*/ 229 h 229"/>
                <a:gd name="T6" fmla="*/ 250 w 250"/>
                <a:gd name="T7" fmla="*/ 114 h 229"/>
                <a:gd name="T8" fmla="*/ 135 w 250"/>
                <a:gd name="T9" fmla="*/ 0 h 229"/>
                <a:gd name="T10" fmla="*/ 23 w 250"/>
                <a:gd name="T11" fmla="*/ 93 h 229"/>
                <a:gd name="T12" fmla="*/ 0 w 250"/>
                <a:gd name="T13" fmla="*/ 93 h 229"/>
                <a:gd name="T14" fmla="*/ 31 w 250"/>
                <a:gd name="T15" fmla="*/ 135 h 229"/>
                <a:gd name="T16" fmla="*/ 62 w 250"/>
                <a:gd name="T17" fmla="*/ 93 h 229"/>
                <a:gd name="T18" fmla="*/ 44 w 250"/>
                <a:gd name="T19" fmla="*/ 93 h 229"/>
                <a:gd name="T20" fmla="*/ 135 w 250"/>
                <a:gd name="T21" fmla="*/ 20 h 229"/>
                <a:gd name="T22" fmla="*/ 229 w 250"/>
                <a:gd name="T23" fmla="*/ 114 h 229"/>
                <a:gd name="T24" fmla="*/ 135 w 250"/>
                <a:gd name="T25" fmla="*/ 208 h 229"/>
                <a:gd name="T26" fmla="*/ 57 w 250"/>
                <a:gd name="T27" fmla="*/ 166 h 229"/>
                <a:gd name="T28" fmla="*/ 57 w 250"/>
                <a:gd name="T29" fmla="*/ 166 h 229"/>
                <a:gd name="T30" fmla="*/ 57 w 250"/>
                <a:gd name="T31" fmla="*/ 16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0" h="229">
                  <a:moveTo>
                    <a:pt x="57" y="166"/>
                  </a:moveTo>
                  <a:cubicBezTo>
                    <a:pt x="33" y="166"/>
                    <a:pt x="33" y="166"/>
                    <a:pt x="33" y="166"/>
                  </a:cubicBezTo>
                  <a:cubicBezTo>
                    <a:pt x="52" y="203"/>
                    <a:pt x="91" y="229"/>
                    <a:pt x="135" y="229"/>
                  </a:cubicBezTo>
                  <a:cubicBezTo>
                    <a:pt x="198" y="229"/>
                    <a:pt x="250" y="177"/>
                    <a:pt x="250" y="114"/>
                  </a:cubicBezTo>
                  <a:cubicBezTo>
                    <a:pt x="250" y="51"/>
                    <a:pt x="198" y="0"/>
                    <a:pt x="135" y="0"/>
                  </a:cubicBezTo>
                  <a:cubicBezTo>
                    <a:pt x="79" y="0"/>
                    <a:pt x="32" y="40"/>
                    <a:pt x="23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53" y="51"/>
                    <a:pt x="91" y="20"/>
                    <a:pt x="135" y="20"/>
                  </a:cubicBezTo>
                  <a:cubicBezTo>
                    <a:pt x="187" y="20"/>
                    <a:pt x="229" y="62"/>
                    <a:pt x="229" y="114"/>
                  </a:cubicBezTo>
                  <a:cubicBezTo>
                    <a:pt x="229" y="166"/>
                    <a:pt x="187" y="208"/>
                    <a:pt x="135" y="208"/>
                  </a:cubicBezTo>
                  <a:cubicBezTo>
                    <a:pt x="103" y="208"/>
                    <a:pt x="74" y="191"/>
                    <a:pt x="57" y="166"/>
                  </a:cubicBezTo>
                  <a:close/>
                  <a:moveTo>
                    <a:pt x="57" y="166"/>
                  </a:moveTo>
                  <a:cubicBezTo>
                    <a:pt x="57" y="166"/>
                    <a:pt x="57" y="166"/>
                    <a:pt x="57" y="1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232">
              <a:extLst>
                <a:ext uri="{FF2B5EF4-FFF2-40B4-BE49-F238E27FC236}">
                  <a16:creationId xmlns:a16="http://schemas.microsoft.com/office/drawing/2014/main" id="{56E6D53F-FB59-4C74-9A72-728C0E6A75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113" y="3513138"/>
              <a:ext cx="114300" cy="206375"/>
            </a:xfrm>
            <a:custGeom>
              <a:avLst/>
              <a:gdLst>
                <a:gd name="T0" fmla="*/ 0 w 72"/>
                <a:gd name="T1" fmla="*/ 0 h 130"/>
                <a:gd name="T2" fmla="*/ 0 w 72"/>
                <a:gd name="T3" fmla="*/ 92 h 130"/>
                <a:gd name="T4" fmla="*/ 65 w 72"/>
                <a:gd name="T5" fmla="*/ 130 h 130"/>
                <a:gd name="T6" fmla="*/ 72 w 72"/>
                <a:gd name="T7" fmla="*/ 119 h 130"/>
                <a:gd name="T8" fmla="*/ 12 w 72"/>
                <a:gd name="T9" fmla="*/ 83 h 130"/>
                <a:gd name="T10" fmla="*/ 12 w 72"/>
                <a:gd name="T11" fmla="*/ 0 h 130"/>
                <a:gd name="T12" fmla="*/ 0 w 72"/>
                <a:gd name="T13" fmla="*/ 0 h 130"/>
                <a:gd name="T14" fmla="*/ 0 w 72"/>
                <a:gd name="T15" fmla="*/ 0 h 130"/>
                <a:gd name="T16" fmla="*/ 0 w 72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0">
                  <a:moveTo>
                    <a:pt x="0" y="0"/>
                  </a:moveTo>
                  <a:lnTo>
                    <a:pt x="0" y="92"/>
                  </a:lnTo>
                  <a:lnTo>
                    <a:pt x="65" y="130"/>
                  </a:lnTo>
                  <a:lnTo>
                    <a:pt x="72" y="119"/>
                  </a:lnTo>
                  <a:lnTo>
                    <a:pt x="12" y="83"/>
                  </a:lnTo>
                  <a:lnTo>
                    <a:pt x="12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233">
              <a:extLst>
                <a:ext uri="{FF2B5EF4-FFF2-40B4-BE49-F238E27FC236}">
                  <a16:creationId xmlns:a16="http://schemas.microsoft.com/office/drawing/2014/main" id="{E942F819-6AF4-42F6-AC22-9F1C52358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113" y="3513138"/>
              <a:ext cx="114300" cy="206375"/>
            </a:xfrm>
            <a:custGeom>
              <a:avLst/>
              <a:gdLst>
                <a:gd name="T0" fmla="*/ 0 w 72"/>
                <a:gd name="T1" fmla="*/ 0 h 130"/>
                <a:gd name="T2" fmla="*/ 0 w 72"/>
                <a:gd name="T3" fmla="*/ 92 h 130"/>
                <a:gd name="T4" fmla="*/ 65 w 72"/>
                <a:gd name="T5" fmla="*/ 130 h 130"/>
                <a:gd name="T6" fmla="*/ 72 w 72"/>
                <a:gd name="T7" fmla="*/ 119 h 130"/>
                <a:gd name="T8" fmla="*/ 12 w 72"/>
                <a:gd name="T9" fmla="*/ 83 h 130"/>
                <a:gd name="T10" fmla="*/ 12 w 72"/>
                <a:gd name="T11" fmla="*/ 0 h 130"/>
                <a:gd name="T12" fmla="*/ 0 w 72"/>
                <a:gd name="T13" fmla="*/ 0 h 130"/>
                <a:gd name="T14" fmla="*/ 0 w 72"/>
                <a:gd name="T15" fmla="*/ 0 h 130"/>
                <a:gd name="T16" fmla="*/ 0 w 72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0">
                  <a:moveTo>
                    <a:pt x="0" y="0"/>
                  </a:moveTo>
                  <a:lnTo>
                    <a:pt x="0" y="92"/>
                  </a:lnTo>
                  <a:lnTo>
                    <a:pt x="65" y="130"/>
                  </a:lnTo>
                  <a:lnTo>
                    <a:pt x="72" y="119"/>
                  </a:lnTo>
                  <a:lnTo>
                    <a:pt x="12" y="83"/>
                  </a:lnTo>
                  <a:lnTo>
                    <a:pt x="12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7" name="Rektangel 41">
            <a:extLst>
              <a:ext uri="{FF2B5EF4-FFF2-40B4-BE49-F238E27FC236}">
                <a16:creationId xmlns:a16="http://schemas.microsoft.com/office/drawing/2014/main" id="{8DF7595B-25F7-49E4-90C7-C43D128EA118}"/>
              </a:ext>
            </a:extLst>
          </p:cNvPr>
          <p:cNvSpPr/>
          <p:nvPr/>
        </p:nvSpPr>
        <p:spPr>
          <a:xfrm>
            <a:off x="7837912" y="1326366"/>
            <a:ext cx="3554633" cy="487213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Rektangel 41">
            <a:extLst>
              <a:ext uri="{FF2B5EF4-FFF2-40B4-BE49-F238E27FC236}">
                <a16:creationId xmlns:a16="http://schemas.microsoft.com/office/drawing/2014/main" id="{92AE02EA-B62E-40A4-B79E-3169E3AC3840}"/>
              </a:ext>
            </a:extLst>
          </p:cNvPr>
          <p:cNvSpPr/>
          <p:nvPr/>
        </p:nvSpPr>
        <p:spPr>
          <a:xfrm>
            <a:off x="1049289" y="1110771"/>
            <a:ext cx="3382798" cy="487213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3" name="Rektangel 41">
            <a:extLst>
              <a:ext uri="{FF2B5EF4-FFF2-40B4-BE49-F238E27FC236}">
                <a16:creationId xmlns:a16="http://schemas.microsoft.com/office/drawing/2014/main" id="{E464A659-569B-4219-BC12-5C0542A9ABFC}"/>
              </a:ext>
            </a:extLst>
          </p:cNvPr>
          <p:cNvSpPr/>
          <p:nvPr/>
        </p:nvSpPr>
        <p:spPr>
          <a:xfrm>
            <a:off x="8376749" y="218302"/>
            <a:ext cx="717862" cy="981569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6" name="Rektangel 41">
            <a:extLst>
              <a:ext uri="{FF2B5EF4-FFF2-40B4-BE49-F238E27FC236}">
                <a16:creationId xmlns:a16="http://schemas.microsoft.com/office/drawing/2014/main" id="{BE09BAB8-15F6-4041-87CE-B2F4E14EAAFB}"/>
              </a:ext>
            </a:extLst>
          </p:cNvPr>
          <p:cNvSpPr/>
          <p:nvPr/>
        </p:nvSpPr>
        <p:spPr>
          <a:xfrm>
            <a:off x="7042053" y="241339"/>
            <a:ext cx="717862" cy="981569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4" name="Ellips 116">
            <a:extLst>
              <a:ext uri="{FF2B5EF4-FFF2-40B4-BE49-F238E27FC236}">
                <a16:creationId xmlns:a16="http://schemas.microsoft.com/office/drawing/2014/main" id="{5254AF31-3496-4FFE-AFB0-C3CF1E88F426}"/>
              </a:ext>
            </a:extLst>
          </p:cNvPr>
          <p:cNvSpPr/>
          <p:nvPr/>
        </p:nvSpPr>
        <p:spPr>
          <a:xfrm>
            <a:off x="7912369" y="911039"/>
            <a:ext cx="362128" cy="362128"/>
          </a:xfrm>
          <a:prstGeom prst="ellipse">
            <a:avLst/>
          </a:prstGeom>
          <a:solidFill>
            <a:srgbClr val="C4006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textruta 117">
            <a:extLst>
              <a:ext uri="{FF2B5EF4-FFF2-40B4-BE49-F238E27FC236}">
                <a16:creationId xmlns:a16="http://schemas.microsoft.com/office/drawing/2014/main" id="{A40A2961-3D0C-4B54-9381-49245115090A}"/>
              </a:ext>
            </a:extLst>
          </p:cNvPr>
          <p:cNvSpPr txBox="1"/>
          <p:nvPr/>
        </p:nvSpPr>
        <p:spPr>
          <a:xfrm>
            <a:off x="7896200" y="961298"/>
            <a:ext cx="548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>
                <a:solidFill>
                  <a:schemeClr val="bg1"/>
                </a:solidFill>
              </a:rPr>
              <a:t>C.2.</a:t>
            </a:r>
            <a:r>
              <a:rPr lang="sv-SE" sz="1100" b="1">
                <a:solidFill>
                  <a:srgbClr val="C40064"/>
                </a:solidFill>
              </a:rPr>
              <a:t>.</a:t>
            </a:r>
          </a:p>
        </p:txBody>
      </p:sp>
      <p:sp>
        <p:nvSpPr>
          <p:cNvPr id="59" name="Pentagon 12">
            <a:extLst>
              <a:ext uri="{FF2B5EF4-FFF2-40B4-BE49-F238E27FC236}">
                <a16:creationId xmlns:a16="http://schemas.microsoft.com/office/drawing/2014/main" id="{5923E7BD-DA82-4D41-BB63-9DC490574401}"/>
              </a:ext>
            </a:extLst>
          </p:cNvPr>
          <p:cNvSpPr/>
          <p:nvPr/>
        </p:nvSpPr>
        <p:spPr>
          <a:xfrm rot="16200000">
            <a:off x="426764" y="1800225"/>
            <a:ext cx="744318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1</a:t>
            </a:r>
          </a:p>
        </p:txBody>
      </p:sp>
      <p:sp>
        <p:nvSpPr>
          <p:cNvPr id="88" name="Pentagon 12">
            <a:extLst>
              <a:ext uri="{FF2B5EF4-FFF2-40B4-BE49-F238E27FC236}">
                <a16:creationId xmlns:a16="http://schemas.microsoft.com/office/drawing/2014/main" id="{DCC47C07-1BBC-4404-8C05-9E6521477357}"/>
              </a:ext>
            </a:extLst>
          </p:cNvPr>
          <p:cNvSpPr/>
          <p:nvPr/>
        </p:nvSpPr>
        <p:spPr>
          <a:xfrm rot="16200000">
            <a:off x="-557213" y="3511461"/>
            <a:ext cx="2713038" cy="40240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nivå 2</a:t>
            </a:r>
          </a:p>
        </p:txBody>
      </p:sp>
    </p:spTree>
    <p:extLst>
      <p:ext uri="{BB962C8B-B14F-4D97-AF65-F5344CB8AC3E}">
        <p14:creationId xmlns:p14="http://schemas.microsoft.com/office/powerpoint/2010/main" val="3712553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7377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think-cell Slide" r:id="rId6" imgW="631" imgH="631" progId="TCLayout.ActiveDocument.1">
                  <p:embed/>
                </p:oleObj>
              </mc:Choice>
              <mc:Fallback>
                <p:oleObj name="think-cell Slide" r:id="rId6" imgW="631" imgH="631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kumimoji="0" lang="sv-SE" sz="2400" b="1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DB24CD48-4BB6-43B6-A683-C78EF15299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7670" y="351693"/>
            <a:ext cx="1878650" cy="809949"/>
          </a:xfrm>
          <a:prstGeom prst="rect">
            <a:avLst/>
          </a:prstGeom>
        </p:spPr>
      </p:pic>
      <p:sp>
        <p:nvSpPr>
          <p:cNvPr id="112" name="Triangel 111">
            <a:extLst>
              <a:ext uri="{FF2B5EF4-FFF2-40B4-BE49-F238E27FC236}">
                <a16:creationId xmlns:a16="http://schemas.microsoft.com/office/drawing/2014/main" id="{D2C9D612-8F94-0F48-A0B1-CDF3B8831297}"/>
              </a:ext>
            </a:extLst>
          </p:cNvPr>
          <p:cNvSpPr/>
          <p:nvPr/>
        </p:nvSpPr>
        <p:spPr>
          <a:xfrm rot="5400000">
            <a:off x="1941432" y="3735160"/>
            <a:ext cx="3161665" cy="289697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" name="Chevron 13">
            <a:extLst>
              <a:ext uri="{FF2B5EF4-FFF2-40B4-BE49-F238E27FC236}">
                <a16:creationId xmlns:a16="http://schemas.microsoft.com/office/drawing/2014/main" id="{9EB5D524-125F-D740-A73C-EF5121383C0C}"/>
              </a:ext>
            </a:extLst>
          </p:cNvPr>
          <p:cNvSpPr/>
          <p:nvPr/>
        </p:nvSpPr>
        <p:spPr>
          <a:xfrm>
            <a:off x="3370373" y="2354382"/>
            <a:ext cx="8621610" cy="3621702"/>
          </a:xfrm>
          <a:prstGeom prst="rect">
            <a:avLst/>
          </a:prstGeom>
          <a:solidFill>
            <a:schemeClr val="accent4">
              <a:alpha val="6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endParaRPr lang="sv-SE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9120848" cy="831600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Steg C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”Publicera och förvalta”</a:t>
            </a: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hevron 13"/>
          <p:cNvSpPr/>
          <p:nvPr/>
        </p:nvSpPr>
        <p:spPr>
          <a:xfrm>
            <a:off x="1114090" y="4908027"/>
            <a:ext cx="2122167" cy="903629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1200" b="1">
                <a:solidFill>
                  <a:srgbClr val="000000"/>
                </a:solidFill>
              </a:rPr>
              <a:t>Datamängd förvaltad</a:t>
            </a:r>
          </a:p>
        </p:txBody>
      </p:sp>
      <p:sp>
        <p:nvSpPr>
          <p:cNvPr id="44" name="Isosceles Triangle 43"/>
          <p:cNvSpPr/>
          <p:nvPr/>
        </p:nvSpPr>
        <p:spPr>
          <a:xfrm rot="10800000">
            <a:off x="1294634" y="4908026"/>
            <a:ext cx="1970190" cy="140618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Pentagon 12"/>
          <p:cNvSpPr/>
          <p:nvPr/>
        </p:nvSpPr>
        <p:spPr>
          <a:xfrm rot="16200000">
            <a:off x="338799" y="5000832"/>
            <a:ext cx="920255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Resultat</a:t>
            </a:r>
            <a:endParaRPr kumimoji="0" lang="sv-SE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Pentagon 63">
            <a:extLst>
              <a:ext uri="{FF2B5EF4-FFF2-40B4-BE49-F238E27FC236}">
                <a16:creationId xmlns:a16="http://schemas.microsoft.com/office/drawing/2014/main" id="{EFAEE381-8E96-1641-AE90-3C3614948FED}"/>
              </a:ext>
            </a:extLst>
          </p:cNvPr>
          <p:cNvSpPr/>
          <p:nvPr/>
        </p:nvSpPr>
        <p:spPr>
          <a:xfrm>
            <a:off x="1114090" y="1761429"/>
            <a:ext cx="3240000" cy="47707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1400" b="1">
                <a:solidFill>
                  <a:srgbClr val="FFFFFF"/>
                </a:solidFill>
                <a:latin typeface="Arial"/>
              </a:rPr>
              <a:t>C</a:t>
            </a: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.1. </a:t>
            </a:r>
            <a:r>
              <a:rPr lang="sv-SE" sz="1400" b="1">
                <a:solidFill>
                  <a:srgbClr val="FFFFFF"/>
                </a:solidFill>
              </a:rPr>
              <a:t>Publicera och lansera</a:t>
            </a:r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Chevron 65">
            <a:extLst>
              <a:ext uri="{FF2B5EF4-FFF2-40B4-BE49-F238E27FC236}">
                <a16:creationId xmlns:a16="http://schemas.microsoft.com/office/drawing/2014/main" id="{4D6CDAE1-2DDF-B544-BD7B-7A0C65D0B7B1}"/>
              </a:ext>
            </a:extLst>
          </p:cNvPr>
          <p:cNvSpPr/>
          <p:nvPr/>
        </p:nvSpPr>
        <p:spPr>
          <a:xfrm>
            <a:off x="7968568" y="1761429"/>
            <a:ext cx="3240000" cy="47707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b="1">
                <a:solidFill>
                  <a:srgbClr val="FFFFFF"/>
                </a:solidFill>
                <a:latin typeface="Arial"/>
              </a:rPr>
              <a:t>C</a:t>
            </a: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.3. Avveckla</a:t>
            </a:r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E9D01D46-C7F4-DB4F-896A-9DB476953D36}"/>
              </a:ext>
            </a:extLst>
          </p:cNvPr>
          <p:cNvSpPr/>
          <p:nvPr/>
        </p:nvSpPr>
        <p:spPr>
          <a:xfrm>
            <a:off x="7837911" y="1715519"/>
            <a:ext cx="3997175" cy="59887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2" name="Chevron 13">
            <a:extLst>
              <a:ext uri="{FF2B5EF4-FFF2-40B4-BE49-F238E27FC236}">
                <a16:creationId xmlns:a16="http://schemas.microsoft.com/office/drawing/2014/main" id="{E85F403C-D06B-8F44-8332-AC2E0A62D28F}"/>
              </a:ext>
            </a:extLst>
          </p:cNvPr>
          <p:cNvSpPr/>
          <p:nvPr/>
        </p:nvSpPr>
        <p:spPr>
          <a:xfrm>
            <a:off x="1114090" y="2354381"/>
            <a:ext cx="2142700" cy="1603945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endParaRPr lang="sv-SE" sz="120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endParaRPr lang="sv-SE" sz="1200"/>
          </a:p>
        </p:txBody>
      </p:sp>
      <p:sp>
        <p:nvSpPr>
          <p:cNvPr id="83" name="Chevron 13">
            <a:extLst>
              <a:ext uri="{FF2B5EF4-FFF2-40B4-BE49-F238E27FC236}">
                <a16:creationId xmlns:a16="http://schemas.microsoft.com/office/drawing/2014/main" id="{467F110F-75D6-3748-9979-1D893BBBE2B4}"/>
              </a:ext>
            </a:extLst>
          </p:cNvPr>
          <p:cNvSpPr/>
          <p:nvPr/>
        </p:nvSpPr>
        <p:spPr>
          <a:xfrm>
            <a:off x="1114090" y="3924830"/>
            <a:ext cx="2142700" cy="972346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         </a:t>
            </a:r>
            <a:endParaRPr lang="sv-SE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A84A55F0-8936-944E-941D-14606D662046}"/>
              </a:ext>
            </a:extLst>
          </p:cNvPr>
          <p:cNvSpPr/>
          <p:nvPr/>
        </p:nvSpPr>
        <p:spPr>
          <a:xfrm>
            <a:off x="983433" y="1711678"/>
            <a:ext cx="3500132" cy="59887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Isosceles Triangle 3">
            <a:extLst>
              <a:ext uri="{FF2B5EF4-FFF2-40B4-BE49-F238E27FC236}">
                <a16:creationId xmlns:a16="http://schemas.microsoft.com/office/drawing/2014/main" id="{40F69512-36DB-4928-9292-9236A7820D0A}"/>
              </a:ext>
            </a:extLst>
          </p:cNvPr>
          <p:cNvSpPr/>
          <p:nvPr/>
        </p:nvSpPr>
        <p:spPr>
          <a:xfrm>
            <a:off x="1128123" y="2147079"/>
            <a:ext cx="10863860" cy="205444"/>
          </a:xfrm>
          <a:custGeom>
            <a:avLst/>
            <a:gdLst>
              <a:gd name="connsiteX0" fmla="*/ 0 w 1903825"/>
              <a:gd name="connsiteY0" fmla="*/ 831600 h 831600"/>
              <a:gd name="connsiteX1" fmla="*/ 951913 w 1903825"/>
              <a:gd name="connsiteY1" fmla="*/ 0 h 831600"/>
              <a:gd name="connsiteX2" fmla="*/ 1903825 w 1903825"/>
              <a:gd name="connsiteY2" fmla="*/ 831600 h 831600"/>
              <a:gd name="connsiteX3" fmla="*/ 0 w 1903825"/>
              <a:gd name="connsiteY3" fmla="*/ 831600 h 831600"/>
              <a:gd name="connsiteX0" fmla="*/ 0 w 1903825"/>
              <a:gd name="connsiteY0" fmla="*/ 585415 h 585415"/>
              <a:gd name="connsiteX1" fmla="*/ 380413 w 1903825"/>
              <a:gd name="connsiteY1" fmla="*/ 0 h 585415"/>
              <a:gd name="connsiteX2" fmla="*/ 1903825 w 1903825"/>
              <a:gd name="connsiteY2" fmla="*/ 585415 h 585415"/>
              <a:gd name="connsiteX3" fmla="*/ 0 w 1903825"/>
              <a:gd name="connsiteY3" fmla="*/ 585415 h 585415"/>
              <a:gd name="connsiteX0" fmla="*/ 0 w 1903825"/>
              <a:gd name="connsiteY0" fmla="*/ 356815 h 356815"/>
              <a:gd name="connsiteX1" fmla="*/ 183191 w 1903825"/>
              <a:gd name="connsiteY1" fmla="*/ 0 h 356815"/>
              <a:gd name="connsiteX2" fmla="*/ 1903825 w 1903825"/>
              <a:gd name="connsiteY2" fmla="*/ 356815 h 356815"/>
              <a:gd name="connsiteX3" fmla="*/ 0 w 1903825"/>
              <a:gd name="connsiteY3" fmla="*/ 356815 h 356815"/>
              <a:gd name="connsiteX0" fmla="*/ 0 w 1903825"/>
              <a:gd name="connsiteY0" fmla="*/ 242515 h 242515"/>
              <a:gd name="connsiteX1" fmla="*/ 164701 w 1903825"/>
              <a:gd name="connsiteY1" fmla="*/ 0 h 242515"/>
              <a:gd name="connsiteX2" fmla="*/ 1903825 w 1903825"/>
              <a:gd name="connsiteY2" fmla="*/ 242515 h 242515"/>
              <a:gd name="connsiteX3" fmla="*/ 0 w 1903825"/>
              <a:gd name="connsiteY3" fmla="*/ 242515 h 242515"/>
              <a:gd name="connsiteX0" fmla="*/ 0 w 1903825"/>
              <a:gd name="connsiteY0" fmla="*/ 189762 h 189762"/>
              <a:gd name="connsiteX1" fmla="*/ 86120 w 1903825"/>
              <a:gd name="connsiteY1" fmla="*/ 0 h 189762"/>
              <a:gd name="connsiteX2" fmla="*/ 1903825 w 1903825"/>
              <a:gd name="connsiteY2" fmla="*/ 189762 h 189762"/>
              <a:gd name="connsiteX3" fmla="*/ 0 w 1903825"/>
              <a:gd name="connsiteY3" fmla="*/ 189762 h 189762"/>
              <a:gd name="connsiteX0" fmla="*/ 0 w 1903825"/>
              <a:gd name="connsiteY0" fmla="*/ 233724 h 233724"/>
              <a:gd name="connsiteX1" fmla="*/ 123099 w 1903825"/>
              <a:gd name="connsiteY1" fmla="*/ 0 h 233724"/>
              <a:gd name="connsiteX2" fmla="*/ 1903825 w 1903825"/>
              <a:gd name="connsiteY2" fmla="*/ 233724 h 233724"/>
              <a:gd name="connsiteX3" fmla="*/ 0 w 1903825"/>
              <a:gd name="connsiteY3" fmla="*/ 233724 h 233724"/>
              <a:gd name="connsiteX0" fmla="*/ 0 w 1903825"/>
              <a:gd name="connsiteY0" fmla="*/ 205444 h 205444"/>
              <a:gd name="connsiteX1" fmla="*/ 55367 w 1903825"/>
              <a:gd name="connsiteY1" fmla="*/ 0 h 205444"/>
              <a:gd name="connsiteX2" fmla="*/ 1903825 w 1903825"/>
              <a:gd name="connsiteY2" fmla="*/ 205444 h 205444"/>
              <a:gd name="connsiteX3" fmla="*/ 0 w 1903825"/>
              <a:gd name="connsiteY3" fmla="*/ 205444 h 205444"/>
              <a:gd name="connsiteX0" fmla="*/ 0 w 1903825"/>
              <a:gd name="connsiteY0" fmla="*/ 196017 h 196017"/>
              <a:gd name="connsiteX1" fmla="*/ 648431 w 1903825"/>
              <a:gd name="connsiteY1" fmla="*/ 0 h 196017"/>
              <a:gd name="connsiteX2" fmla="*/ 1903825 w 1903825"/>
              <a:gd name="connsiteY2" fmla="*/ 196017 h 196017"/>
              <a:gd name="connsiteX3" fmla="*/ 0 w 1903825"/>
              <a:gd name="connsiteY3" fmla="*/ 196017 h 196017"/>
              <a:gd name="connsiteX0" fmla="*/ 0 w 1903825"/>
              <a:gd name="connsiteY0" fmla="*/ 186591 h 186591"/>
              <a:gd name="connsiteX1" fmla="*/ 608783 w 1903825"/>
              <a:gd name="connsiteY1" fmla="*/ 0 h 186591"/>
              <a:gd name="connsiteX2" fmla="*/ 1903825 w 1903825"/>
              <a:gd name="connsiteY2" fmla="*/ 186591 h 186591"/>
              <a:gd name="connsiteX3" fmla="*/ 0 w 1903825"/>
              <a:gd name="connsiteY3" fmla="*/ 186591 h 186591"/>
              <a:gd name="connsiteX0" fmla="*/ 0 w 1903825"/>
              <a:gd name="connsiteY0" fmla="*/ 233725 h 233725"/>
              <a:gd name="connsiteX1" fmla="*/ 735986 w 1903825"/>
              <a:gd name="connsiteY1" fmla="*/ 0 h 233725"/>
              <a:gd name="connsiteX2" fmla="*/ 1903825 w 1903825"/>
              <a:gd name="connsiteY2" fmla="*/ 233725 h 233725"/>
              <a:gd name="connsiteX3" fmla="*/ 0 w 1903825"/>
              <a:gd name="connsiteY3" fmla="*/ 233725 h 233725"/>
              <a:gd name="connsiteX0" fmla="*/ 0 w 1903825"/>
              <a:gd name="connsiteY0" fmla="*/ 205444 h 205444"/>
              <a:gd name="connsiteX1" fmla="*/ 802066 w 1903825"/>
              <a:gd name="connsiteY1" fmla="*/ 0 h 205444"/>
              <a:gd name="connsiteX2" fmla="*/ 1903825 w 1903825"/>
              <a:gd name="connsiteY2" fmla="*/ 205444 h 205444"/>
              <a:gd name="connsiteX3" fmla="*/ 0 w 1903825"/>
              <a:gd name="connsiteY3" fmla="*/ 205444 h 20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3825" h="205444">
                <a:moveTo>
                  <a:pt x="0" y="205444"/>
                </a:moveTo>
                <a:lnTo>
                  <a:pt x="802066" y="0"/>
                </a:lnTo>
                <a:lnTo>
                  <a:pt x="1903825" y="205444"/>
                </a:lnTo>
                <a:lnTo>
                  <a:pt x="0" y="205444"/>
                </a:lnTo>
                <a:close/>
              </a:path>
            </a:pathLst>
          </a:custGeom>
          <a:gradFill>
            <a:gsLst>
              <a:gs pos="48000">
                <a:schemeClr val="tx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Chevron 64">
            <a:extLst>
              <a:ext uri="{FF2B5EF4-FFF2-40B4-BE49-F238E27FC236}">
                <a16:creationId xmlns:a16="http://schemas.microsoft.com/office/drawing/2014/main" id="{DA3B59F5-4E12-E04B-BACF-4579F2CE8BC5}"/>
              </a:ext>
            </a:extLst>
          </p:cNvPr>
          <p:cNvSpPr/>
          <p:nvPr/>
        </p:nvSpPr>
        <p:spPr>
          <a:xfrm>
            <a:off x="4548366" y="1761429"/>
            <a:ext cx="3240000" cy="47707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1400" b="1">
                <a:solidFill>
                  <a:srgbClr val="FFFFFF"/>
                </a:solidFill>
                <a:latin typeface="Arial"/>
              </a:rPr>
              <a:t>C</a:t>
            </a: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.2. </a:t>
            </a:r>
            <a:r>
              <a:rPr lang="sv-SE" sz="1400" b="1">
                <a:solidFill>
                  <a:srgbClr val="FFFFFF"/>
                </a:solidFill>
              </a:rPr>
              <a:t>Förvalta</a:t>
            </a:r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4" name="Grupp 56">
            <a:extLst>
              <a:ext uri="{FF2B5EF4-FFF2-40B4-BE49-F238E27FC236}">
                <a16:creationId xmlns:a16="http://schemas.microsoft.com/office/drawing/2014/main" id="{6032CF16-32BC-4ED3-B55F-ECE1A317BA4F}"/>
              </a:ext>
            </a:extLst>
          </p:cNvPr>
          <p:cNvGrpSpPr/>
          <p:nvPr/>
        </p:nvGrpSpPr>
        <p:grpSpPr>
          <a:xfrm>
            <a:off x="9192344" y="173225"/>
            <a:ext cx="2658768" cy="1217128"/>
            <a:chOff x="9192344" y="173225"/>
            <a:chExt cx="2658768" cy="1217128"/>
          </a:xfrm>
        </p:grpSpPr>
        <p:grpSp>
          <p:nvGrpSpPr>
            <p:cNvPr id="57" name="Group 53">
              <a:extLst>
                <a:ext uri="{FF2B5EF4-FFF2-40B4-BE49-F238E27FC236}">
                  <a16:creationId xmlns:a16="http://schemas.microsoft.com/office/drawing/2014/main" id="{07DB049F-CE9F-4B04-B5C3-59BD94A37B37}"/>
                </a:ext>
              </a:extLst>
            </p:cNvPr>
            <p:cNvGrpSpPr/>
            <p:nvPr/>
          </p:nvGrpSpPr>
          <p:grpSpPr>
            <a:xfrm>
              <a:off x="9192344" y="260648"/>
              <a:ext cx="2043107" cy="1129705"/>
              <a:chOff x="9044411" y="333000"/>
              <a:chExt cx="2043107" cy="1129705"/>
            </a:xfrm>
          </p:grpSpPr>
          <p:grpSp>
            <p:nvGrpSpPr>
              <p:cNvPr id="62" name="Group 54">
                <a:extLst>
                  <a:ext uri="{FF2B5EF4-FFF2-40B4-BE49-F238E27FC236}">
                    <a16:creationId xmlns:a16="http://schemas.microsoft.com/office/drawing/2014/main" id="{A4BF0EE7-23C9-410E-BFF4-35602989E120}"/>
                  </a:ext>
                </a:extLst>
              </p:cNvPr>
              <p:cNvGrpSpPr/>
              <p:nvPr/>
            </p:nvGrpSpPr>
            <p:grpSpPr>
              <a:xfrm>
                <a:off x="10007518" y="333000"/>
                <a:ext cx="1080000" cy="1080000"/>
                <a:chOff x="10583173" y="284116"/>
                <a:chExt cx="1080000" cy="1080000"/>
              </a:xfrm>
            </p:grpSpPr>
            <p:grpSp>
              <p:nvGrpSpPr>
                <p:cNvPr id="70" name="Group 57">
                  <a:extLst>
                    <a:ext uri="{FF2B5EF4-FFF2-40B4-BE49-F238E27FC236}">
                      <a16:creationId xmlns:a16="http://schemas.microsoft.com/office/drawing/2014/main" id="{DB428D32-DB1D-497B-A120-49CCF9566C32}"/>
                    </a:ext>
                  </a:extLst>
                </p:cNvPr>
                <p:cNvGrpSpPr/>
                <p:nvPr/>
              </p:nvGrpSpPr>
              <p:grpSpPr>
                <a:xfrm rot="1363569">
                  <a:off x="10583173" y="284116"/>
                  <a:ext cx="1080000" cy="1080000"/>
                  <a:chOff x="8112224" y="494883"/>
                  <a:chExt cx="2736000" cy="2800422"/>
                </a:xfrm>
              </p:grpSpPr>
              <p:sp>
                <p:nvSpPr>
                  <p:cNvPr id="81" name="Oval 59">
                    <a:extLst>
                      <a:ext uri="{FF2B5EF4-FFF2-40B4-BE49-F238E27FC236}">
                        <a16:creationId xmlns:a16="http://schemas.microsoft.com/office/drawing/2014/main" id="{4DDAEF72-D177-48FE-BC65-CDF869401BBF}"/>
                      </a:ext>
                    </a:extLst>
                  </p:cNvPr>
                  <p:cNvSpPr/>
                  <p:nvPr/>
                </p:nvSpPr>
                <p:spPr>
                  <a:xfrm>
                    <a:off x="8112224" y="559305"/>
                    <a:ext cx="2736000" cy="2736000"/>
                  </a:xfrm>
                  <a:prstGeom prst="ellipse">
                    <a:avLst/>
                  </a:prstGeom>
                  <a:gradFill flip="none" rotWithShape="1">
                    <a:gsLst>
                      <a:gs pos="85000">
                        <a:srgbClr val="C50366"/>
                      </a:gs>
                      <a:gs pos="45000">
                        <a:schemeClr val="bg2">
                          <a:lumMod val="90000"/>
                        </a:schemeClr>
                      </a:gs>
                      <a:gs pos="1000">
                        <a:schemeClr val="bg1">
                          <a:lumMod val="5000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" name="Oval 60">
                    <a:extLst>
                      <a:ext uri="{FF2B5EF4-FFF2-40B4-BE49-F238E27FC236}">
                        <a16:creationId xmlns:a16="http://schemas.microsoft.com/office/drawing/2014/main" id="{877095C3-71F8-42D2-8AF1-40726DD7EA68}"/>
                      </a:ext>
                    </a:extLst>
                  </p:cNvPr>
                  <p:cNvSpPr/>
                  <p:nvPr/>
                </p:nvSpPr>
                <p:spPr>
                  <a:xfrm>
                    <a:off x="8846847" y="1286971"/>
                    <a:ext cx="1260000" cy="126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" name="Chevron 61">
                    <a:extLst>
                      <a:ext uri="{FF2B5EF4-FFF2-40B4-BE49-F238E27FC236}">
                        <a16:creationId xmlns:a16="http://schemas.microsoft.com/office/drawing/2014/main" id="{D49F0C18-9436-44C1-BF21-49228F381B27}"/>
                      </a:ext>
                    </a:extLst>
                  </p:cNvPr>
                  <p:cNvSpPr/>
                  <p:nvPr/>
                </p:nvSpPr>
                <p:spPr>
                  <a:xfrm rot="14519360">
                    <a:off x="8296452" y="1916276"/>
                    <a:ext cx="542993" cy="783397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Chevron 62">
                    <a:extLst>
                      <a:ext uri="{FF2B5EF4-FFF2-40B4-BE49-F238E27FC236}">
                        <a16:creationId xmlns:a16="http://schemas.microsoft.com/office/drawing/2014/main" id="{7A16D468-DB41-4458-AEF6-DCEC34446A7A}"/>
                      </a:ext>
                    </a:extLst>
                  </p:cNvPr>
                  <p:cNvSpPr/>
                  <p:nvPr/>
                </p:nvSpPr>
                <p:spPr>
                  <a:xfrm rot="21356957">
                    <a:off x="9245984" y="494883"/>
                    <a:ext cx="548043" cy="917249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Chevron 63">
                    <a:extLst>
                      <a:ext uri="{FF2B5EF4-FFF2-40B4-BE49-F238E27FC236}">
                        <a16:creationId xmlns:a16="http://schemas.microsoft.com/office/drawing/2014/main" id="{C6ACD785-6F1E-4DEC-A97D-AD77D6CF4DA1}"/>
                      </a:ext>
                    </a:extLst>
                  </p:cNvPr>
                  <p:cNvSpPr/>
                  <p:nvPr/>
                </p:nvSpPr>
                <p:spPr>
                  <a:xfrm rot="6339512">
                    <a:off x="10152473" y="1876924"/>
                    <a:ext cx="479402" cy="862102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0" name="Oval 58">
                  <a:extLst>
                    <a:ext uri="{FF2B5EF4-FFF2-40B4-BE49-F238E27FC236}">
                      <a16:creationId xmlns:a16="http://schemas.microsoft.com/office/drawing/2014/main" id="{3A458951-9C69-4484-8F59-598B9BC47F1D}"/>
                    </a:ext>
                  </a:extLst>
                </p:cNvPr>
                <p:cNvSpPr/>
                <p:nvPr/>
              </p:nvSpPr>
              <p:spPr>
                <a:xfrm>
                  <a:off x="10824572" y="1052639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v-SE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4006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anose="020B0604020202020204" pitchFamily="34" charset="0"/>
                    </a:rPr>
                    <a:t>C</a:t>
                  </a:r>
                </a:p>
              </p:txBody>
            </p:sp>
          </p:grpSp>
          <p:sp>
            <p:nvSpPr>
              <p:cNvPr id="69" name="Rectangle 56">
                <a:extLst>
                  <a:ext uri="{FF2B5EF4-FFF2-40B4-BE49-F238E27FC236}">
                    <a16:creationId xmlns:a16="http://schemas.microsoft.com/office/drawing/2014/main" id="{36281176-5ABE-4CA9-B789-09B29C55BCF3}"/>
                  </a:ext>
                </a:extLst>
              </p:cNvPr>
              <p:cNvSpPr/>
              <p:nvPr/>
            </p:nvSpPr>
            <p:spPr>
              <a:xfrm>
                <a:off x="9044411" y="954269"/>
                <a:ext cx="1135343" cy="5084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C4006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Publicera och förvalta</a:t>
                </a:r>
              </a:p>
            </p:txBody>
          </p:sp>
        </p:grpSp>
        <p:sp>
          <p:nvSpPr>
            <p:cNvPr id="58" name="Rektangel 59">
              <a:extLst>
                <a:ext uri="{FF2B5EF4-FFF2-40B4-BE49-F238E27FC236}">
                  <a16:creationId xmlns:a16="http://schemas.microsoft.com/office/drawing/2014/main" id="{94761D5B-F8A5-4F18-A9B9-163C42612292}"/>
                </a:ext>
              </a:extLst>
            </p:cNvPr>
            <p:cNvSpPr/>
            <p:nvPr/>
          </p:nvSpPr>
          <p:spPr>
            <a:xfrm>
              <a:off x="10912895" y="216518"/>
              <a:ext cx="938217" cy="898305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CB113B22-90B5-4D05-9D9E-16BC6A575F3E}"/>
                </a:ext>
              </a:extLst>
            </p:cNvPr>
            <p:cNvSpPr/>
            <p:nvPr/>
          </p:nvSpPr>
          <p:spPr>
            <a:xfrm rot="5400000">
              <a:off x="10063219" y="-36103"/>
              <a:ext cx="640349" cy="1059006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15" name="Triangel 83">
            <a:extLst>
              <a:ext uri="{FF2B5EF4-FFF2-40B4-BE49-F238E27FC236}">
                <a16:creationId xmlns:a16="http://schemas.microsoft.com/office/drawing/2014/main" id="{3757465E-003E-4CAF-A3C2-54EF673118DA}"/>
              </a:ext>
            </a:extLst>
          </p:cNvPr>
          <p:cNvSpPr/>
          <p:nvPr/>
        </p:nvSpPr>
        <p:spPr>
          <a:xfrm rot="5400000">
            <a:off x="1140569" y="2811923"/>
            <a:ext cx="229764" cy="111990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6" name="Triangel 84">
            <a:extLst>
              <a:ext uri="{FF2B5EF4-FFF2-40B4-BE49-F238E27FC236}">
                <a16:creationId xmlns:a16="http://schemas.microsoft.com/office/drawing/2014/main" id="{4382A300-F534-43DE-88B4-7EFE6D09D672}"/>
              </a:ext>
            </a:extLst>
          </p:cNvPr>
          <p:cNvSpPr/>
          <p:nvPr/>
        </p:nvSpPr>
        <p:spPr>
          <a:xfrm rot="5400000">
            <a:off x="1068561" y="2426599"/>
            <a:ext cx="229764" cy="111990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7" name="textruta 86">
            <a:extLst>
              <a:ext uri="{FF2B5EF4-FFF2-40B4-BE49-F238E27FC236}">
                <a16:creationId xmlns:a16="http://schemas.microsoft.com/office/drawing/2014/main" id="{070F9B6F-8BD6-480C-B020-9158B41FB058}"/>
              </a:ext>
            </a:extLst>
          </p:cNvPr>
          <p:cNvSpPr txBox="1"/>
          <p:nvPr/>
        </p:nvSpPr>
        <p:spPr>
          <a:xfrm>
            <a:off x="1271056" y="2348880"/>
            <a:ext cx="19020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C.2.1  </a:t>
            </a:r>
            <a:r>
              <a:rPr lang="sv-SE" sz="1200">
                <a:solidFill>
                  <a:srgbClr val="000000"/>
                </a:solidFill>
              </a:rPr>
              <a:t>Samla feedback</a:t>
            </a:r>
          </a:p>
          <a:p>
            <a:endParaRPr lang="sv-SE" sz="1200">
              <a:solidFill>
                <a:srgbClr val="000000"/>
              </a:solidFill>
            </a:endParaRPr>
          </a:p>
          <a:p>
            <a:endParaRPr lang="sv-SE" sz="1100"/>
          </a:p>
        </p:txBody>
      </p:sp>
      <p:sp>
        <p:nvSpPr>
          <p:cNvPr id="118" name="Triangel 85">
            <a:extLst>
              <a:ext uri="{FF2B5EF4-FFF2-40B4-BE49-F238E27FC236}">
                <a16:creationId xmlns:a16="http://schemas.microsoft.com/office/drawing/2014/main" id="{D2A905F8-092B-435F-8CBB-20C434D25A8B}"/>
              </a:ext>
            </a:extLst>
          </p:cNvPr>
          <p:cNvSpPr/>
          <p:nvPr/>
        </p:nvSpPr>
        <p:spPr>
          <a:xfrm rot="5400000">
            <a:off x="1215286" y="3309661"/>
            <a:ext cx="229764" cy="111990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9" name="textruta 88">
            <a:extLst>
              <a:ext uri="{FF2B5EF4-FFF2-40B4-BE49-F238E27FC236}">
                <a16:creationId xmlns:a16="http://schemas.microsoft.com/office/drawing/2014/main" id="{3EBE5321-6671-4F25-A9A9-DA6A6C1B58BD}"/>
              </a:ext>
            </a:extLst>
          </p:cNvPr>
          <p:cNvSpPr txBox="1"/>
          <p:nvPr/>
        </p:nvSpPr>
        <p:spPr>
          <a:xfrm>
            <a:off x="1419913" y="3212976"/>
            <a:ext cx="208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C.2.3  </a:t>
            </a:r>
            <a:r>
              <a:rPr lang="sv-SE" sz="1200">
                <a:solidFill>
                  <a:srgbClr val="000000"/>
                </a:solidFill>
              </a:rPr>
              <a:t>Utveckla och uppdatera datamängden</a:t>
            </a:r>
          </a:p>
        </p:txBody>
      </p:sp>
      <p:sp>
        <p:nvSpPr>
          <p:cNvPr id="120" name="Triangel 141">
            <a:extLst>
              <a:ext uri="{FF2B5EF4-FFF2-40B4-BE49-F238E27FC236}">
                <a16:creationId xmlns:a16="http://schemas.microsoft.com/office/drawing/2014/main" id="{C4BB851B-67E2-4074-9E25-26840A058F37}"/>
              </a:ext>
            </a:extLst>
          </p:cNvPr>
          <p:cNvSpPr/>
          <p:nvPr/>
        </p:nvSpPr>
        <p:spPr>
          <a:xfrm rot="5400000">
            <a:off x="1356593" y="3856108"/>
            <a:ext cx="229764" cy="111990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1" name="textruta 142">
            <a:extLst>
              <a:ext uri="{FF2B5EF4-FFF2-40B4-BE49-F238E27FC236}">
                <a16:creationId xmlns:a16="http://schemas.microsoft.com/office/drawing/2014/main" id="{56F99C2B-DCC8-4510-965D-435843729BF9}"/>
              </a:ext>
            </a:extLst>
          </p:cNvPr>
          <p:cNvSpPr txBox="1"/>
          <p:nvPr/>
        </p:nvSpPr>
        <p:spPr>
          <a:xfrm>
            <a:off x="1527471" y="3759423"/>
            <a:ext cx="2033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C.2.4  </a:t>
            </a:r>
            <a:r>
              <a:rPr lang="sv-SE" sz="1200">
                <a:solidFill>
                  <a:srgbClr val="000000"/>
                </a:solidFill>
              </a:rPr>
              <a:t>Uppmuntra och synliggör användning</a:t>
            </a:r>
          </a:p>
        </p:txBody>
      </p:sp>
      <p:sp>
        <p:nvSpPr>
          <p:cNvPr id="122" name="Triangel 143">
            <a:extLst>
              <a:ext uri="{FF2B5EF4-FFF2-40B4-BE49-F238E27FC236}">
                <a16:creationId xmlns:a16="http://schemas.microsoft.com/office/drawing/2014/main" id="{44E078FE-C4EF-4D78-A616-4B20FD5827AF}"/>
              </a:ext>
            </a:extLst>
          </p:cNvPr>
          <p:cNvSpPr/>
          <p:nvPr/>
        </p:nvSpPr>
        <p:spPr>
          <a:xfrm rot="5400000">
            <a:off x="1428601" y="4389781"/>
            <a:ext cx="229764" cy="111990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4" name="textruta 144">
            <a:extLst>
              <a:ext uri="{FF2B5EF4-FFF2-40B4-BE49-F238E27FC236}">
                <a16:creationId xmlns:a16="http://schemas.microsoft.com/office/drawing/2014/main" id="{186C4479-2311-43C1-B8FD-1EE93B348831}"/>
              </a:ext>
            </a:extLst>
          </p:cNvPr>
          <p:cNvSpPr txBox="1"/>
          <p:nvPr/>
        </p:nvSpPr>
        <p:spPr>
          <a:xfrm>
            <a:off x="1598184" y="4293096"/>
            <a:ext cx="195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C.2.5  </a:t>
            </a:r>
            <a:r>
              <a:rPr lang="sv-SE" sz="1200">
                <a:solidFill>
                  <a:srgbClr val="000000"/>
                </a:solidFill>
              </a:rPr>
              <a:t>Avveckla datamängd</a:t>
            </a:r>
          </a:p>
        </p:txBody>
      </p:sp>
      <p:sp>
        <p:nvSpPr>
          <p:cNvPr id="125" name="textruta 87">
            <a:extLst>
              <a:ext uri="{FF2B5EF4-FFF2-40B4-BE49-F238E27FC236}">
                <a16:creationId xmlns:a16="http://schemas.microsoft.com/office/drawing/2014/main" id="{911EB8FC-10DE-4AFB-AECF-BD6FE781DCE8}"/>
              </a:ext>
            </a:extLst>
          </p:cNvPr>
          <p:cNvSpPr txBox="1"/>
          <p:nvPr/>
        </p:nvSpPr>
        <p:spPr>
          <a:xfrm>
            <a:off x="1272140" y="2708920"/>
            <a:ext cx="1836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C.2.2  </a:t>
            </a:r>
            <a:r>
              <a:rPr lang="sv-SE" sz="1200">
                <a:solidFill>
                  <a:srgbClr val="000000"/>
                </a:solidFill>
              </a:rPr>
              <a:t>Ge stöd och support</a:t>
            </a:r>
          </a:p>
        </p:txBody>
      </p:sp>
      <p:sp>
        <p:nvSpPr>
          <p:cNvPr id="126" name="TextBox 32">
            <a:extLst>
              <a:ext uri="{FF2B5EF4-FFF2-40B4-BE49-F238E27FC236}">
                <a16:creationId xmlns:a16="http://schemas.microsoft.com/office/drawing/2014/main" id="{85D47262-57D7-4BDD-98DC-13DC8EC6109E}"/>
              </a:ext>
            </a:extLst>
          </p:cNvPr>
          <p:cNvSpPr txBox="1"/>
          <p:nvPr/>
        </p:nvSpPr>
        <p:spPr>
          <a:xfrm>
            <a:off x="4223792" y="2492896"/>
            <a:ext cx="2088231" cy="2700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C.2.1  </a:t>
            </a:r>
            <a:r>
              <a:rPr lang="sv-SE" sz="1200">
                <a:solidFill>
                  <a:srgbClr val="000000"/>
                </a:solidFill>
              </a:rPr>
              <a:t>Samla feedback</a:t>
            </a:r>
          </a:p>
        </p:txBody>
      </p:sp>
      <p:sp>
        <p:nvSpPr>
          <p:cNvPr id="128" name="Chevron 13">
            <a:extLst>
              <a:ext uri="{FF2B5EF4-FFF2-40B4-BE49-F238E27FC236}">
                <a16:creationId xmlns:a16="http://schemas.microsoft.com/office/drawing/2014/main" id="{5DF7FF21-0418-407A-8077-272EA32C7ED4}"/>
              </a:ext>
            </a:extLst>
          </p:cNvPr>
          <p:cNvSpPr/>
          <p:nvPr/>
        </p:nvSpPr>
        <p:spPr>
          <a:xfrm>
            <a:off x="3832135" y="2852936"/>
            <a:ext cx="3531679" cy="96161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C.2.1.1  </a:t>
            </a:r>
            <a:r>
              <a:rPr lang="sv-SE" sz="1200">
                <a:solidFill>
                  <a:srgbClr val="000000"/>
                </a:solidFill>
              </a:rPr>
              <a:t>Om möjligt: Samla in statistik kring användning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C.2.1.2  </a:t>
            </a:r>
            <a:r>
              <a:rPr lang="sv-SE" sz="1200">
                <a:solidFill>
                  <a:srgbClr val="000000"/>
                </a:solidFill>
              </a:rPr>
              <a:t>Samla in, analysera och följ upp feedback </a:t>
            </a:r>
          </a:p>
          <a:p>
            <a:pPr lvl="0">
              <a:spcBef>
                <a:spcPts val="600"/>
              </a:spcBef>
              <a:defRPr/>
            </a:pPr>
            <a:endParaRPr lang="sv-SE" sz="1200">
              <a:solidFill>
                <a:srgbClr val="000000"/>
              </a:solidFill>
            </a:endParaRPr>
          </a:p>
        </p:txBody>
      </p:sp>
      <p:sp>
        <p:nvSpPr>
          <p:cNvPr id="129" name="Triangel 113">
            <a:extLst>
              <a:ext uri="{FF2B5EF4-FFF2-40B4-BE49-F238E27FC236}">
                <a16:creationId xmlns:a16="http://schemas.microsoft.com/office/drawing/2014/main" id="{131E66CA-F8C5-4728-B842-8B367C0A91A0}"/>
              </a:ext>
            </a:extLst>
          </p:cNvPr>
          <p:cNvSpPr/>
          <p:nvPr/>
        </p:nvSpPr>
        <p:spPr>
          <a:xfrm rot="10800000">
            <a:off x="3761166" y="2589981"/>
            <a:ext cx="330381" cy="125209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30" name="Grupp 114">
            <a:extLst>
              <a:ext uri="{FF2B5EF4-FFF2-40B4-BE49-F238E27FC236}">
                <a16:creationId xmlns:a16="http://schemas.microsoft.com/office/drawing/2014/main" id="{11B09EF8-59AA-4DA5-AEF8-27311A014BA2}"/>
              </a:ext>
            </a:extLst>
          </p:cNvPr>
          <p:cNvGrpSpPr/>
          <p:nvPr/>
        </p:nvGrpSpPr>
        <p:grpSpPr>
          <a:xfrm>
            <a:off x="7670886" y="2431633"/>
            <a:ext cx="3969730" cy="1526055"/>
            <a:chOff x="6976788" y="2348880"/>
            <a:chExt cx="3722085" cy="1372284"/>
          </a:xfrm>
        </p:grpSpPr>
        <p:sp>
          <p:nvSpPr>
            <p:cNvPr id="131" name="TextBox 56">
              <a:extLst>
                <a:ext uri="{FF2B5EF4-FFF2-40B4-BE49-F238E27FC236}">
                  <a16:creationId xmlns:a16="http://schemas.microsoft.com/office/drawing/2014/main" id="{DC1D5659-596D-4C25-ADD5-0188572C8268}"/>
                </a:ext>
              </a:extLst>
            </p:cNvPr>
            <p:cNvSpPr txBox="1"/>
            <p:nvPr/>
          </p:nvSpPr>
          <p:spPr>
            <a:xfrm>
              <a:off x="7449400" y="2348880"/>
              <a:ext cx="2567149" cy="39606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C.2.2  </a:t>
              </a:r>
              <a:r>
                <a:rPr lang="sv-SE" sz="1200">
                  <a:solidFill>
                    <a:srgbClr val="000000"/>
                  </a:solidFill>
                </a:rPr>
                <a:t>Ge stöd och support</a:t>
              </a:r>
            </a:p>
          </p:txBody>
        </p:sp>
        <p:sp>
          <p:nvSpPr>
            <p:cNvPr id="132" name="Chevron 13">
              <a:extLst>
                <a:ext uri="{FF2B5EF4-FFF2-40B4-BE49-F238E27FC236}">
                  <a16:creationId xmlns:a16="http://schemas.microsoft.com/office/drawing/2014/main" id="{B585BB9C-3418-4267-99C7-CFE00EE61F9A}"/>
                </a:ext>
              </a:extLst>
            </p:cNvPr>
            <p:cNvSpPr/>
            <p:nvPr/>
          </p:nvSpPr>
          <p:spPr>
            <a:xfrm>
              <a:off x="6976788" y="2708920"/>
              <a:ext cx="3722085" cy="101224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C.2.2.1  </a:t>
              </a:r>
              <a:r>
                <a:rPr lang="sv-SE" sz="1200">
                  <a:solidFill>
                    <a:srgbClr val="000000"/>
                  </a:solidFill>
                </a:rPr>
                <a:t>Följ upp att support och stöd fungerar</a:t>
              </a:r>
              <a:endParaRPr lang="sv-SE" sz="1200" b="1">
                <a:solidFill>
                  <a:srgbClr val="000000"/>
                </a:solidFill>
              </a:endParaRPr>
            </a:p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C.2.2.2  </a:t>
              </a:r>
              <a:r>
                <a:rPr lang="sv-SE" sz="1200">
                  <a:solidFill>
                    <a:srgbClr val="000000"/>
                  </a:solidFill>
                </a:rPr>
                <a:t>Vid behov:</a:t>
              </a:r>
              <a:r>
                <a:rPr lang="sv-SE" sz="1200" b="1">
                  <a:solidFill>
                    <a:srgbClr val="000000"/>
                  </a:solidFill>
                </a:rPr>
                <a:t> </a:t>
              </a:r>
              <a:r>
                <a:rPr lang="sv-SE" sz="1200">
                  <a:solidFill>
                    <a:srgbClr val="000000"/>
                  </a:solidFill>
                </a:rPr>
                <a:t>Utvärdera behov av </a:t>
              </a:r>
              <a:r>
                <a:rPr lang="sv-SE" sz="1200" err="1">
                  <a:solidFill>
                    <a:srgbClr val="000000"/>
                  </a:solidFill>
                </a:rPr>
                <a:t>communities</a:t>
              </a:r>
              <a:r>
                <a:rPr lang="sv-SE" sz="1200">
                  <a:solidFill>
                    <a:srgbClr val="000000"/>
                  </a:solidFill>
                </a:rPr>
                <a:t> </a:t>
              </a:r>
            </a:p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C.2.2.3  </a:t>
              </a:r>
              <a:r>
                <a:rPr lang="sv-SE" sz="1200">
                  <a:solidFill>
                    <a:srgbClr val="000000"/>
                  </a:solidFill>
                </a:rPr>
                <a:t>Vid behov: Utvärdera behov av användarkontakt och användarträffar </a:t>
              </a:r>
            </a:p>
          </p:txBody>
        </p:sp>
        <p:sp>
          <p:nvSpPr>
            <p:cNvPr id="133" name="Triangel 130">
              <a:extLst>
                <a:ext uri="{FF2B5EF4-FFF2-40B4-BE49-F238E27FC236}">
                  <a16:creationId xmlns:a16="http://schemas.microsoft.com/office/drawing/2014/main" id="{053B433F-81CA-487B-AB5E-10D973FBC00F}"/>
                </a:ext>
              </a:extLst>
            </p:cNvPr>
            <p:cNvSpPr/>
            <p:nvPr/>
          </p:nvSpPr>
          <p:spPr>
            <a:xfrm rot="10800000">
              <a:off x="7003873" y="2487494"/>
              <a:ext cx="330381" cy="125209"/>
            </a:xfrm>
            <a:prstGeom prst="triangle">
              <a:avLst/>
            </a:prstGeom>
            <a:solidFill>
              <a:srgbClr val="C4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34" name="Grupp 2">
            <a:extLst>
              <a:ext uri="{FF2B5EF4-FFF2-40B4-BE49-F238E27FC236}">
                <a16:creationId xmlns:a16="http://schemas.microsoft.com/office/drawing/2014/main" id="{F2F34CBE-E6CE-4D6C-B7B5-AC8FEBCDE6BD}"/>
              </a:ext>
            </a:extLst>
          </p:cNvPr>
          <p:cNvGrpSpPr/>
          <p:nvPr/>
        </p:nvGrpSpPr>
        <p:grpSpPr>
          <a:xfrm>
            <a:off x="8448371" y="4509120"/>
            <a:ext cx="3336261" cy="1355760"/>
            <a:chOff x="3993230" y="5021683"/>
            <a:chExt cx="3336261" cy="1355760"/>
          </a:xfrm>
        </p:grpSpPr>
        <p:sp>
          <p:nvSpPr>
            <p:cNvPr id="135" name="TextBox 32">
              <a:extLst>
                <a:ext uri="{FF2B5EF4-FFF2-40B4-BE49-F238E27FC236}">
                  <a16:creationId xmlns:a16="http://schemas.microsoft.com/office/drawing/2014/main" id="{311DA970-863B-49D6-9085-6016A58F8316}"/>
                </a:ext>
              </a:extLst>
            </p:cNvPr>
            <p:cNvSpPr txBox="1"/>
            <p:nvPr/>
          </p:nvSpPr>
          <p:spPr>
            <a:xfrm>
              <a:off x="4521179" y="5021683"/>
              <a:ext cx="2808312" cy="33651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C.2.4  </a:t>
              </a:r>
              <a:r>
                <a:rPr lang="sv-SE" sz="1200">
                  <a:solidFill>
                    <a:srgbClr val="000000"/>
                  </a:solidFill>
                </a:rPr>
                <a:t>Uppmuntra och synliggör användning</a:t>
              </a:r>
            </a:p>
          </p:txBody>
        </p:sp>
        <p:sp>
          <p:nvSpPr>
            <p:cNvPr id="136" name="Chevron 13">
              <a:extLst>
                <a:ext uri="{FF2B5EF4-FFF2-40B4-BE49-F238E27FC236}">
                  <a16:creationId xmlns:a16="http://schemas.microsoft.com/office/drawing/2014/main" id="{C2B8E89D-1EF2-4FED-8F85-025B6DB356FD}"/>
                </a:ext>
              </a:extLst>
            </p:cNvPr>
            <p:cNvSpPr/>
            <p:nvPr/>
          </p:nvSpPr>
          <p:spPr>
            <a:xfrm>
              <a:off x="3993230" y="5417771"/>
              <a:ext cx="3336261" cy="95967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chemeClr val="tx1"/>
                  </a:solidFill>
                </a:rPr>
                <a:t>C.2.4.1  </a:t>
              </a:r>
              <a:r>
                <a:rPr lang="sv-SE" sz="1200">
                  <a:solidFill>
                    <a:schemeClr val="tx1"/>
                  </a:solidFill>
                </a:rPr>
                <a:t>Synliggör realiserade nyttor</a:t>
              </a:r>
            </a:p>
            <a:p>
              <a:pPr>
                <a:spcBef>
                  <a:spcPts val="600"/>
                </a:spcBef>
                <a:defRPr/>
              </a:pPr>
              <a:r>
                <a:rPr lang="sv-SE" sz="1200" b="1">
                  <a:solidFill>
                    <a:schemeClr val="tx1"/>
                  </a:solidFill>
                </a:rPr>
                <a:t>C.2.4.2  </a:t>
              </a:r>
              <a:r>
                <a:rPr lang="sv-SE" sz="1200">
                  <a:solidFill>
                    <a:schemeClr val="tx1"/>
                  </a:solidFill>
                </a:rPr>
                <a:t>Utvärdera eventuellt behov av ytterligare kommunikation och marknadsföring</a:t>
              </a:r>
            </a:p>
            <a:p>
              <a:pPr lvl="0">
                <a:spcBef>
                  <a:spcPts val="600"/>
                </a:spcBef>
                <a:defRPr/>
              </a:pPr>
              <a:endParaRPr lang="sv-SE" sz="1200" b="1">
                <a:solidFill>
                  <a:srgbClr val="000000"/>
                </a:solidFill>
              </a:endParaRPr>
            </a:p>
            <a:p>
              <a:pPr lvl="0">
                <a:spcBef>
                  <a:spcPts val="600"/>
                </a:spcBef>
                <a:defRPr/>
              </a:pPr>
              <a:endParaRPr lang="sv-SE" sz="1200">
                <a:solidFill>
                  <a:srgbClr val="000000"/>
                </a:solidFill>
              </a:endParaRPr>
            </a:p>
          </p:txBody>
        </p:sp>
        <p:sp>
          <p:nvSpPr>
            <p:cNvPr id="137" name="Triangel 140">
              <a:extLst>
                <a:ext uri="{FF2B5EF4-FFF2-40B4-BE49-F238E27FC236}">
                  <a16:creationId xmlns:a16="http://schemas.microsoft.com/office/drawing/2014/main" id="{719EDCB9-11F5-424E-8D57-D71077E45878}"/>
                </a:ext>
              </a:extLst>
            </p:cNvPr>
            <p:cNvSpPr/>
            <p:nvPr/>
          </p:nvSpPr>
          <p:spPr>
            <a:xfrm rot="10800000">
              <a:off x="4131182" y="5168543"/>
              <a:ext cx="330381" cy="125209"/>
            </a:xfrm>
            <a:prstGeom prst="triangle">
              <a:avLst/>
            </a:prstGeom>
            <a:solidFill>
              <a:srgbClr val="C4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38" name="Grupp 131">
            <a:extLst>
              <a:ext uri="{FF2B5EF4-FFF2-40B4-BE49-F238E27FC236}">
                <a16:creationId xmlns:a16="http://schemas.microsoft.com/office/drawing/2014/main" id="{D55563DA-9BB7-414D-AD49-5BF95CA51762}"/>
              </a:ext>
            </a:extLst>
          </p:cNvPr>
          <p:cNvGrpSpPr/>
          <p:nvPr/>
        </p:nvGrpSpPr>
        <p:grpSpPr>
          <a:xfrm>
            <a:off x="3798835" y="4029635"/>
            <a:ext cx="4472124" cy="1775629"/>
            <a:chOff x="9017268" y="2277634"/>
            <a:chExt cx="4472124" cy="1775629"/>
          </a:xfrm>
        </p:grpSpPr>
        <p:sp>
          <p:nvSpPr>
            <p:cNvPr id="139" name="TextBox 97">
              <a:extLst>
                <a:ext uri="{FF2B5EF4-FFF2-40B4-BE49-F238E27FC236}">
                  <a16:creationId xmlns:a16="http://schemas.microsoft.com/office/drawing/2014/main" id="{6AFAFBAF-A44E-427E-B912-A93774C789B2}"/>
                </a:ext>
              </a:extLst>
            </p:cNvPr>
            <p:cNvSpPr txBox="1"/>
            <p:nvPr/>
          </p:nvSpPr>
          <p:spPr>
            <a:xfrm>
              <a:off x="9407753" y="2277634"/>
              <a:ext cx="3862815" cy="30125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C.2.3  </a:t>
              </a:r>
              <a:r>
                <a:rPr lang="sv-SE" sz="1200">
                  <a:solidFill>
                    <a:srgbClr val="000000"/>
                  </a:solidFill>
                </a:rPr>
                <a:t>Utveckla och uppdatera datamängden </a:t>
              </a:r>
            </a:p>
          </p:txBody>
        </p:sp>
        <p:sp>
          <p:nvSpPr>
            <p:cNvPr id="140" name="Chevron 13">
              <a:extLst>
                <a:ext uri="{FF2B5EF4-FFF2-40B4-BE49-F238E27FC236}">
                  <a16:creationId xmlns:a16="http://schemas.microsoft.com/office/drawing/2014/main" id="{3CBF6056-3B78-448F-8C9F-019D3586C3FB}"/>
                </a:ext>
              </a:extLst>
            </p:cNvPr>
            <p:cNvSpPr/>
            <p:nvPr/>
          </p:nvSpPr>
          <p:spPr>
            <a:xfrm>
              <a:off x="9017268" y="2658087"/>
              <a:ext cx="4472124" cy="13951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ts val="600"/>
                </a:spcBef>
                <a:defRPr/>
              </a:pPr>
              <a:r>
                <a:rPr lang="sv-SE" sz="1200" b="1">
                  <a:solidFill>
                    <a:schemeClr val="tx1"/>
                  </a:solidFill>
                </a:rPr>
                <a:t>C.2.3.1  </a:t>
              </a:r>
              <a:r>
                <a:rPr lang="sv-SE" sz="1200">
                  <a:solidFill>
                    <a:schemeClr val="tx1"/>
                  </a:solidFill>
                </a:rPr>
                <a:t>Vid behov: Samla in och publicera/uppdatera relevant data kontinuerligt</a:t>
              </a:r>
              <a:endParaRPr lang="sv-SE" sz="1200" b="1">
                <a:solidFill>
                  <a:schemeClr val="tx1"/>
                </a:solidFill>
              </a:endParaRPr>
            </a:p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chemeClr val="tx1"/>
                  </a:solidFill>
                </a:rPr>
                <a:t>C.2.3.2  </a:t>
              </a:r>
              <a:r>
                <a:rPr lang="sv-SE" sz="1200">
                  <a:solidFill>
                    <a:schemeClr val="tx1"/>
                  </a:solidFill>
                </a:rPr>
                <a:t>Vid behov: Utveckla datamodell/specifikation</a:t>
              </a:r>
            </a:p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chemeClr val="tx1"/>
                  </a:solidFill>
                </a:rPr>
                <a:t>C.2.3.3  </a:t>
              </a:r>
              <a:r>
                <a:rPr lang="sv-SE" sz="1200">
                  <a:solidFill>
                    <a:schemeClr val="tx1"/>
                  </a:solidFill>
                </a:rPr>
                <a:t>Vid behov: Utveckla eventuellt tekniskt stöd</a:t>
              </a:r>
            </a:p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chemeClr val="tx1"/>
                  </a:solidFill>
                </a:rPr>
                <a:t>C.2.3.4  </a:t>
              </a:r>
              <a:r>
                <a:rPr lang="sv-SE" sz="1200">
                  <a:solidFill>
                    <a:schemeClr val="tx1"/>
                  </a:solidFill>
                </a:rPr>
                <a:t>Vid behov: Utveckla eller uppdatera metadata</a:t>
              </a:r>
            </a:p>
          </p:txBody>
        </p:sp>
        <p:sp>
          <p:nvSpPr>
            <p:cNvPr id="141" name="Triangel 136">
              <a:extLst>
                <a:ext uri="{FF2B5EF4-FFF2-40B4-BE49-F238E27FC236}">
                  <a16:creationId xmlns:a16="http://schemas.microsoft.com/office/drawing/2014/main" id="{F9B079A9-2057-49CA-86C8-C3DAFDE3AE10}"/>
                </a:ext>
              </a:extLst>
            </p:cNvPr>
            <p:cNvSpPr/>
            <p:nvPr/>
          </p:nvSpPr>
          <p:spPr>
            <a:xfrm rot="10800000">
              <a:off x="9017268" y="2365349"/>
              <a:ext cx="330381" cy="125209"/>
            </a:xfrm>
            <a:prstGeom prst="triangle">
              <a:avLst/>
            </a:prstGeom>
            <a:solidFill>
              <a:srgbClr val="C4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43" name="Rektangel 41">
            <a:extLst>
              <a:ext uri="{FF2B5EF4-FFF2-40B4-BE49-F238E27FC236}">
                <a16:creationId xmlns:a16="http://schemas.microsoft.com/office/drawing/2014/main" id="{29FFF8C5-2AA4-4E8B-91A3-BD1A2B7CE568}"/>
              </a:ext>
            </a:extLst>
          </p:cNvPr>
          <p:cNvSpPr/>
          <p:nvPr/>
        </p:nvSpPr>
        <p:spPr>
          <a:xfrm>
            <a:off x="8376749" y="218302"/>
            <a:ext cx="717862" cy="981569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4" name="Rektangel 41">
            <a:extLst>
              <a:ext uri="{FF2B5EF4-FFF2-40B4-BE49-F238E27FC236}">
                <a16:creationId xmlns:a16="http://schemas.microsoft.com/office/drawing/2014/main" id="{84DCEDBA-72F4-4F2B-BB8C-B93B98A75CEB}"/>
              </a:ext>
            </a:extLst>
          </p:cNvPr>
          <p:cNvSpPr/>
          <p:nvPr/>
        </p:nvSpPr>
        <p:spPr>
          <a:xfrm>
            <a:off x="7042053" y="241339"/>
            <a:ext cx="717862" cy="981569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5" name="Ellips 116">
            <a:extLst>
              <a:ext uri="{FF2B5EF4-FFF2-40B4-BE49-F238E27FC236}">
                <a16:creationId xmlns:a16="http://schemas.microsoft.com/office/drawing/2014/main" id="{782EF9B0-77B2-4FBF-BEC4-87D91421AAB9}"/>
              </a:ext>
            </a:extLst>
          </p:cNvPr>
          <p:cNvSpPr/>
          <p:nvPr/>
        </p:nvSpPr>
        <p:spPr>
          <a:xfrm>
            <a:off x="7912369" y="911039"/>
            <a:ext cx="362128" cy="362128"/>
          </a:xfrm>
          <a:prstGeom prst="ellipse">
            <a:avLst/>
          </a:prstGeom>
          <a:solidFill>
            <a:srgbClr val="C4006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6" name="textruta 117">
            <a:extLst>
              <a:ext uri="{FF2B5EF4-FFF2-40B4-BE49-F238E27FC236}">
                <a16:creationId xmlns:a16="http://schemas.microsoft.com/office/drawing/2014/main" id="{88F29BA1-6C2F-47CB-B61C-4CAAE8A1B79F}"/>
              </a:ext>
            </a:extLst>
          </p:cNvPr>
          <p:cNvSpPr txBox="1"/>
          <p:nvPr/>
        </p:nvSpPr>
        <p:spPr>
          <a:xfrm>
            <a:off x="7896200" y="961298"/>
            <a:ext cx="548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>
                <a:solidFill>
                  <a:schemeClr val="bg1"/>
                </a:solidFill>
              </a:rPr>
              <a:t>C.2.</a:t>
            </a:r>
            <a:r>
              <a:rPr lang="sv-SE" sz="1100" b="1">
                <a:solidFill>
                  <a:srgbClr val="C40064"/>
                </a:solidFill>
              </a:rPr>
              <a:t>.</a:t>
            </a:r>
          </a:p>
        </p:txBody>
      </p:sp>
      <p:sp>
        <p:nvSpPr>
          <p:cNvPr id="64" name="Pentagon 12">
            <a:extLst>
              <a:ext uri="{FF2B5EF4-FFF2-40B4-BE49-F238E27FC236}">
                <a16:creationId xmlns:a16="http://schemas.microsoft.com/office/drawing/2014/main" id="{22F271FE-55B4-4BEC-919A-A6993A641EB0}"/>
              </a:ext>
            </a:extLst>
          </p:cNvPr>
          <p:cNvSpPr/>
          <p:nvPr/>
        </p:nvSpPr>
        <p:spPr>
          <a:xfrm rot="16200000">
            <a:off x="426764" y="1800225"/>
            <a:ext cx="744318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1</a:t>
            </a:r>
          </a:p>
        </p:txBody>
      </p:sp>
      <p:sp>
        <p:nvSpPr>
          <p:cNvPr id="65" name="Pentagon 12">
            <a:extLst>
              <a:ext uri="{FF2B5EF4-FFF2-40B4-BE49-F238E27FC236}">
                <a16:creationId xmlns:a16="http://schemas.microsoft.com/office/drawing/2014/main" id="{E9BC35C4-A256-48A4-83A5-A4FDFFABCF64}"/>
              </a:ext>
            </a:extLst>
          </p:cNvPr>
          <p:cNvSpPr/>
          <p:nvPr/>
        </p:nvSpPr>
        <p:spPr>
          <a:xfrm rot="16200000">
            <a:off x="-557213" y="3511461"/>
            <a:ext cx="2713038" cy="40240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nivå 2</a:t>
            </a:r>
          </a:p>
        </p:txBody>
      </p:sp>
      <p:sp>
        <p:nvSpPr>
          <p:cNvPr id="71" name="Pentagon 12">
            <a:extLst>
              <a:ext uri="{FF2B5EF4-FFF2-40B4-BE49-F238E27FC236}">
                <a16:creationId xmlns:a16="http://schemas.microsoft.com/office/drawing/2014/main" id="{ACE4B467-7901-47B5-8760-D015F0342386}"/>
              </a:ext>
            </a:extLst>
          </p:cNvPr>
          <p:cNvSpPr/>
          <p:nvPr/>
        </p:nvSpPr>
        <p:spPr>
          <a:xfrm rot="16200000">
            <a:off x="2114951" y="3760908"/>
            <a:ext cx="2713038" cy="22354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3</a:t>
            </a:r>
          </a:p>
        </p:txBody>
      </p:sp>
    </p:spTree>
    <p:extLst>
      <p:ext uri="{BB962C8B-B14F-4D97-AF65-F5344CB8AC3E}">
        <p14:creationId xmlns:p14="http://schemas.microsoft.com/office/powerpoint/2010/main" val="1374602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8188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think-cell Slide" r:id="rId6" imgW="631" imgH="631" progId="TCLayout.ActiveDocument.1">
                  <p:embed/>
                </p:oleObj>
              </mc:Choice>
              <mc:Fallback>
                <p:oleObj name="think-cell Slide" r:id="rId6" imgW="631" imgH="631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kumimoji="0" lang="sv-SE" sz="2400" b="1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D80A8734-D254-4CCA-BBCE-FCF47BBBB3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7670" y="351693"/>
            <a:ext cx="1878650" cy="809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7200"/>
            <a:ext cx="9530758" cy="831600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Steg C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”Publicera och förvalta”</a:t>
            </a: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hevron 13"/>
          <p:cNvSpPr/>
          <p:nvPr/>
        </p:nvSpPr>
        <p:spPr>
          <a:xfrm>
            <a:off x="1114091" y="2356143"/>
            <a:ext cx="3014436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C.1.1  </a:t>
            </a:r>
            <a:r>
              <a:rPr lang="sv-SE" sz="1200">
                <a:solidFill>
                  <a:srgbClr val="000000"/>
                </a:solidFill>
              </a:rPr>
              <a:t>Publicera data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C.1.2  </a:t>
            </a:r>
            <a:r>
              <a:rPr lang="sv-SE" sz="1200">
                <a:solidFill>
                  <a:srgbClr val="000000"/>
                </a:solidFill>
              </a:rPr>
              <a:t>Marknadsför och skapa engagemang</a:t>
            </a:r>
          </a:p>
        </p:txBody>
      </p:sp>
      <p:sp>
        <p:nvSpPr>
          <p:cNvPr id="21" name="Chevron 14"/>
          <p:cNvSpPr/>
          <p:nvPr/>
        </p:nvSpPr>
        <p:spPr>
          <a:xfrm>
            <a:off x="4605255" y="2350004"/>
            <a:ext cx="2930905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C.2.1  </a:t>
            </a:r>
            <a:r>
              <a:rPr lang="sv-SE" sz="1200">
                <a:solidFill>
                  <a:srgbClr val="000000"/>
                </a:solidFill>
              </a:rPr>
              <a:t>Samla feedback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C.2.2  </a:t>
            </a:r>
            <a:r>
              <a:rPr lang="sv-SE" sz="1200">
                <a:solidFill>
                  <a:srgbClr val="000000"/>
                </a:solidFill>
              </a:rPr>
              <a:t>Ge stöd och support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C.2.3  </a:t>
            </a:r>
            <a:r>
              <a:rPr lang="sv-SE" sz="1200">
                <a:solidFill>
                  <a:srgbClr val="000000"/>
                </a:solidFill>
              </a:rPr>
              <a:t>Utveckla och uppdatera datamängden 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C.2.4  </a:t>
            </a:r>
            <a:r>
              <a:rPr lang="sv-SE" sz="1200">
                <a:solidFill>
                  <a:srgbClr val="000000"/>
                </a:solidFill>
              </a:rPr>
              <a:t>Uppmuntra och synliggör användning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Chevron 15"/>
          <p:cNvSpPr/>
          <p:nvPr/>
        </p:nvSpPr>
        <p:spPr>
          <a:xfrm>
            <a:off x="8102557" y="2357971"/>
            <a:ext cx="2873628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C.3.1  </a:t>
            </a:r>
            <a:r>
              <a:rPr lang="sv-SE" sz="1200">
                <a:solidFill>
                  <a:srgbClr val="000000"/>
                </a:solidFill>
              </a:rPr>
              <a:t>Avveckla datamängd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114090" y="1761429"/>
            <a:ext cx="10094478" cy="477070"/>
            <a:chOff x="1041722" y="1988503"/>
            <a:chExt cx="5044126" cy="477070"/>
          </a:xfrm>
        </p:grpSpPr>
        <p:sp>
          <p:nvSpPr>
            <p:cNvPr id="64" name="Pentagon 63"/>
            <p:cNvSpPr/>
            <p:nvPr/>
          </p:nvSpPr>
          <p:spPr>
            <a:xfrm>
              <a:off x="1041722" y="1988503"/>
              <a:ext cx="1619001" cy="477070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sv-SE" sz="1400" b="1">
                  <a:solidFill>
                    <a:srgbClr val="FFFFFF"/>
                  </a:solidFill>
                  <a:latin typeface="Arial"/>
                </a:rPr>
                <a:t>C</a:t>
              </a: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.1. </a:t>
              </a:r>
              <a:r>
                <a:rPr lang="sv-SE" sz="1400" b="1">
                  <a:solidFill>
                    <a:srgbClr val="FFFFFF"/>
                  </a:solidFill>
                  <a:latin typeface="Arial"/>
                </a:rPr>
                <a:t>Publicera och lansera</a:t>
              </a:r>
            </a:p>
          </p:txBody>
        </p:sp>
        <p:sp>
          <p:nvSpPr>
            <p:cNvPr id="65" name="Chevron 64"/>
            <p:cNvSpPr/>
            <p:nvPr/>
          </p:nvSpPr>
          <p:spPr>
            <a:xfrm>
              <a:off x="2757801" y="1988503"/>
              <a:ext cx="1619001" cy="47707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400" b="1">
                  <a:solidFill>
                    <a:srgbClr val="FFFFFF"/>
                  </a:solidFill>
                  <a:latin typeface="Arial"/>
                </a:rPr>
                <a:t>C</a:t>
              </a: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.2. </a:t>
              </a:r>
              <a:r>
                <a:rPr lang="sv-SE" sz="1400" b="1">
                  <a:solidFill>
                    <a:srgbClr val="FFFFFF"/>
                  </a:solidFill>
                </a:rPr>
                <a:t>Förvalta</a:t>
              </a:r>
              <a:endPara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Chevron 65"/>
            <p:cNvSpPr/>
            <p:nvPr/>
          </p:nvSpPr>
          <p:spPr>
            <a:xfrm>
              <a:off x="4466847" y="1988503"/>
              <a:ext cx="1619001" cy="47707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400" b="1">
                  <a:solidFill>
                    <a:srgbClr val="FFFFFF"/>
                  </a:solidFill>
                  <a:latin typeface="Arial"/>
                </a:rPr>
                <a:t>C</a:t>
              </a: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.3. Avveckla</a:t>
              </a: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521FE255-93E4-0145-AB63-176E159C9FD0}"/>
              </a:ext>
            </a:extLst>
          </p:cNvPr>
          <p:cNvGrpSpPr/>
          <p:nvPr/>
        </p:nvGrpSpPr>
        <p:grpSpPr>
          <a:xfrm>
            <a:off x="598109" y="5030117"/>
            <a:ext cx="10411221" cy="920255"/>
            <a:chOff x="598109" y="5030117"/>
            <a:chExt cx="10411221" cy="920255"/>
          </a:xfrm>
        </p:grpSpPr>
        <p:sp>
          <p:nvSpPr>
            <p:cNvPr id="30" name="Chevron 13"/>
            <p:cNvSpPr/>
            <p:nvPr/>
          </p:nvSpPr>
          <p:spPr>
            <a:xfrm>
              <a:off x="1114091" y="5237895"/>
              <a:ext cx="3014436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Datamängd använd</a:t>
              </a:r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1593642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Chevron 13"/>
            <p:cNvSpPr/>
            <p:nvPr/>
          </p:nvSpPr>
          <p:spPr>
            <a:xfrm>
              <a:off x="4610714" y="5237895"/>
              <a:ext cx="2925447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Datamängd förvaltad</a:t>
              </a:r>
            </a:p>
          </p:txBody>
        </p:sp>
        <p:sp>
          <p:nvSpPr>
            <p:cNvPr id="79" name="Isosceles Triangle 78"/>
            <p:cNvSpPr/>
            <p:nvPr/>
          </p:nvSpPr>
          <p:spPr>
            <a:xfrm rot="10800000">
              <a:off x="5085485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Chevron 13"/>
            <p:cNvSpPr/>
            <p:nvPr/>
          </p:nvSpPr>
          <p:spPr>
            <a:xfrm>
              <a:off x="8102557" y="5237895"/>
              <a:ext cx="2906773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Datamängd avvecklad</a:t>
              </a:r>
            </a:p>
          </p:txBody>
        </p:sp>
        <p:sp>
          <p:nvSpPr>
            <p:cNvPr id="81" name="Isosceles Triangle 80"/>
            <p:cNvSpPr/>
            <p:nvPr/>
          </p:nvSpPr>
          <p:spPr>
            <a:xfrm rot="10800000">
              <a:off x="8577328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Pentagon 12"/>
            <p:cNvSpPr/>
            <p:nvPr/>
          </p:nvSpPr>
          <p:spPr>
            <a:xfrm rot="16200000">
              <a:off x="338800" y="5289426"/>
              <a:ext cx="920255" cy="40163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Resultat</a:t>
              </a:r>
              <a:endParaRPr kumimoji="0" lang="sv-S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2" name="Grupp 56">
            <a:extLst>
              <a:ext uri="{FF2B5EF4-FFF2-40B4-BE49-F238E27FC236}">
                <a16:creationId xmlns:a16="http://schemas.microsoft.com/office/drawing/2014/main" id="{35780CC7-380A-40AA-8AE4-301660802E2B}"/>
              </a:ext>
            </a:extLst>
          </p:cNvPr>
          <p:cNvGrpSpPr/>
          <p:nvPr/>
        </p:nvGrpSpPr>
        <p:grpSpPr>
          <a:xfrm>
            <a:off x="9192344" y="173225"/>
            <a:ext cx="2658768" cy="1217128"/>
            <a:chOff x="9192344" y="173225"/>
            <a:chExt cx="2658768" cy="1217128"/>
          </a:xfrm>
        </p:grpSpPr>
        <p:grpSp>
          <p:nvGrpSpPr>
            <p:cNvPr id="43" name="Group 53">
              <a:extLst>
                <a:ext uri="{FF2B5EF4-FFF2-40B4-BE49-F238E27FC236}">
                  <a16:creationId xmlns:a16="http://schemas.microsoft.com/office/drawing/2014/main" id="{CDE448AE-A0F3-4C43-8DEB-D153CBAA1354}"/>
                </a:ext>
              </a:extLst>
            </p:cNvPr>
            <p:cNvGrpSpPr/>
            <p:nvPr/>
          </p:nvGrpSpPr>
          <p:grpSpPr>
            <a:xfrm>
              <a:off x="9192344" y="260648"/>
              <a:ext cx="2043107" cy="1129705"/>
              <a:chOff x="9044411" y="333000"/>
              <a:chExt cx="2043107" cy="1129705"/>
            </a:xfrm>
          </p:grpSpPr>
          <p:grpSp>
            <p:nvGrpSpPr>
              <p:cNvPr id="47" name="Group 54">
                <a:extLst>
                  <a:ext uri="{FF2B5EF4-FFF2-40B4-BE49-F238E27FC236}">
                    <a16:creationId xmlns:a16="http://schemas.microsoft.com/office/drawing/2014/main" id="{F20DE2C3-AAB6-4ADE-8BDB-FFF3377CC96D}"/>
                  </a:ext>
                </a:extLst>
              </p:cNvPr>
              <p:cNvGrpSpPr/>
              <p:nvPr/>
            </p:nvGrpSpPr>
            <p:grpSpPr>
              <a:xfrm>
                <a:off x="10007518" y="333000"/>
                <a:ext cx="1080000" cy="1080000"/>
                <a:chOff x="10583173" y="284116"/>
                <a:chExt cx="1080000" cy="1080000"/>
              </a:xfrm>
            </p:grpSpPr>
            <p:grpSp>
              <p:nvGrpSpPr>
                <p:cNvPr id="49" name="Group 57">
                  <a:extLst>
                    <a:ext uri="{FF2B5EF4-FFF2-40B4-BE49-F238E27FC236}">
                      <a16:creationId xmlns:a16="http://schemas.microsoft.com/office/drawing/2014/main" id="{A825808D-58DA-4AE8-92F3-E05045080243}"/>
                    </a:ext>
                  </a:extLst>
                </p:cNvPr>
                <p:cNvGrpSpPr/>
                <p:nvPr/>
              </p:nvGrpSpPr>
              <p:grpSpPr>
                <a:xfrm rot="1363569">
                  <a:off x="10583173" y="284116"/>
                  <a:ext cx="1080000" cy="1080000"/>
                  <a:chOff x="8112224" y="494883"/>
                  <a:chExt cx="2736000" cy="2800422"/>
                </a:xfrm>
              </p:grpSpPr>
              <p:sp>
                <p:nvSpPr>
                  <p:cNvPr id="51" name="Oval 59">
                    <a:extLst>
                      <a:ext uri="{FF2B5EF4-FFF2-40B4-BE49-F238E27FC236}">
                        <a16:creationId xmlns:a16="http://schemas.microsoft.com/office/drawing/2014/main" id="{4E5B3A7D-722D-477C-AEB0-9ABD21B49BB0}"/>
                      </a:ext>
                    </a:extLst>
                  </p:cNvPr>
                  <p:cNvSpPr/>
                  <p:nvPr/>
                </p:nvSpPr>
                <p:spPr>
                  <a:xfrm>
                    <a:off x="8112224" y="559305"/>
                    <a:ext cx="2736000" cy="2736000"/>
                  </a:xfrm>
                  <a:prstGeom prst="ellipse">
                    <a:avLst/>
                  </a:prstGeom>
                  <a:gradFill flip="none" rotWithShape="1">
                    <a:gsLst>
                      <a:gs pos="85000">
                        <a:srgbClr val="C50366"/>
                      </a:gs>
                      <a:gs pos="45000">
                        <a:schemeClr val="bg2">
                          <a:lumMod val="90000"/>
                        </a:schemeClr>
                      </a:gs>
                      <a:gs pos="1000">
                        <a:schemeClr val="bg1">
                          <a:lumMod val="5000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Oval 60">
                    <a:extLst>
                      <a:ext uri="{FF2B5EF4-FFF2-40B4-BE49-F238E27FC236}">
                        <a16:creationId xmlns:a16="http://schemas.microsoft.com/office/drawing/2014/main" id="{F5BCA76E-24D0-44A0-845F-9EBB9638B941}"/>
                      </a:ext>
                    </a:extLst>
                  </p:cNvPr>
                  <p:cNvSpPr/>
                  <p:nvPr/>
                </p:nvSpPr>
                <p:spPr>
                  <a:xfrm>
                    <a:off x="8846847" y="1286971"/>
                    <a:ext cx="1260000" cy="126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" name="Chevron 61">
                    <a:extLst>
                      <a:ext uri="{FF2B5EF4-FFF2-40B4-BE49-F238E27FC236}">
                        <a16:creationId xmlns:a16="http://schemas.microsoft.com/office/drawing/2014/main" id="{EEA50FCE-A119-40F0-81B9-F20D4BB8A94B}"/>
                      </a:ext>
                    </a:extLst>
                  </p:cNvPr>
                  <p:cNvSpPr/>
                  <p:nvPr/>
                </p:nvSpPr>
                <p:spPr>
                  <a:xfrm rot="14519360">
                    <a:off x="8296452" y="1916276"/>
                    <a:ext cx="542993" cy="783397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Chevron 62">
                    <a:extLst>
                      <a:ext uri="{FF2B5EF4-FFF2-40B4-BE49-F238E27FC236}">
                        <a16:creationId xmlns:a16="http://schemas.microsoft.com/office/drawing/2014/main" id="{E4927BF6-2FD1-404A-BC45-168557B30A1D}"/>
                      </a:ext>
                    </a:extLst>
                  </p:cNvPr>
                  <p:cNvSpPr/>
                  <p:nvPr/>
                </p:nvSpPr>
                <p:spPr>
                  <a:xfrm rot="21356957">
                    <a:off x="9245984" y="494883"/>
                    <a:ext cx="548043" cy="917249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Chevron 63">
                    <a:extLst>
                      <a:ext uri="{FF2B5EF4-FFF2-40B4-BE49-F238E27FC236}">
                        <a16:creationId xmlns:a16="http://schemas.microsoft.com/office/drawing/2014/main" id="{8F5773DA-D671-4865-8786-5CE8FD8BDF82}"/>
                      </a:ext>
                    </a:extLst>
                  </p:cNvPr>
                  <p:cNvSpPr/>
                  <p:nvPr/>
                </p:nvSpPr>
                <p:spPr>
                  <a:xfrm rot="6339512">
                    <a:off x="10152473" y="1876924"/>
                    <a:ext cx="479402" cy="862102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0" name="Oval 58">
                  <a:extLst>
                    <a:ext uri="{FF2B5EF4-FFF2-40B4-BE49-F238E27FC236}">
                      <a16:creationId xmlns:a16="http://schemas.microsoft.com/office/drawing/2014/main" id="{A7DA79D0-EDD5-48AF-AB3E-FA5F427224AD}"/>
                    </a:ext>
                  </a:extLst>
                </p:cNvPr>
                <p:cNvSpPr/>
                <p:nvPr/>
              </p:nvSpPr>
              <p:spPr>
                <a:xfrm>
                  <a:off x="10824572" y="1052639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v-SE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4006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anose="020B0604020202020204" pitchFamily="34" charset="0"/>
                    </a:rPr>
                    <a:t>C</a:t>
                  </a:r>
                </a:p>
              </p:txBody>
            </p:sp>
          </p:grpSp>
          <p:sp>
            <p:nvSpPr>
              <p:cNvPr id="48" name="Rectangle 56">
                <a:extLst>
                  <a:ext uri="{FF2B5EF4-FFF2-40B4-BE49-F238E27FC236}">
                    <a16:creationId xmlns:a16="http://schemas.microsoft.com/office/drawing/2014/main" id="{79208A50-FB45-4848-B090-C83583354713}"/>
                  </a:ext>
                </a:extLst>
              </p:cNvPr>
              <p:cNvSpPr/>
              <p:nvPr/>
            </p:nvSpPr>
            <p:spPr>
              <a:xfrm>
                <a:off x="9044411" y="954269"/>
                <a:ext cx="1135343" cy="5084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C4006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Publicera och förvalta</a:t>
                </a:r>
              </a:p>
            </p:txBody>
          </p:sp>
        </p:grpSp>
        <p:sp>
          <p:nvSpPr>
            <p:cNvPr id="45" name="Rektangel 59">
              <a:extLst>
                <a:ext uri="{FF2B5EF4-FFF2-40B4-BE49-F238E27FC236}">
                  <a16:creationId xmlns:a16="http://schemas.microsoft.com/office/drawing/2014/main" id="{26A9B95D-7F08-4099-852A-DF5B59BEF528}"/>
                </a:ext>
              </a:extLst>
            </p:cNvPr>
            <p:cNvSpPr/>
            <p:nvPr/>
          </p:nvSpPr>
          <p:spPr>
            <a:xfrm>
              <a:off x="10912895" y="216518"/>
              <a:ext cx="938217" cy="898305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Rektangel 60">
              <a:extLst>
                <a:ext uri="{FF2B5EF4-FFF2-40B4-BE49-F238E27FC236}">
                  <a16:creationId xmlns:a16="http://schemas.microsoft.com/office/drawing/2014/main" id="{3D8B9BE6-BA6B-44F0-B5F8-321BC31AF313}"/>
                </a:ext>
              </a:extLst>
            </p:cNvPr>
            <p:cNvSpPr/>
            <p:nvPr/>
          </p:nvSpPr>
          <p:spPr>
            <a:xfrm rot="5400000">
              <a:off x="10063219" y="-36103"/>
              <a:ext cx="640349" cy="1059006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0461C00-F0B4-4158-B97C-96D904E10682}"/>
              </a:ext>
            </a:extLst>
          </p:cNvPr>
          <p:cNvSpPr txBox="1"/>
          <p:nvPr/>
        </p:nvSpPr>
        <p:spPr>
          <a:xfrm>
            <a:off x="1523252" y="1384879"/>
            <a:ext cx="260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 publicering och strax efter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6EB87D8-B877-4F7E-B499-3609D218A655}"/>
              </a:ext>
            </a:extLst>
          </p:cNvPr>
          <p:cNvSpPr txBox="1"/>
          <p:nvPr/>
        </p:nvSpPr>
        <p:spPr>
          <a:xfrm>
            <a:off x="5114311" y="1368233"/>
            <a:ext cx="4530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Kontinuerligt</a:t>
            </a:r>
          </a:p>
        </p:txBody>
      </p:sp>
      <p:grpSp>
        <p:nvGrpSpPr>
          <p:cNvPr id="62" name="Group 338">
            <a:extLst>
              <a:ext uri="{FF2B5EF4-FFF2-40B4-BE49-F238E27FC236}">
                <a16:creationId xmlns:a16="http://schemas.microsoft.com/office/drawing/2014/main" id="{9B714444-9065-4CC5-97A4-0DB775424A07}"/>
              </a:ext>
            </a:extLst>
          </p:cNvPr>
          <p:cNvGrpSpPr/>
          <p:nvPr/>
        </p:nvGrpSpPr>
        <p:grpSpPr>
          <a:xfrm>
            <a:off x="1064781" y="1340768"/>
            <a:ext cx="432000" cy="396000"/>
            <a:chOff x="1795463" y="3433763"/>
            <a:chExt cx="476249" cy="436563"/>
          </a:xfrm>
          <a:solidFill>
            <a:schemeClr val="tx2"/>
          </a:solidFill>
        </p:grpSpPr>
        <p:sp>
          <p:nvSpPr>
            <p:cNvPr id="67" name="Freeform 231">
              <a:extLst>
                <a:ext uri="{FF2B5EF4-FFF2-40B4-BE49-F238E27FC236}">
                  <a16:creationId xmlns:a16="http://schemas.microsoft.com/office/drawing/2014/main" id="{085D5C42-73B7-4DDD-8062-1835ACF89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5463" y="3433763"/>
              <a:ext cx="476249" cy="436563"/>
            </a:xfrm>
            <a:custGeom>
              <a:avLst/>
              <a:gdLst>
                <a:gd name="T0" fmla="*/ 57 w 250"/>
                <a:gd name="T1" fmla="*/ 166 h 229"/>
                <a:gd name="T2" fmla="*/ 33 w 250"/>
                <a:gd name="T3" fmla="*/ 166 h 229"/>
                <a:gd name="T4" fmla="*/ 135 w 250"/>
                <a:gd name="T5" fmla="*/ 229 h 229"/>
                <a:gd name="T6" fmla="*/ 250 w 250"/>
                <a:gd name="T7" fmla="*/ 114 h 229"/>
                <a:gd name="T8" fmla="*/ 135 w 250"/>
                <a:gd name="T9" fmla="*/ 0 h 229"/>
                <a:gd name="T10" fmla="*/ 23 w 250"/>
                <a:gd name="T11" fmla="*/ 93 h 229"/>
                <a:gd name="T12" fmla="*/ 0 w 250"/>
                <a:gd name="T13" fmla="*/ 93 h 229"/>
                <a:gd name="T14" fmla="*/ 31 w 250"/>
                <a:gd name="T15" fmla="*/ 135 h 229"/>
                <a:gd name="T16" fmla="*/ 62 w 250"/>
                <a:gd name="T17" fmla="*/ 93 h 229"/>
                <a:gd name="T18" fmla="*/ 44 w 250"/>
                <a:gd name="T19" fmla="*/ 93 h 229"/>
                <a:gd name="T20" fmla="*/ 135 w 250"/>
                <a:gd name="T21" fmla="*/ 20 h 229"/>
                <a:gd name="T22" fmla="*/ 229 w 250"/>
                <a:gd name="T23" fmla="*/ 114 h 229"/>
                <a:gd name="T24" fmla="*/ 135 w 250"/>
                <a:gd name="T25" fmla="*/ 208 h 229"/>
                <a:gd name="T26" fmla="*/ 57 w 250"/>
                <a:gd name="T27" fmla="*/ 166 h 229"/>
                <a:gd name="T28" fmla="*/ 57 w 250"/>
                <a:gd name="T29" fmla="*/ 166 h 229"/>
                <a:gd name="T30" fmla="*/ 57 w 250"/>
                <a:gd name="T31" fmla="*/ 16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0" h="229">
                  <a:moveTo>
                    <a:pt x="57" y="166"/>
                  </a:moveTo>
                  <a:cubicBezTo>
                    <a:pt x="33" y="166"/>
                    <a:pt x="33" y="166"/>
                    <a:pt x="33" y="166"/>
                  </a:cubicBezTo>
                  <a:cubicBezTo>
                    <a:pt x="52" y="203"/>
                    <a:pt x="91" y="229"/>
                    <a:pt x="135" y="229"/>
                  </a:cubicBezTo>
                  <a:cubicBezTo>
                    <a:pt x="198" y="229"/>
                    <a:pt x="250" y="177"/>
                    <a:pt x="250" y="114"/>
                  </a:cubicBezTo>
                  <a:cubicBezTo>
                    <a:pt x="250" y="51"/>
                    <a:pt x="198" y="0"/>
                    <a:pt x="135" y="0"/>
                  </a:cubicBezTo>
                  <a:cubicBezTo>
                    <a:pt x="79" y="0"/>
                    <a:pt x="32" y="40"/>
                    <a:pt x="23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53" y="51"/>
                    <a:pt x="91" y="20"/>
                    <a:pt x="135" y="20"/>
                  </a:cubicBezTo>
                  <a:cubicBezTo>
                    <a:pt x="187" y="20"/>
                    <a:pt x="229" y="62"/>
                    <a:pt x="229" y="114"/>
                  </a:cubicBezTo>
                  <a:cubicBezTo>
                    <a:pt x="229" y="166"/>
                    <a:pt x="187" y="208"/>
                    <a:pt x="135" y="208"/>
                  </a:cubicBezTo>
                  <a:cubicBezTo>
                    <a:pt x="103" y="208"/>
                    <a:pt x="74" y="191"/>
                    <a:pt x="57" y="166"/>
                  </a:cubicBezTo>
                  <a:close/>
                  <a:moveTo>
                    <a:pt x="57" y="166"/>
                  </a:moveTo>
                  <a:cubicBezTo>
                    <a:pt x="57" y="166"/>
                    <a:pt x="57" y="166"/>
                    <a:pt x="57" y="1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232">
              <a:extLst>
                <a:ext uri="{FF2B5EF4-FFF2-40B4-BE49-F238E27FC236}">
                  <a16:creationId xmlns:a16="http://schemas.microsoft.com/office/drawing/2014/main" id="{183A7569-8F07-4198-8F5A-785A026C9F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113" y="3513138"/>
              <a:ext cx="114300" cy="206375"/>
            </a:xfrm>
            <a:custGeom>
              <a:avLst/>
              <a:gdLst>
                <a:gd name="T0" fmla="*/ 0 w 72"/>
                <a:gd name="T1" fmla="*/ 0 h 130"/>
                <a:gd name="T2" fmla="*/ 0 w 72"/>
                <a:gd name="T3" fmla="*/ 92 h 130"/>
                <a:gd name="T4" fmla="*/ 65 w 72"/>
                <a:gd name="T5" fmla="*/ 130 h 130"/>
                <a:gd name="T6" fmla="*/ 72 w 72"/>
                <a:gd name="T7" fmla="*/ 119 h 130"/>
                <a:gd name="T8" fmla="*/ 12 w 72"/>
                <a:gd name="T9" fmla="*/ 83 h 130"/>
                <a:gd name="T10" fmla="*/ 12 w 72"/>
                <a:gd name="T11" fmla="*/ 0 h 130"/>
                <a:gd name="T12" fmla="*/ 0 w 72"/>
                <a:gd name="T13" fmla="*/ 0 h 130"/>
                <a:gd name="T14" fmla="*/ 0 w 72"/>
                <a:gd name="T15" fmla="*/ 0 h 130"/>
                <a:gd name="T16" fmla="*/ 0 w 72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0">
                  <a:moveTo>
                    <a:pt x="0" y="0"/>
                  </a:moveTo>
                  <a:lnTo>
                    <a:pt x="0" y="92"/>
                  </a:lnTo>
                  <a:lnTo>
                    <a:pt x="65" y="130"/>
                  </a:lnTo>
                  <a:lnTo>
                    <a:pt x="72" y="119"/>
                  </a:lnTo>
                  <a:lnTo>
                    <a:pt x="12" y="83"/>
                  </a:lnTo>
                  <a:lnTo>
                    <a:pt x="12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233">
              <a:extLst>
                <a:ext uri="{FF2B5EF4-FFF2-40B4-BE49-F238E27FC236}">
                  <a16:creationId xmlns:a16="http://schemas.microsoft.com/office/drawing/2014/main" id="{652EDA8A-66C1-4EE1-A134-7FCC44CC0D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113" y="3513138"/>
              <a:ext cx="114300" cy="206375"/>
            </a:xfrm>
            <a:custGeom>
              <a:avLst/>
              <a:gdLst>
                <a:gd name="T0" fmla="*/ 0 w 72"/>
                <a:gd name="T1" fmla="*/ 0 h 130"/>
                <a:gd name="T2" fmla="*/ 0 w 72"/>
                <a:gd name="T3" fmla="*/ 92 h 130"/>
                <a:gd name="T4" fmla="*/ 65 w 72"/>
                <a:gd name="T5" fmla="*/ 130 h 130"/>
                <a:gd name="T6" fmla="*/ 72 w 72"/>
                <a:gd name="T7" fmla="*/ 119 h 130"/>
                <a:gd name="T8" fmla="*/ 12 w 72"/>
                <a:gd name="T9" fmla="*/ 83 h 130"/>
                <a:gd name="T10" fmla="*/ 12 w 72"/>
                <a:gd name="T11" fmla="*/ 0 h 130"/>
                <a:gd name="T12" fmla="*/ 0 w 72"/>
                <a:gd name="T13" fmla="*/ 0 h 130"/>
                <a:gd name="T14" fmla="*/ 0 w 72"/>
                <a:gd name="T15" fmla="*/ 0 h 130"/>
                <a:gd name="T16" fmla="*/ 0 w 72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0">
                  <a:moveTo>
                    <a:pt x="0" y="0"/>
                  </a:moveTo>
                  <a:lnTo>
                    <a:pt x="0" y="92"/>
                  </a:lnTo>
                  <a:lnTo>
                    <a:pt x="65" y="130"/>
                  </a:lnTo>
                  <a:lnTo>
                    <a:pt x="72" y="119"/>
                  </a:lnTo>
                  <a:lnTo>
                    <a:pt x="12" y="83"/>
                  </a:lnTo>
                  <a:lnTo>
                    <a:pt x="12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0" name="Group 338">
            <a:extLst>
              <a:ext uri="{FF2B5EF4-FFF2-40B4-BE49-F238E27FC236}">
                <a16:creationId xmlns:a16="http://schemas.microsoft.com/office/drawing/2014/main" id="{472A5019-5B1E-4E42-B771-6AE465085996}"/>
              </a:ext>
            </a:extLst>
          </p:cNvPr>
          <p:cNvGrpSpPr/>
          <p:nvPr/>
        </p:nvGrpSpPr>
        <p:grpSpPr>
          <a:xfrm>
            <a:off x="4655840" y="1340768"/>
            <a:ext cx="432000" cy="396000"/>
            <a:chOff x="1795463" y="3433763"/>
            <a:chExt cx="476249" cy="436563"/>
          </a:xfrm>
          <a:solidFill>
            <a:schemeClr val="tx2"/>
          </a:solidFill>
        </p:grpSpPr>
        <p:sp>
          <p:nvSpPr>
            <p:cNvPr id="71" name="Freeform 231">
              <a:extLst>
                <a:ext uri="{FF2B5EF4-FFF2-40B4-BE49-F238E27FC236}">
                  <a16:creationId xmlns:a16="http://schemas.microsoft.com/office/drawing/2014/main" id="{C4E4E2A9-D025-4FF3-90E6-909C318C8A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5463" y="3433763"/>
              <a:ext cx="476249" cy="436563"/>
            </a:xfrm>
            <a:custGeom>
              <a:avLst/>
              <a:gdLst>
                <a:gd name="T0" fmla="*/ 57 w 250"/>
                <a:gd name="T1" fmla="*/ 166 h 229"/>
                <a:gd name="T2" fmla="*/ 33 w 250"/>
                <a:gd name="T3" fmla="*/ 166 h 229"/>
                <a:gd name="T4" fmla="*/ 135 w 250"/>
                <a:gd name="T5" fmla="*/ 229 h 229"/>
                <a:gd name="T6" fmla="*/ 250 w 250"/>
                <a:gd name="T7" fmla="*/ 114 h 229"/>
                <a:gd name="T8" fmla="*/ 135 w 250"/>
                <a:gd name="T9" fmla="*/ 0 h 229"/>
                <a:gd name="T10" fmla="*/ 23 w 250"/>
                <a:gd name="T11" fmla="*/ 93 h 229"/>
                <a:gd name="T12" fmla="*/ 0 w 250"/>
                <a:gd name="T13" fmla="*/ 93 h 229"/>
                <a:gd name="T14" fmla="*/ 31 w 250"/>
                <a:gd name="T15" fmla="*/ 135 h 229"/>
                <a:gd name="T16" fmla="*/ 62 w 250"/>
                <a:gd name="T17" fmla="*/ 93 h 229"/>
                <a:gd name="T18" fmla="*/ 44 w 250"/>
                <a:gd name="T19" fmla="*/ 93 h 229"/>
                <a:gd name="T20" fmla="*/ 135 w 250"/>
                <a:gd name="T21" fmla="*/ 20 h 229"/>
                <a:gd name="T22" fmla="*/ 229 w 250"/>
                <a:gd name="T23" fmla="*/ 114 h 229"/>
                <a:gd name="T24" fmla="*/ 135 w 250"/>
                <a:gd name="T25" fmla="*/ 208 h 229"/>
                <a:gd name="T26" fmla="*/ 57 w 250"/>
                <a:gd name="T27" fmla="*/ 166 h 229"/>
                <a:gd name="T28" fmla="*/ 57 w 250"/>
                <a:gd name="T29" fmla="*/ 166 h 229"/>
                <a:gd name="T30" fmla="*/ 57 w 250"/>
                <a:gd name="T31" fmla="*/ 16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0" h="229">
                  <a:moveTo>
                    <a:pt x="57" y="166"/>
                  </a:moveTo>
                  <a:cubicBezTo>
                    <a:pt x="33" y="166"/>
                    <a:pt x="33" y="166"/>
                    <a:pt x="33" y="166"/>
                  </a:cubicBezTo>
                  <a:cubicBezTo>
                    <a:pt x="52" y="203"/>
                    <a:pt x="91" y="229"/>
                    <a:pt x="135" y="229"/>
                  </a:cubicBezTo>
                  <a:cubicBezTo>
                    <a:pt x="198" y="229"/>
                    <a:pt x="250" y="177"/>
                    <a:pt x="250" y="114"/>
                  </a:cubicBezTo>
                  <a:cubicBezTo>
                    <a:pt x="250" y="51"/>
                    <a:pt x="198" y="0"/>
                    <a:pt x="135" y="0"/>
                  </a:cubicBezTo>
                  <a:cubicBezTo>
                    <a:pt x="79" y="0"/>
                    <a:pt x="32" y="40"/>
                    <a:pt x="23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53" y="51"/>
                    <a:pt x="91" y="20"/>
                    <a:pt x="135" y="20"/>
                  </a:cubicBezTo>
                  <a:cubicBezTo>
                    <a:pt x="187" y="20"/>
                    <a:pt x="229" y="62"/>
                    <a:pt x="229" y="114"/>
                  </a:cubicBezTo>
                  <a:cubicBezTo>
                    <a:pt x="229" y="166"/>
                    <a:pt x="187" y="208"/>
                    <a:pt x="135" y="208"/>
                  </a:cubicBezTo>
                  <a:cubicBezTo>
                    <a:pt x="103" y="208"/>
                    <a:pt x="74" y="191"/>
                    <a:pt x="57" y="166"/>
                  </a:cubicBezTo>
                  <a:close/>
                  <a:moveTo>
                    <a:pt x="57" y="166"/>
                  </a:moveTo>
                  <a:cubicBezTo>
                    <a:pt x="57" y="166"/>
                    <a:pt x="57" y="166"/>
                    <a:pt x="57" y="1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232">
              <a:extLst>
                <a:ext uri="{FF2B5EF4-FFF2-40B4-BE49-F238E27FC236}">
                  <a16:creationId xmlns:a16="http://schemas.microsoft.com/office/drawing/2014/main" id="{D58D39CD-B3DF-4B78-8354-9B44238D85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113" y="3513138"/>
              <a:ext cx="114300" cy="206375"/>
            </a:xfrm>
            <a:custGeom>
              <a:avLst/>
              <a:gdLst>
                <a:gd name="T0" fmla="*/ 0 w 72"/>
                <a:gd name="T1" fmla="*/ 0 h 130"/>
                <a:gd name="T2" fmla="*/ 0 w 72"/>
                <a:gd name="T3" fmla="*/ 92 h 130"/>
                <a:gd name="T4" fmla="*/ 65 w 72"/>
                <a:gd name="T5" fmla="*/ 130 h 130"/>
                <a:gd name="T6" fmla="*/ 72 w 72"/>
                <a:gd name="T7" fmla="*/ 119 h 130"/>
                <a:gd name="T8" fmla="*/ 12 w 72"/>
                <a:gd name="T9" fmla="*/ 83 h 130"/>
                <a:gd name="T10" fmla="*/ 12 w 72"/>
                <a:gd name="T11" fmla="*/ 0 h 130"/>
                <a:gd name="T12" fmla="*/ 0 w 72"/>
                <a:gd name="T13" fmla="*/ 0 h 130"/>
                <a:gd name="T14" fmla="*/ 0 w 72"/>
                <a:gd name="T15" fmla="*/ 0 h 130"/>
                <a:gd name="T16" fmla="*/ 0 w 72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0">
                  <a:moveTo>
                    <a:pt x="0" y="0"/>
                  </a:moveTo>
                  <a:lnTo>
                    <a:pt x="0" y="92"/>
                  </a:lnTo>
                  <a:lnTo>
                    <a:pt x="65" y="130"/>
                  </a:lnTo>
                  <a:lnTo>
                    <a:pt x="72" y="119"/>
                  </a:lnTo>
                  <a:lnTo>
                    <a:pt x="12" y="83"/>
                  </a:lnTo>
                  <a:lnTo>
                    <a:pt x="12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233">
              <a:extLst>
                <a:ext uri="{FF2B5EF4-FFF2-40B4-BE49-F238E27FC236}">
                  <a16:creationId xmlns:a16="http://schemas.microsoft.com/office/drawing/2014/main" id="{99B599C0-56C8-4A5F-B3E3-BC5C028F1A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113" y="3513138"/>
              <a:ext cx="114300" cy="206375"/>
            </a:xfrm>
            <a:custGeom>
              <a:avLst/>
              <a:gdLst>
                <a:gd name="T0" fmla="*/ 0 w 72"/>
                <a:gd name="T1" fmla="*/ 0 h 130"/>
                <a:gd name="T2" fmla="*/ 0 w 72"/>
                <a:gd name="T3" fmla="*/ 92 h 130"/>
                <a:gd name="T4" fmla="*/ 65 w 72"/>
                <a:gd name="T5" fmla="*/ 130 h 130"/>
                <a:gd name="T6" fmla="*/ 72 w 72"/>
                <a:gd name="T7" fmla="*/ 119 h 130"/>
                <a:gd name="T8" fmla="*/ 12 w 72"/>
                <a:gd name="T9" fmla="*/ 83 h 130"/>
                <a:gd name="T10" fmla="*/ 12 w 72"/>
                <a:gd name="T11" fmla="*/ 0 h 130"/>
                <a:gd name="T12" fmla="*/ 0 w 72"/>
                <a:gd name="T13" fmla="*/ 0 h 130"/>
                <a:gd name="T14" fmla="*/ 0 w 72"/>
                <a:gd name="T15" fmla="*/ 0 h 130"/>
                <a:gd name="T16" fmla="*/ 0 w 72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0">
                  <a:moveTo>
                    <a:pt x="0" y="0"/>
                  </a:moveTo>
                  <a:lnTo>
                    <a:pt x="0" y="92"/>
                  </a:lnTo>
                  <a:lnTo>
                    <a:pt x="65" y="130"/>
                  </a:lnTo>
                  <a:lnTo>
                    <a:pt x="72" y="119"/>
                  </a:lnTo>
                  <a:lnTo>
                    <a:pt x="12" y="83"/>
                  </a:lnTo>
                  <a:lnTo>
                    <a:pt x="12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D22242AA-2676-4D0F-8BF5-4B77AD7F1626}"/>
              </a:ext>
            </a:extLst>
          </p:cNvPr>
          <p:cNvSpPr txBox="1"/>
          <p:nvPr/>
        </p:nvSpPr>
        <p:spPr>
          <a:xfrm>
            <a:off x="8647539" y="1368233"/>
            <a:ext cx="4530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i="1">
                <a:solidFill>
                  <a:srgbClr val="000000"/>
                </a:solidFill>
                <a:latin typeface="Arial"/>
              </a:rPr>
              <a:t>Efter bedömning</a:t>
            </a:r>
            <a:endParaRPr kumimoji="0" lang="sv-SE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5" name="Group 338">
            <a:extLst>
              <a:ext uri="{FF2B5EF4-FFF2-40B4-BE49-F238E27FC236}">
                <a16:creationId xmlns:a16="http://schemas.microsoft.com/office/drawing/2014/main" id="{D777A33F-ABE5-4494-A08B-1FF9871C9B18}"/>
              </a:ext>
            </a:extLst>
          </p:cNvPr>
          <p:cNvGrpSpPr/>
          <p:nvPr/>
        </p:nvGrpSpPr>
        <p:grpSpPr>
          <a:xfrm>
            <a:off x="8040216" y="1340768"/>
            <a:ext cx="432000" cy="396000"/>
            <a:chOff x="1795463" y="3433763"/>
            <a:chExt cx="476249" cy="436563"/>
          </a:xfrm>
          <a:solidFill>
            <a:schemeClr val="tx2"/>
          </a:solidFill>
        </p:grpSpPr>
        <p:sp>
          <p:nvSpPr>
            <p:cNvPr id="76" name="Freeform 231">
              <a:extLst>
                <a:ext uri="{FF2B5EF4-FFF2-40B4-BE49-F238E27FC236}">
                  <a16:creationId xmlns:a16="http://schemas.microsoft.com/office/drawing/2014/main" id="{136E9962-DA75-41E1-A004-2A06B60D4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5463" y="3433763"/>
              <a:ext cx="476249" cy="436563"/>
            </a:xfrm>
            <a:custGeom>
              <a:avLst/>
              <a:gdLst>
                <a:gd name="T0" fmla="*/ 57 w 250"/>
                <a:gd name="T1" fmla="*/ 166 h 229"/>
                <a:gd name="T2" fmla="*/ 33 w 250"/>
                <a:gd name="T3" fmla="*/ 166 h 229"/>
                <a:gd name="T4" fmla="*/ 135 w 250"/>
                <a:gd name="T5" fmla="*/ 229 h 229"/>
                <a:gd name="T6" fmla="*/ 250 w 250"/>
                <a:gd name="T7" fmla="*/ 114 h 229"/>
                <a:gd name="T8" fmla="*/ 135 w 250"/>
                <a:gd name="T9" fmla="*/ 0 h 229"/>
                <a:gd name="T10" fmla="*/ 23 w 250"/>
                <a:gd name="T11" fmla="*/ 93 h 229"/>
                <a:gd name="T12" fmla="*/ 0 w 250"/>
                <a:gd name="T13" fmla="*/ 93 h 229"/>
                <a:gd name="T14" fmla="*/ 31 w 250"/>
                <a:gd name="T15" fmla="*/ 135 h 229"/>
                <a:gd name="T16" fmla="*/ 62 w 250"/>
                <a:gd name="T17" fmla="*/ 93 h 229"/>
                <a:gd name="T18" fmla="*/ 44 w 250"/>
                <a:gd name="T19" fmla="*/ 93 h 229"/>
                <a:gd name="T20" fmla="*/ 135 w 250"/>
                <a:gd name="T21" fmla="*/ 20 h 229"/>
                <a:gd name="T22" fmla="*/ 229 w 250"/>
                <a:gd name="T23" fmla="*/ 114 h 229"/>
                <a:gd name="T24" fmla="*/ 135 w 250"/>
                <a:gd name="T25" fmla="*/ 208 h 229"/>
                <a:gd name="T26" fmla="*/ 57 w 250"/>
                <a:gd name="T27" fmla="*/ 166 h 229"/>
                <a:gd name="T28" fmla="*/ 57 w 250"/>
                <a:gd name="T29" fmla="*/ 166 h 229"/>
                <a:gd name="T30" fmla="*/ 57 w 250"/>
                <a:gd name="T31" fmla="*/ 16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0" h="229">
                  <a:moveTo>
                    <a:pt x="57" y="166"/>
                  </a:moveTo>
                  <a:cubicBezTo>
                    <a:pt x="33" y="166"/>
                    <a:pt x="33" y="166"/>
                    <a:pt x="33" y="166"/>
                  </a:cubicBezTo>
                  <a:cubicBezTo>
                    <a:pt x="52" y="203"/>
                    <a:pt x="91" y="229"/>
                    <a:pt x="135" y="229"/>
                  </a:cubicBezTo>
                  <a:cubicBezTo>
                    <a:pt x="198" y="229"/>
                    <a:pt x="250" y="177"/>
                    <a:pt x="250" y="114"/>
                  </a:cubicBezTo>
                  <a:cubicBezTo>
                    <a:pt x="250" y="51"/>
                    <a:pt x="198" y="0"/>
                    <a:pt x="135" y="0"/>
                  </a:cubicBezTo>
                  <a:cubicBezTo>
                    <a:pt x="79" y="0"/>
                    <a:pt x="32" y="40"/>
                    <a:pt x="23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53" y="51"/>
                    <a:pt x="91" y="20"/>
                    <a:pt x="135" y="20"/>
                  </a:cubicBezTo>
                  <a:cubicBezTo>
                    <a:pt x="187" y="20"/>
                    <a:pt x="229" y="62"/>
                    <a:pt x="229" y="114"/>
                  </a:cubicBezTo>
                  <a:cubicBezTo>
                    <a:pt x="229" y="166"/>
                    <a:pt x="187" y="208"/>
                    <a:pt x="135" y="208"/>
                  </a:cubicBezTo>
                  <a:cubicBezTo>
                    <a:pt x="103" y="208"/>
                    <a:pt x="74" y="191"/>
                    <a:pt x="57" y="166"/>
                  </a:cubicBezTo>
                  <a:close/>
                  <a:moveTo>
                    <a:pt x="57" y="166"/>
                  </a:moveTo>
                  <a:cubicBezTo>
                    <a:pt x="57" y="166"/>
                    <a:pt x="57" y="166"/>
                    <a:pt x="57" y="1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232">
              <a:extLst>
                <a:ext uri="{FF2B5EF4-FFF2-40B4-BE49-F238E27FC236}">
                  <a16:creationId xmlns:a16="http://schemas.microsoft.com/office/drawing/2014/main" id="{56E6D53F-FB59-4C74-9A72-728C0E6A75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113" y="3513138"/>
              <a:ext cx="114300" cy="206375"/>
            </a:xfrm>
            <a:custGeom>
              <a:avLst/>
              <a:gdLst>
                <a:gd name="T0" fmla="*/ 0 w 72"/>
                <a:gd name="T1" fmla="*/ 0 h 130"/>
                <a:gd name="T2" fmla="*/ 0 w 72"/>
                <a:gd name="T3" fmla="*/ 92 h 130"/>
                <a:gd name="T4" fmla="*/ 65 w 72"/>
                <a:gd name="T5" fmla="*/ 130 h 130"/>
                <a:gd name="T6" fmla="*/ 72 w 72"/>
                <a:gd name="T7" fmla="*/ 119 h 130"/>
                <a:gd name="T8" fmla="*/ 12 w 72"/>
                <a:gd name="T9" fmla="*/ 83 h 130"/>
                <a:gd name="T10" fmla="*/ 12 w 72"/>
                <a:gd name="T11" fmla="*/ 0 h 130"/>
                <a:gd name="T12" fmla="*/ 0 w 72"/>
                <a:gd name="T13" fmla="*/ 0 h 130"/>
                <a:gd name="T14" fmla="*/ 0 w 72"/>
                <a:gd name="T15" fmla="*/ 0 h 130"/>
                <a:gd name="T16" fmla="*/ 0 w 72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0">
                  <a:moveTo>
                    <a:pt x="0" y="0"/>
                  </a:moveTo>
                  <a:lnTo>
                    <a:pt x="0" y="92"/>
                  </a:lnTo>
                  <a:lnTo>
                    <a:pt x="65" y="130"/>
                  </a:lnTo>
                  <a:lnTo>
                    <a:pt x="72" y="119"/>
                  </a:lnTo>
                  <a:lnTo>
                    <a:pt x="12" y="83"/>
                  </a:lnTo>
                  <a:lnTo>
                    <a:pt x="12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233">
              <a:extLst>
                <a:ext uri="{FF2B5EF4-FFF2-40B4-BE49-F238E27FC236}">
                  <a16:creationId xmlns:a16="http://schemas.microsoft.com/office/drawing/2014/main" id="{E942F819-6AF4-42F6-AC22-9F1C52358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113" y="3513138"/>
              <a:ext cx="114300" cy="206375"/>
            </a:xfrm>
            <a:custGeom>
              <a:avLst/>
              <a:gdLst>
                <a:gd name="T0" fmla="*/ 0 w 72"/>
                <a:gd name="T1" fmla="*/ 0 h 130"/>
                <a:gd name="T2" fmla="*/ 0 w 72"/>
                <a:gd name="T3" fmla="*/ 92 h 130"/>
                <a:gd name="T4" fmla="*/ 65 w 72"/>
                <a:gd name="T5" fmla="*/ 130 h 130"/>
                <a:gd name="T6" fmla="*/ 72 w 72"/>
                <a:gd name="T7" fmla="*/ 119 h 130"/>
                <a:gd name="T8" fmla="*/ 12 w 72"/>
                <a:gd name="T9" fmla="*/ 83 h 130"/>
                <a:gd name="T10" fmla="*/ 12 w 72"/>
                <a:gd name="T11" fmla="*/ 0 h 130"/>
                <a:gd name="T12" fmla="*/ 0 w 72"/>
                <a:gd name="T13" fmla="*/ 0 h 130"/>
                <a:gd name="T14" fmla="*/ 0 w 72"/>
                <a:gd name="T15" fmla="*/ 0 h 130"/>
                <a:gd name="T16" fmla="*/ 0 w 72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0">
                  <a:moveTo>
                    <a:pt x="0" y="0"/>
                  </a:moveTo>
                  <a:lnTo>
                    <a:pt x="0" y="92"/>
                  </a:lnTo>
                  <a:lnTo>
                    <a:pt x="65" y="130"/>
                  </a:lnTo>
                  <a:lnTo>
                    <a:pt x="72" y="119"/>
                  </a:lnTo>
                  <a:lnTo>
                    <a:pt x="12" y="83"/>
                  </a:lnTo>
                  <a:lnTo>
                    <a:pt x="12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8" name="Rektangel 41">
            <a:extLst>
              <a:ext uri="{FF2B5EF4-FFF2-40B4-BE49-F238E27FC236}">
                <a16:creationId xmlns:a16="http://schemas.microsoft.com/office/drawing/2014/main" id="{92AE02EA-B62E-40A4-B79E-3169E3AC3840}"/>
              </a:ext>
            </a:extLst>
          </p:cNvPr>
          <p:cNvSpPr/>
          <p:nvPr/>
        </p:nvSpPr>
        <p:spPr>
          <a:xfrm>
            <a:off x="1049288" y="1110771"/>
            <a:ext cx="6837225" cy="487213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6" name="Rektangel 41">
            <a:extLst>
              <a:ext uri="{FF2B5EF4-FFF2-40B4-BE49-F238E27FC236}">
                <a16:creationId xmlns:a16="http://schemas.microsoft.com/office/drawing/2014/main" id="{BE09BAB8-15F6-4041-87CE-B2F4E14EAAFB}"/>
              </a:ext>
            </a:extLst>
          </p:cNvPr>
          <p:cNvSpPr/>
          <p:nvPr/>
        </p:nvSpPr>
        <p:spPr>
          <a:xfrm>
            <a:off x="7042053" y="241339"/>
            <a:ext cx="1334696" cy="981569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4" name="Ellips 116">
            <a:extLst>
              <a:ext uri="{FF2B5EF4-FFF2-40B4-BE49-F238E27FC236}">
                <a16:creationId xmlns:a16="http://schemas.microsoft.com/office/drawing/2014/main" id="{5254AF31-3496-4FFE-AFB0-C3CF1E88F426}"/>
              </a:ext>
            </a:extLst>
          </p:cNvPr>
          <p:cNvSpPr/>
          <p:nvPr/>
        </p:nvSpPr>
        <p:spPr>
          <a:xfrm>
            <a:off x="8516016" y="911039"/>
            <a:ext cx="362128" cy="362128"/>
          </a:xfrm>
          <a:prstGeom prst="ellipse">
            <a:avLst/>
          </a:prstGeom>
          <a:solidFill>
            <a:srgbClr val="C4006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textruta 117">
            <a:extLst>
              <a:ext uri="{FF2B5EF4-FFF2-40B4-BE49-F238E27FC236}">
                <a16:creationId xmlns:a16="http://schemas.microsoft.com/office/drawing/2014/main" id="{A40A2961-3D0C-4B54-9381-49245115090A}"/>
              </a:ext>
            </a:extLst>
          </p:cNvPr>
          <p:cNvSpPr txBox="1"/>
          <p:nvPr/>
        </p:nvSpPr>
        <p:spPr>
          <a:xfrm>
            <a:off x="8499847" y="961298"/>
            <a:ext cx="548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>
                <a:solidFill>
                  <a:schemeClr val="bg1"/>
                </a:solidFill>
              </a:rPr>
              <a:t>C.3.</a:t>
            </a:r>
            <a:r>
              <a:rPr lang="sv-SE" sz="1100" b="1">
                <a:solidFill>
                  <a:srgbClr val="C40064"/>
                </a:solidFill>
              </a:rPr>
              <a:t>.</a:t>
            </a:r>
          </a:p>
        </p:txBody>
      </p:sp>
      <p:sp>
        <p:nvSpPr>
          <p:cNvPr id="89" name="Pentagon 12">
            <a:extLst>
              <a:ext uri="{FF2B5EF4-FFF2-40B4-BE49-F238E27FC236}">
                <a16:creationId xmlns:a16="http://schemas.microsoft.com/office/drawing/2014/main" id="{4192A881-0ECB-4654-B5A7-C7F06850B5DF}"/>
              </a:ext>
            </a:extLst>
          </p:cNvPr>
          <p:cNvSpPr/>
          <p:nvPr/>
        </p:nvSpPr>
        <p:spPr>
          <a:xfrm rot="16200000">
            <a:off x="426764" y="1800225"/>
            <a:ext cx="744318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1</a:t>
            </a:r>
          </a:p>
        </p:txBody>
      </p:sp>
      <p:sp>
        <p:nvSpPr>
          <p:cNvPr id="90" name="Pentagon 12">
            <a:extLst>
              <a:ext uri="{FF2B5EF4-FFF2-40B4-BE49-F238E27FC236}">
                <a16:creationId xmlns:a16="http://schemas.microsoft.com/office/drawing/2014/main" id="{DE583B8F-CB9A-4C2E-8788-DF8AE114F1FD}"/>
              </a:ext>
            </a:extLst>
          </p:cNvPr>
          <p:cNvSpPr/>
          <p:nvPr/>
        </p:nvSpPr>
        <p:spPr>
          <a:xfrm rot="16200000">
            <a:off x="-557213" y="3511461"/>
            <a:ext cx="2713038" cy="40240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nivå 2</a:t>
            </a:r>
          </a:p>
        </p:txBody>
      </p:sp>
    </p:spTree>
    <p:extLst>
      <p:ext uri="{BB962C8B-B14F-4D97-AF65-F5344CB8AC3E}">
        <p14:creationId xmlns:p14="http://schemas.microsoft.com/office/powerpoint/2010/main" val="1342916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9399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think-cell Slide" r:id="rId6" imgW="631" imgH="631" progId="TCLayout.ActiveDocument.1">
                  <p:embed/>
                </p:oleObj>
              </mc:Choice>
              <mc:Fallback>
                <p:oleObj name="think-cell Slide" r:id="rId6" imgW="631" imgH="631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kumimoji="0" lang="sv-SE" sz="2400" b="1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ED69820A-7C1C-4605-A4FD-467D8EA709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7670" y="351693"/>
            <a:ext cx="1878650" cy="809949"/>
          </a:xfrm>
          <a:prstGeom prst="rect">
            <a:avLst/>
          </a:prstGeom>
        </p:spPr>
      </p:pic>
      <p:sp>
        <p:nvSpPr>
          <p:cNvPr id="112" name="Triangel 111">
            <a:extLst>
              <a:ext uri="{FF2B5EF4-FFF2-40B4-BE49-F238E27FC236}">
                <a16:creationId xmlns:a16="http://schemas.microsoft.com/office/drawing/2014/main" id="{D2C9D612-8F94-0F48-A0B1-CDF3B8831297}"/>
              </a:ext>
            </a:extLst>
          </p:cNvPr>
          <p:cNvSpPr/>
          <p:nvPr/>
        </p:nvSpPr>
        <p:spPr>
          <a:xfrm rot="5400000">
            <a:off x="1941432" y="3735160"/>
            <a:ext cx="3161665" cy="289697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" name="Chevron 13">
            <a:extLst>
              <a:ext uri="{FF2B5EF4-FFF2-40B4-BE49-F238E27FC236}">
                <a16:creationId xmlns:a16="http://schemas.microsoft.com/office/drawing/2014/main" id="{9EB5D524-125F-D740-A73C-EF5121383C0C}"/>
              </a:ext>
            </a:extLst>
          </p:cNvPr>
          <p:cNvSpPr/>
          <p:nvPr/>
        </p:nvSpPr>
        <p:spPr>
          <a:xfrm>
            <a:off x="3370373" y="2354381"/>
            <a:ext cx="8621610" cy="3140899"/>
          </a:xfrm>
          <a:prstGeom prst="rect">
            <a:avLst/>
          </a:prstGeom>
          <a:solidFill>
            <a:schemeClr val="accent4">
              <a:alpha val="6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endParaRPr lang="sv-SE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9120848" cy="831600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Steg C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”Publicera och förvalta”</a:t>
            </a: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hevron 13"/>
          <p:cNvSpPr/>
          <p:nvPr/>
        </p:nvSpPr>
        <p:spPr>
          <a:xfrm>
            <a:off x="1114090" y="4908028"/>
            <a:ext cx="2122167" cy="58725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1200" b="1">
                <a:solidFill>
                  <a:srgbClr val="000000"/>
                </a:solidFill>
              </a:rPr>
              <a:t>Datamängd avvecklad</a:t>
            </a:r>
          </a:p>
        </p:txBody>
      </p:sp>
      <p:sp>
        <p:nvSpPr>
          <p:cNvPr id="44" name="Isosceles Triangle 43"/>
          <p:cNvSpPr/>
          <p:nvPr/>
        </p:nvSpPr>
        <p:spPr>
          <a:xfrm rot="10800000">
            <a:off x="1294634" y="4908026"/>
            <a:ext cx="1970190" cy="140618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Pentagon 12"/>
          <p:cNvSpPr/>
          <p:nvPr/>
        </p:nvSpPr>
        <p:spPr>
          <a:xfrm rot="16200000">
            <a:off x="338799" y="5000832"/>
            <a:ext cx="920255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Resultat</a:t>
            </a:r>
            <a:endParaRPr kumimoji="0" lang="sv-SE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TextBox 32">
            <a:extLst>
              <a:ext uri="{FF2B5EF4-FFF2-40B4-BE49-F238E27FC236}">
                <a16:creationId xmlns:a16="http://schemas.microsoft.com/office/drawing/2014/main" id="{81722090-62D3-8140-8FB3-9F0E4BD7CBEB}"/>
              </a:ext>
            </a:extLst>
          </p:cNvPr>
          <p:cNvSpPr txBox="1"/>
          <p:nvPr/>
        </p:nvSpPr>
        <p:spPr>
          <a:xfrm>
            <a:off x="4280966" y="2437367"/>
            <a:ext cx="2679129" cy="40435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C.3.1  </a:t>
            </a:r>
            <a:r>
              <a:rPr lang="sv-SE" sz="1200">
                <a:solidFill>
                  <a:srgbClr val="000000"/>
                </a:solidFill>
              </a:rPr>
              <a:t>Avveckla datamängd</a:t>
            </a:r>
            <a:endParaRPr lang="sv-SE" sz="1100">
              <a:solidFill>
                <a:srgbClr val="000000"/>
              </a:solidFill>
            </a:endParaRPr>
          </a:p>
        </p:txBody>
      </p:sp>
      <p:sp>
        <p:nvSpPr>
          <p:cNvPr id="70" name="Chevron 13">
            <a:extLst>
              <a:ext uri="{FF2B5EF4-FFF2-40B4-BE49-F238E27FC236}">
                <a16:creationId xmlns:a16="http://schemas.microsoft.com/office/drawing/2014/main" id="{B96F7C84-3411-154A-9BCC-614D84117927}"/>
              </a:ext>
            </a:extLst>
          </p:cNvPr>
          <p:cNvSpPr/>
          <p:nvPr/>
        </p:nvSpPr>
        <p:spPr>
          <a:xfrm>
            <a:off x="3832135" y="2888982"/>
            <a:ext cx="3956232" cy="140411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chemeClr val="tx1"/>
                </a:solidFill>
              </a:rPr>
              <a:t>C.3.1.1</a:t>
            </a:r>
            <a:r>
              <a:rPr lang="sv-SE" sz="1200">
                <a:solidFill>
                  <a:schemeClr val="tx1"/>
                </a:solidFill>
              </a:rPr>
              <a:t> Utvärdera eventuellt behov av avveckling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chemeClr val="tx1"/>
                </a:solidFill>
              </a:rPr>
              <a:t>C.3.1.2 </a:t>
            </a:r>
            <a:r>
              <a:rPr lang="sv-SE" sz="1200">
                <a:solidFill>
                  <a:schemeClr val="tx1"/>
                </a:solidFill>
              </a:rPr>
              <a:t>Fatta beslut om avveckling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chemeClr val="tx1"/>
                </a:solidFill>
              </a:rPr>
              <a:t>C.3.1.3 </a:t>
            </a:r>
            <a:r>
              <a:rPr lang="sv-SE" sz="1200">
                <a:solidFill>
                  <a:schemeClr val="tx1"/>
                </a:solidFill>
              </a:rPr>
              <a:t>Ta fram plan för avveckling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chemeClr val="tx1"/>
                </a:solidFill>
              </a:rPr>
              <a:t>C.3.1.4</a:t>
            </a:r>
            <a:r>
              <a:rPr lang="sv-SE" sz="1200">
                <a:solidFill>
                  <a:schemeClr val="tx1"/>
                </a:solidFill>
              </a:rPr>
              <a:t> Kommunicera avveckling</a:t>
            </a:r>
          </a:p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chemeClr val="tx1"/>
                </a:solidFill>
              </a:rPr>
              <a:t>C.3.1.5 </a:t>
            </a:r>
            <a:r>
              <a:rPr lang="sv-SE" sz="1200">
                <a:solidFill>
                  <a:schemeClr val="tx1"/>
                </a:solidFill>
              </a:rPr>
              <a:t>Avveckla</a:t>
            </a:r>
            <a:endParaRPr lang="sv-SE" sz="1200" b="1">
              <a:solidFill>
                <a:schemeClr val="tx1"/>
              </a:solidFill>
            </a:endParaRPr>
          </a:p>
        </p:txBody>
      </p:sp>
      <p:sp>
        <p:nvSpPr>
          <p:cNvPr id="125" name="Triangel 124">
            <a:extLst>
              <a:ext uri="{FF2B5EF4-FFF2-40B4-BE49-F238E27FC236}">
                <a16:creationId xmlns:a16="http://schemas.microsoft.com/office/drawing/2014/main" id="{A5CBC858-07ED-F44D-8B26-2C79950B20BC}"/>
              </a:ext>
            </a:extLst>
          </p:cNvPr>
          <p:cNvSpPr/>
          <p:nvPr/>
        </p:nvSpPr>
        <p:spPr>
          <a:xfrm rot="10800000">
            <a:off x="3877912" y="2564904"/>
            <a:ext cx="330381" cy="125209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Chevron 64">
            <a:extLst>
              <a:ext uri="{FF2B5EF4-FFF2-40B4-BE49-F238E27FC236}">
                <a16:creationId xmlns:a16="http://schemas.microsoft.com/office/drawing/2014/main" id="{DA3B59F5-4E12-E04B-BACF-4579F2CE8BC5}"/>
              </a:ext>
            </a:extLst>
          </p:cNvPr>
          <p:cNvSpPr/>
          <p:nvPr/>
        </p:nvSpPr>
        <p:spPr>
          <a:xfrm>
            <a:off x="4548366" y="1761429"/>
            <a:ext cx="3240000" cy="47707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C.2 Förvalta</a:t>
            </a:r>
          </a:p>
        </p:txBody>
      </p:sp>
      <p:sp>
        <p:nvSpPr>
          <p:cNvPr id="82" name="Chevron 13">
            <a:extLst>
              <a:ext uri="{FF2B5EF4-FFF2-40B4-BE49-F238E27FC236}">
                <a16:creationId xmlns:a16="http://schemas.microsoft.com/office/drawing/2014/main" id="{E85F403C-D06B-8F44-8332-AC2E0A62D28F}"/>
              </a:ext>
            </a:extLst>
          </p:cNvPr>
          <p:cNvSpPr/>
          <p:nvPr/>
        </p:nvSpPr>
        <p:spPr>
          <a:xfrm>
            <a:off x="1114090" y="2354381"/>
            <a:ext cx="2142700" cy="1603945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endParaRPr lang="sv-SE" sz="120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endParaRPr lang="sv-SE" sz="1200"/>
          </a:p>
        </p:txBody>
      </p:sp>
      <p:sp>
        <p:nvSpPr>
          <p:cNvPr id="83" name="Chevron 13">
            <a:extLst>
              <a:ext uri="{FF2B5EF4-FFF2-40B4-BE49-F238E27FC236}">
                <a16:creationId xmlns:a16="http://schemas.microsoft.com/office/drawing/2014/main" id="{467F110F-75D6-3748-9979-1D893BBBE2B4}"/>
              </a:ext>
            </a:extLst>
          </p:cNvPr>
          <p:cNvSpPr/>
          <p:nvPr/>
        </p:nvSpPr>
        <p:spPr>
          <a:xfrm>
            <a:off x="1114090" y="3924830"/>
            <a:ext cx="2142700" cy="972346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         </a:t>
            </a:r>
            <a:endParaRPr lang="sv-SE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Triangel 84">
            <a:extLst>
              <a:ext uri="{FF2B5EF4-FFF2-40B4-BE49-F238E27FC236}">
                <a16:creationId xmlns:a16="http://schemas.microsoft.com/office/drawing/2014/main" id="{00CCDFBB-7243-5046-A67C-AFE7D1282A27}"/>
              </a:ext>
            </a:extLst>
          </p:cNvPr>
          <p:cNvSpPr/>
          <p:nvPr/>
        </p:nvSpPr>
        <p:spPr>
          <a:xfrm rot="5400000">
            <a:off x="1069236" y="2426599"/>
            <a:ext cx="229764" cy="111990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E52B4ED2-0A76-A549-9474-A93ACCC6D3E9}"/>
              </a:ext>
            </a:extLst>
          </p:cNvPr>
          <p:cNvSpPr txBox="1"/>
          <p:nvPr/>
        </p:nvSpPr>
        <p:spPr>
          <a:xfrm>
            <a:off x="1271731" y="2363710"/>
            <a:ext cx="190200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C.3.1  </a:t>
            </a:r>
            <a:r>
              <a:rPr lang="sv-SE" sz="1200">
                <a:solidFill>
                  <a:srgbClr val="000000"/>
                </a:solidFill>
              </a:rPr>
              <a:t>Avveckla datamängd</a:t>
            </a:r>
            <a:endParaRPr lang="sv-SE" sz="1100">
              <a:solidFill>
                <a:srgbClr val="000000"/>
              </a:solidFill>
            </a:endParaRPr>
          </a:p>
          <a:p>
            <a:endParaRPr lang="sv-SE" sz="1200">
              <a:solidFill>
                <a:srgbClr val="000000"/>
              </a:solidFill>
            </a:endParaRPr>
          </a:p>
          <a:p>
            <a:endParaRPr lang="sv-SE" sz="1100"/>
          </a:p>
        </p:txBody>
      </p:sp>
      <p:sp>
        <p:nvSpPr>
          <p:cNvPr id="67" name="Pentagon 63">
            <a:extLst>
              <a:ext uri="{FF2B5EF4-FFF2-40B4-BE49-F238E27FC236}">
                <a16:creationId xmlns:a16="http://schemas.microsoft.com/office/drawing/2014/main" id="{EFAEE381-8E96-1641-AE90-3C3614948FED}"/>
              </a:ext>
            </a:extLst>
          </p:cNvPr>
          <p:cNvSpPr/>
          <p:nvPr/>
        </p:nvSpPr>
        <p:spPr>
          <a:xfrm>
            <a:off x="1114090" y="1761429"/>
            <a:ext cx="3240000" cy="47707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1400" b="1">
                <a:solidFill>
                  <a:srgbClr val="FFFFFF"/>
                </a:solidFill>
                <a:latin typeface="Arial"/>
              </a:rPr>
              <a:t>C</a:t>
            </a: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.1. </a:t>
            </a:r>
            <a:r>
              <a:rPr lang="sv-SE" sz="1400" b="1">
                <a:solidFill>
                  <a:srgbClr val="FFFFFF"/>
                </a:solidFill>
              </a:rPr>
              <a:t>Publicera och lansera</a:t>
            </a:r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E9D01D46-C7F4-DB4F-896A-9DB476953D36}"/>
              </a:ext>
            </a:extLst>
          </p:cNvPr>
          <p:cNvSpPr/>
          <p:nvPr/>
        </p:nvSpPr>
        <p:spPr>
          <a:xfrm>
            <a:off x="983433" y="1715519"/>
            <a:ext cx="6804934" cy="59887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Isosceles Triangle 3">
            <a:extLst>
              <a:ext uri="{FF2B5EF4-FFF2-40B4-BE49-F238E27FC236}">
                <a16:creationId xmlns:a16="http://schemas.microsoft.com/office/drawing/2014/main" id="{5CEDD605-5360-41A3-8F59-9CA9A7AA5DDC}"/>
              </a:ext>
            </a:extLst>
          </p:cNvPr>
          <p:cNvSpPr/>
          <p:nvPr/>
        </p:nvSpPr>
        <p:spPr>
          <a:xfrm>
            <a:off x="1128123" y="2096278"/>
            <a:ext cx="10863860" cy="256244"/>
          </a:xfrm>
          <a:custGeom>
            <a:avLst/>
            <a:gdLst>
              <a:gd name="connsiteX0" fmla="*/ 0 w 1903825"/>
              <a:gd name="connsiteY0" fmla="*/ 831600 h 831600"/>
              <a:gd name="connsiteX1" fmla="*/ 951913 w 1903825"/>
              <a:gd name="connsiteY1" fmla="*/ 0 h 831600"/>
              <a:gd name="connsiteX2" fmla="*/ 1903825 w 1903825"/>
              <a:gd name="connsiteY2" fmla="*/ 831600 h 831600"/>
              <a:gd name="connsiteX3" fmla="*/ 0 w 1903825"/>
              <a:gd name="connsiteY3" fmla="*/ 831600 h 831600"/>
              <a:gd name="connsiteX0" fmla="*/ 0 w 1903825"/>
              <a:gd name="connsiteY0" fmla="*/ 585415 h 585415"/>
              <a:gd name="connsiteX1" fmla="*/ 380413 w 1903825"/>
              <a:gd name="connsiteY1" fmla="*/ 0 h 585415"/>
              <a:gd name="connsiteX2" fmla="*/ 1903825 w 1903825"/>
              <a:gd name="connsiteY2" fmla="*/ 585415 h 585415"/>
              <a:gd name="connsiteX3" fmla="*/ 0 w 1903825"/>
              <a:gd name="connsiteY3" fmla="*/ 585415 h 585415"/>
              <a:gd name="connsiteX0" fmla="*/ 0 w 1903825"/>
              <a:gd name="connsiteY0" fmla="*/ 356815 h 356815"/>
              <a:gd name="connsiteX1" fmla="*/ 183191 w 1903825"/>
              <a:gd name="connsiteY1" fmla="*/ 0 h 356815"/>
              <a:gd name="connsiteX2" fmla="*/ 1903825 w 1903825"/>
              <a:gd name="connsiteY2" fmla="*/ 356815 h 356815"/>
              <a:gd name="connsiteX3" fmla="*/ 0 w 1903825"/>
              <a:gd name="connsiteY3" fmla="*/ 356815 h 356815"/>
              <a:gd name="connsiteX0" fmla="*/ 0 w 1903825"/>
              <a:gd name="connsiteY0" fmla="*/ 242515 h 242515"/>
              <a:gd name="connsiteX1" fmla="*/ 164701 w 1903825"/>
              <a:gd name="connsiteY1" fmla="*/ 0 h 242515"/>
              <a:gd name="connsiteX2" fmla="*/ 1903825 w 1903825"/>
              <a:gd name="connsiteY2" fmla="*/ 242515 h 242515"/>
              <a:gd name="connsiteX3" fmla="*/ 0 w 1903825"/>
              <a:gd name="connsiteY3" fmla="*/ 242515 h 242515"/>
              <a:gd name="connsiteX0" fmla="*/ 0 w 1903825"/>
              <a:gd name="connsiteY0" fmla="*/ 189762 h 189762"/>
              <a:gd name="connsiteX1" fmla="*/ 86120 w 1903825"/>
              <a:gd name="connsiteY1" fmla="*/ 0 h 189762"/>
              <a:gd name="connsiteX2" fmla="*/ 1903825 w 1903825"/>
              <a:gd name="connsiteY2" fmla="*/ 189762 h 189762"/>
              <a:gd name="connsiteX3" fmla="*/ 0 w 1903825"/>
              <a:gd name="connsiteY3" fmla="*/ 189762 h 189762"/>
              <a:gd name="connsiteX0" fmla="*/ 0 w 1903825"/>
              <a:gd name="connsiteY0" fmla="*/ 233724 h 233724"/>
              <a:gd name="connsiteX1" fmla="*/ 123099 w 1903825"/>
              <a:gd name="connsiteY1" fmla="*/ 0 h 233724"/>
              <a:gd name="connsiteX2" fmla="*/ 1903825 w 1903825"/>
              <a:gd name="connsiteY2" fmla="*/ 233724 h 233724"/>
              <a:gd name="connsiteX3" fmla="*/ 0 w 1903825"/>
              <a:gd name="connsiteY3" fmla="*/ 233724 h 233724"/>
              <a:gd name="connsiteX0" fmla="*/ 0 w 1903825"/>
              <a:gd name="connsiteY0" fmla="*/ 205444 h 205444"/>
              <a:gd name="connsiteX1" fmla="*/ 55367 w 1903825"/>
              <a:gd name="connsiteY1" fmla="*/ 0 h 205444"/>
              <a:gd name="connsiteX2" fmla="*/ 1903825 w 1903825"/>
              <a:gd name="connsiteY2" fmla="*/ 205444 h 205444"/>
              <a:gd name="connsiteX3" fmla="*/ 0 w 1903825"/>
              <a:gd name="connsiteY3" fmla="*/ 205444 h 205444"/>
              <a:gd name="connsiteX0" fmla="*/ 0 w 1903825"/>
              <a:gd name="connsiteY0" fmla="*/ 256244 h 256244"/>
              <a:gd name="connsiteX1" fmla="*/ 1537615 w 1903825"/>
              <a:gd name="connsiteY1" fmla="*/ 0 h 256244"/>
              <a:gd name="connsiteX2" fmla="*/ 1903825 w 1903825"/>
              <a:gd name="connsiteY2" fmla="*/ 256244 h 256244"/>
              <a:gd name="connsiteX3" fmla="*/ 0 w 1903825"/>
              <a:gd name="connsiteY3" fmla="*/ 256244 h 25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3825" h="256244">
                <a:moveTo>
                  <a:pt x="0" y="256244"/>
                </a:moveTo>
                <a:lnTo>
                  <a:pt x="1537615" y="0"/>
                </a:lnTo>
                <a:lnTo>
                  <a:pt x="1903825" y="256244"/>
                </a:lnTo>
                <a:lnTo>
                  <a:pt x="0" y="256244"/>
                </a:lnTo>
                <a:close/>
              </a:path>
            </a:pathLst>
          </a:custGeom>
          <a:gradFill>
            <a:gsLst>
              <a:gs pos="48000">
                <a:schemeClr val="tx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Chevron 65">
            <a:extLst>
              <a:ext uri="{FF2B5EF4-FFF2-40B4-BE49-F238E27FC236}">
                <a16:creationId xmlns:a16="http://schemas.microsoft.com/office/drawing/2014/main" id="{4D6CDAE1-2DDF-B544-BD7B-7A0C65D0B7B1}"/>
              </a:ext>
            </a:extLst>
          </p:cNvPr>
          <p:cNvSpPr/>
          <p:nvPr/>
        </p:nvSpPr>
        <p:spPr>
          <a:xfrm>
            <a:off x="7968568" y="1761429"/>
            <a:ext cx="3240000" cy="47707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b="1">
                <a:solidFill>
                  <a:srgbClr val="FFFFFF"/>
                </a:solidFill>
                <a:latin typeface="Arial"/>
              </a:rPr>
              <a:t>C</a:t>
            </a: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.3. Avveckla</a:t>
            </a:r>
          </a:p>
        </p:txBody>
      </p:sp>
      <p:grpSp>
        <p:nvGrpSpPr>
          <p:cNvPr id="50" name="Grupp 56">
            <a:extLst>
              <a:ext uri="{FF2B5EF4-FFF2-40B4-BE49-F238E27FC236}">
                <a16:creationId xmlns:a16="http://schemas.microsoft.com/office/drawing/2014/main" id="{75B29C22-6BAC-46C7-A85C-703C863E14FB}"/>
              </a:ext>
            </a:extLst>
          </p:cNvPr>
          <p:cNvGrpSpPr/>
          <p:nvPr/>
        </p:nvGrpSpPr>
        <p:grpSpPr>
          <a:xfrm>
            <a:off x="9192344" y="173225"/>
            <a:ext cx="2658768" cy="1217128"/>
            <a:chOff x="9192344" y="173225"/>
            <a:chExt cx="2658768" cy="1217128"/>
          </a:xfrm>
        </p:grpSpPr>
        <p:grpSp>
          <p:nvGrpSpPr>
            <p:cNvPr id="52" name="Group 53">
              <a:extLst>
                <a:ext uri="{FF2B5EF4-FFF2-40B4-BE49-F238E27FC236}">
                  <a16:creationId xmlns:a16="http://schemas.microsoft.com/office/drawing/2014/main" id="{025B863D-1188-4AEE-BBE9-29379A347362}"/>
                </a:ext>
              </a:extLst>
            </p:cNvPr>
            <p:cNvGrpSpPr/>
            <p:nvPr/>
          </p:nvGrpSpPr>
          <p:grpSpPr>
            <a:xfrm>
              <a:off x="9192344" y="260648"/>
              <a:ext cx="2043107" cy="1129705"/>
              <a:chOff x="9044411" y="333000"/>
              <a:chExt cx="2043107" cy="1129705"/>
            </a:xfrm>
          </p:grpSpPr>
          <p:grpSp>
            <p:nvGrpSpPr>
              <p:cNvPr id="60" name="Group 54">
                <a:extLst>
                  <a:ext uri="{FF2B5EF4-FFF2-40B4-BE49-F238E27FC236}">
                    <a16:creationId xmlns:a16="http://schemas.microsoft.com/office/drawing/2014/main" id="{F1B30C39-9758-42E4-9919-4245C632D22D}"/>
                  </a:ext>
                </a:extLst>
              </p:cNvPr>
              <p:cNvGrpSpPr/>
              <p:nvPr/>
            </p:nvGrpSpPr>
            <p:grpSpPr>
              <a:xfrm>
                <a:off x="10007518" y="333000"/>
                <a:ext cx="1080000" cy="1080000"/>
                <a:chOff x="10583173" y="284116"/>
                <a:chExt cx="1080000" cy="1080000"/>
              </a:xfrm>
            </p:grpSpPr>
            <p:grpSp>
              <p:nvGrpSpPr>
                <p:cNvPr id="62" name="Group 57">
                  <a:extLst>
                    <a:ext uri="{FF2B5EF4-FFF2-40B4-BE49-F238E27FC236}">
                      <a16:creationId xmlns:a16="http://schemas.microsoft.com/office/drawing/2014/main" id="{1DCD2460-E55B-4ACD-A74D-368F95B47FDB}"/>
                    </a:ext>
                  </a:extLst>
                </p:cNvPr>
                <p:cNvGrpSpPr/>
                <p:nvPr/>
              </p:nvGrpSpPr>
              <p:grpSpPr>
                <a:xfrm rot="1363569">
                  <a:off x="10583173" y="284116"/>
                  <a:ext cx="1080000" cy="1080000"/>
                  <a:chOff x="8112224" y="494883"/>
                  <a:chExt cx="2736000" cy="2800422"/>
                </a:xfrm>
              </p:grpSpPr>
              <p:sp>
                <p:nvSpPr>
                  <p:cNvPr id="64" name="Oval 59">
                    <a:extLst>
                      <a:ext uri="{FF2B5EF4-FFF2-40B4-BE49-F238E27FC236}">
                        <a16:creationId xmlns:a16="http://schemas.microsoft.com/office/drawing/2014/main" id="{64E6DF99-CA60-48FE-8A56-B9B38E3836BF}"/>
                      </a:ext>
                    </a:extLst>
                  </p:cNvPr>
                  <p:cNvSpPr/>
                  <p:nvPr/>
                </p:nvSpPr>
                <p:spPr>
                  <a:xfrm>
                    <a:off x="8112224" y="559305"/>
                    <a:ext cx="2736000" cy="2736000"/>
                  </a:xfrm>
                  <a:prstGeom prst="ellipse">
                    <a:avLst/>
                  </a:prstGeom>
                  <a:gradFill flip="none" rotWithShape="1">
                    <a:gsLst>
                      <a:gs pos="85000">
                        <a:srgbClr val="C50366"/>
                      </a:gs>
                      <a:gs pos="45000">
                        <a:schemeClr val="bg2">
                          <a:lumMod val="90000"/>
                        </a:schemeClr>
                      </a:gs>
                      <a:gs pos="1000">
                        <a:schemeClr val="bg1">
                          <a:lumMod val="5000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Oval 60">
                    <a:extLst>
                      <a:ext uri="{FF2B5EF4-FFF2-40B4-BE49-F238E27FC236}">
                        <a16:creationId xmlns:a16="http://schemas.microsoft.com/office/drawing/2014/main" id="{2C31D767-5E21-4F9F-A5E1-4DA1B8C670B1}"/>
                      </a:ext>
                    </a:extLst>
                  </p:cNvPr>
                  <p:cNvSpPr/>
                  <p:nvPr/>
                </p:nvSpPr>
                <p:spPr>
                  <a:xfrm>
                    <a:off x="8846847" y="1286971"/>
                    <a:ext cx="1260000" cy="126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Chevron 61">
                    <a:extLst>
                      <a:ext uri="{FF2B5EF4-FFF2-40B4-BE49-F238E27FC236}">
                        <a16:creationId xmlns:a16="http://schemas.microsoft.com/office/drawing/2014/main" id="{D5F9520C-2074-4253-A36C-44A7BCFEC0B6}"/>
                      </a:ext>
                    </a:extLst>
                  </p:cNvPr>
                  <p:cNvSpPr/>
                  <p:nvPr/>
                </p:nvSpPr>
                <p:spPr>
                  <a:xfrm rot="14519360">
                    <a:off x="8296452" y="1916276"/>
                    <a:ext cx="542993" cy="783397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Chevron 62">
                    <a:extLst>
                      <a:ext uri="{FF2B5EF4-FFF2-40B4-BE49-F238E27FC236}">
                        <a16:creationId xmlns:a16="http://schemas.microsoft.com/office/drawing/2014/main" id="{566C84BB-C8C7-4ED1-9EBB-2B76519D9DFA}"/>
                      </a:ext>
                    </a:extLst>
                  </p:cNvPr>
                  <p:cNvSpPr/>
                  <p:nvPr/>
                </p:nvSpPr>
                <p:spPr>
                  <a:xfrm rot="21356957">
                    <a:off x="9245984" y="494883"/>
                    <a:ext cx="548043" cy="917249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" name="Chevron 63">
                    <a:extLst>
                      <a:ext uri="{FF2B5EF4-FFF2-40B4-BE49-F238E27FC236}">
                        <a16:creationId xmlns:a16="http://schemas.microsoft.com/office/drawing/2014/main" id="{040EBDB4-586E-403B-880B-1E16E33E6635}"/>
                      </a:ext>
                    </a:extLst>
                  </p:cNvPr>
                  <p:cNvSpPr/>
                  <p:nvPr/>
                </p:nvSpPr>
                <p:spPr>
                  <a:xfrm rot="6339512">
                    <a:off x="10152473" y="1876924"/>
                    <a:ext cx="479402" cy="862102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3" name="Oval 58">
                  <a:extLst>
                    <a:ext uri="{FF2B5EF4-FFF2-40B4-BE49-F238E27FC236}">
                      <a16:creationId xmlns:a16="http://schemas.microsoft.com/office/drawing/2014/main" id="{B5C81927-0C59-4187-B091-A01E6EEB995B}"/>
                    </a:ext>
                  </a:extLst>
                </p:cNvPr>
                <p:cNvSpPr/>
                <p:nvPr/>
              </p:nvSpPr>
              <p:spPr>
                <a:xfrm>
                  <a:off x="10824572" y="1052639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v-SE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4006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anose="020B0604020202020204" pitchFamily="34" charset="0"/>
                    </a:rPr>
                    <a:t>C</a:t>
                  </a:r>
                </a:p>
              </p:txBody>
            </p:sp>
          </p:grpSp>
          <p:sp>
            <p:nvSpPr>
              <p:cNvPr id="61" name="Rectangle 56">
                <a:extLst>
                  <a:ext uri="{FF2B5EF4-FFF2-40B4-BE49-F238E27FC236}">
                    <a16:creationId xmlns:a16="http://schemas.microsoft.com/office/drawing/2014/main" id="{75F5638D-8CF6-4E4C-A1C6-E1F882FFDB06}"/>
                  </a:ext>
                </a:extLst>
              </p:cNvPr>
              <p:cNvSpPr/>
              <p:nvPr/>
            </p:nvSpPr>
            <p:spPr>
              <a:xfrm>
                <a:off x="9044411" y="954269"/>
                <a:ext cx="1135343" cy="5084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C4006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Publicera och förvalta</a:t>
                </a:r>
              </a:p>
            </p:txBody>
          </p:sp>
        </p:grpSp>
        <p:sp>
          <p:nvSpPr>
            <p:cNvPr id="53" name="Rektangel 59">
              <a:extLst>
                <a:ext uri="{FF2B5EF4-FFF2-40B4-BE49-F238E27FC236}">
                  <a16:creationId xmlns:a16="http://schemas.microsoft.com/office/drawing/2014/main" id="{8B4E5933-6349-4A13-9A49-1B92624C7FA5}"/>
                </a:ext>
              </a:extLst>
            </p:cNvPr>
            <p:cNvSpPr/>
            <p:nvPr/>
          </p:nvSpPr>
          <p:spPr>
            <a:xfrm>
              <a:off x="10912895" y="216518"/>
              <a:ext cx="938217" cy="898305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8" name="Rektangel 60">
              <a:extLst>
                <a:ext uri="{FF2B5EF4-FFF2-40B4-BE49-F238E27FC236}">
                  <a16:creationId xmlns:a16="http://schemas.microsoft.com/office/drawing/2014/main" id="{23643065-7CCC-492D-B855-26C0EDEC31E7}"/>
                </a:ext>
              </a:extLst>
            </p:cNvPr>
            <p:cNvSpPr/>
            <p:nvPr/>
          </p:nvSpPr>
          <p:spPr>
            <a:xfrm rot="5400000">
              <a:off x="10063219" y="-36103"/>
              <a:ext cx="640349" cy="1059006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74" name="Rektangel 41">
            <a:extLst>
              <a:ext uri="{FF2B5EF4-FFF2-40B4-BE49-F238E27FC236}">
                <a16:creationId xmlns:a16="http://schemas.microsoft.com/office/drawing/2014/main" id="{C84A4876-9AB8-4E83-8D64-10A0CF5A77E5}"/>
              </a:ext>
            </a:extLst>
          </p:cNvPr>
          <p:cNvSpPr/>
          <p:nvPr/>
        </p:nvSpPr>
        <p:spPr>
          <a:xfrm>
            <a:off x="7042053" y="241339"/>
            <a:ext cx="1334696" cy="981569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Ellips 116">
            <a:extLst>
              <a:ext uri="{FF2B5EF4-FFF2-40B4-BE49-F238E27FC236}">
                <a16:creationId xmlns:a16="http://schemas.microsoft.com/office/drawing/2014/main" id="{9241C5FE-3575-4D21-A8BC-74C0E171192A}"/>
              </a:ext>
            </a:extLst>
          </p:cNvPr>
          <p:cNvSpPr/>
          <p:nvPr/>
        </p:nvSpPr>
        <p:spPr>
          <a:xfrm>
            <a:off x="8516016" y="911039"/>
            <a:ext cx="362128" cy="362128"/>
          </a:xfrm>
          <a:prstGeom prst="ellipse">
            <a:avLst/>
          </a:prstGeom>
          <a:solidFill>
            <a:srgbClr val="C4006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0" name="textruta 117">
            <a:extLst>
              <a:ext uri="{FF2B5EF4-FFF2-40B4-BE49-F238E27FC236}">
                <a16:creationId xmlns:a16="http://schemas.microsoft.com/office/drawing/2014/main" id="{BBD93819-405D-4F73-8B64-797A6ED58D0D}"/>
              </a:ext>
            </a:extLst>
          </p:cNvPr>
          <p:cNvSpPr txBox="1"/>
          <p:nvPr/>
        </p:nvSpPr>
        <p:spPr>
          <a:xfrm>
            <a:off x="8499847" y="961298"/>
            <a:ext cx="548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>
                <a:solidFill>
                  <a:schemeClr val="bg1"/>
                </a:solidFill>
              </a:rPr>
              <a:t>C.3.</a:t>
            </a:r>
            <a:r>
              <a:rPr lang="sv-SE" sz="1100" b="1">
                <a:solidFill>
                  <a:srgbClr val="C40064"/>
                </a:solidFill>
              </a:rPr>
              <a:t>.</a:t>
            </a:r>
          </a:p>
        </p:txBody>
      </p:sp>
      <p:sp>
        <p:nvSpPr>
          <p:cNvPr id="43" name="Pentagon 12">
            <a:extLst>
              <a:ext uri="{FF2B5EF4-FFF2-40B4-BE49-F238E27FC236}">
                <a16:creationId xmlns:a16="http://schemas.microsoft.com/office/drawing/2014/main" id="{EC58A8C3-2083-4B53-8F86-2E4E34F68C81}"/>
              </a:ext>
            </a:extLst>
          </p:cNvPr>
          <p:cNvSpPr/>
          <p:nvPr/>
        </p:nvSpPr>
        <p:spPr>
          <a:xfrm rot="16200000">
            <a:off x="426764" y="1800225"/>
            <a:ext cx="744318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1</a:t>
            </a:r>
          </a:p>
        </p:txBody>
      </p:sp>
      <p:sp>
        <p:nvSpPr>
          <p:cNvPr id="45" name="Pentagon 12">
            <a:extLst>
              <a:ext uri="{FF2B5EF4-FFF2-40B4-BE49-F238E27FC236}">
                <a16:creationId xmlns:a16="http://schemas.microsoft.com/office/drawing/2014/main" id="{5B0600CF-7A23-4ECE-B514-E947460ED931}"/>
              </a:ext>
            </a:extLst>
          </p:cNvPr>
          <p:cNvSpPr/>
          <p:nvPr/>
        </p:nvSpPr>
        <p:spPr>
          <a:xfrm rot="16200000">
            <a:off x="-557213" y="3511461"/>
            <a:ext cx="2713038" cy="40240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nivå 2</a:t>
            </a:r>
          </a:p>
        </p:txBody>
      </p:sp>
      <p:sp>
        <p:nvSpPr>
          <p:cNvPr id="42" name="Pentagon 12">
            <a:extLst>
              <a:ext uri="{FF2B5EF4-FFF2-40B4-BE49-F238E27FC236}">
                <a16:creationId xmlns:a16="http://schemas.microsoft.com/office/drawing/2014/main" id="{2719A917-DFF0-4DA2-B391-9005B91C791F}"/>
              </a:ext>
            </a:extLst>
          </p:cNvPr>
          <p:cNvSpPr/>
          <p:nvPr/>
        </p:nvSpPr>
        <p:spPr>
          <a:xfrm rot="16200000">
            <a:off x="2114951" y="3760908"/>
            <a:ext cx="2713038" cy="22354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3</a:t>
            </a:r>
          </a:p>
        </p:txBody>
      </p:sp>
    </p:spTree>
    <p:extLst>
      <p:ext uri="{BB962C8B-B14F-4D97-AF65-F5344CB8AC3E}">
        <p14:creationId xmlns:p14="http://schemas.microsoft.com/office/powerpoint/2010/main" val="1371198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E3EA6D3-F397-4055-97F2-031420B98AE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E3EA6D3-F397-4055-97F2-031420B98A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9EE38D9-4DBE-48C4-80E2-14EB1BC6F0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BD81298-249E-0B4B-BAF5-AF9E825D7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42" y="404664"/>
            <a:ext cx="10857725" cy="831600"/>
          </a:xfrm>
        </p:spPr>
        <p:txBody>
          <a:bodyPr/>
          <a:lstStyle/>
          <a:p>
            <a:r>
              <a:rPr lang="sv-SE">
                <a:solidFill>
                  <a:schemeClr val="bg1"/>
                </a:solidFill>
                <a:latin typeface="Arial"/>
                <a:cs typeface="Arial"/>
              </a:rPr>
              <a:t>Du hittar mer information och stödmaterial på ÖDIS hemsida</a:t>
            </a:r>
            <a:endParaRPr lang="sv-S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48EA43-4FC6-4262-A55D-6FD20ABDD2E0}"/>
              </a:ext>
            </a:extLst>
          </p:cNvPr>
          <p:cNvSpPr txBox="1"/>
          <p:nvPr/>
        </p:nvSpPr>
        <p:spPr>
          <a:xfrm>
            <a:off x="522442" y="1984108"/>
            <a:ext cx="9897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Detta material är framtaget av projektet Ökad användning av öppna data i Stockholmsregionen (ÖDIS), som var en gemensam satsning av samtliga 26 kommuner i kommunsamarbetet </a:t>
            </a:r>
            <a:r>
              <a:rPr kumimoji="0" lang="sv-SE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Storsthlm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Projektet pågick april 2018 – december 2020.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Läs mer om projektet och hitta mer stödmaterial likt detta på 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smartstad.stockholm/odis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05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sv-SE" sz="30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En gemensam guide underlättar att publicera data på ett enkelt och enhetligt sätt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014171" y="1307342"/>
            <a:ext cx="4957723" cy="3680690"/>
            <a:chOff x="7394274" y="1565603"/>
            <a:chExt cx="4957723" cy="3680690"/>
          </a:xfrm>
        </p:grpSpPr>
        <p:grpSp>
          <p:nvGrpSpPr>
            <p:cNvPr id="19" name="Group 18"/>
            <p:cNvGrpSpPr/>
            <p:nvPr/>
          </p:nvGrpSpPr>
          <p:grpSpPr>
            <a:xfrm rot="1363569">
              <a:off x="8042898" y="1952335"/>
              <a:ext cx="2736000" cy="2800422"/>
              <a:chOff x="8112224" y="494883"/>
              <a:chExt cx="2736000" cy="280042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8112224" y="559305"/>
                <a:ext cx="2736000" cy="2736000"/>
              </a:xfrm>
              <a:prstGeom prst="ellipse">
                <a:avLst/>
              </a:prstGeom>
              <a:gradFill flip="none" rotWithShape="1">
                <a:gsLst>
                  <a:gs pos="85000">
                    <a:srgbClr val="C50366"/>
                  </a:gs>
                  <a:gs pos="45000">
                    <a:schemeClr val="bg2">
                      <a:lumMod val="90000"/>
                    </a:schemeClr>
                  </a:gs>
                  <a:gs pos="1000">
                    <a:schemeClr val="tx2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8865556" y="1315703"/>
                <a:ext cx="1260000" cy="126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Chevron 24"/>
              <p:cNvSpPr/>
              <p:nvPr/>
            </p:nvSpPr>
            <p:spPr>
              <a:xfrm rot="14519360">
                <a:off x="8296452" y="1916276"/>
                <a:ext cx="542993" cy="783397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Chevron 25"/>
              <p:cNvSpPr/>
              <p:nvPr/>
            </p:nvSpPr>
            <p:spPr>
              <a:xfrm rot="21356957">
                <a:off x="9245984" y="494883"/>
                <a:ext cx="548043" cy="917249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Chevron 26"/>
              <p:cNvSpPr/>
              <p:nvPr/>
            </p:nvSpPr>
            <p:spPr>
              <a:xfrm rot="6339512">
                <a:off x="10152473" y="1876924"/>
                <a:ext cx="479402" cy="862102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2C49700-196C-4885-BDBD-9FF1B10E8BBC}"/>
                </a:ext>
              </a:extLst>
            </p:cNvPr>
            <p:cNvSpPr/>
            <p:nvPr/>
          </p:nvSpPr>
          <p:spPr>
            <a:xfrm>
              <a:off x="8644962" y="2385954"/>
              <a:ext cx="360040" cy="360040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sv-SE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2C49700-196C-4885-BDBD-9FF1B10E8BBC}"/>
                </a:ext>
              </a:extLst>
            </p:cNvPr>
            <p:cNvSpPr/>
            <p:nvPr/>
          </p:nvSpPr>
          <p:spPr>
            <a:xfrm>
              <a:off x="10219222" y="3029336"/>
              <a:ext cx="360040" cy="360040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sv-SE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2C49700-196C-4885-BDBD-9FF1B10E8BBC}"/>
                </a:ext>
              </a:extLst>
            </p:cNvPr>
            <p:cNvSpPr/>
            <p:nvPr/>
          </p:nvSpPr>
          <p:spPr>
            <a:xfrm>
              <a:off x="8815070" y="4131125"/>
              <a:ext cx="360040" cy="360040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sv-SE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20607" y="4592973"/>
              <a:ext cx="1703491" cy="6533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Publicera och </a:t>
              </a:r>
            </a:p>
            <a:p>
              <a:pPr algn="ctr"/>
              <a:r>
                <a:rPr lang="sv-SE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förvalta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648506" y="2973071"/>
              <a:ext cx="1703491" cy="6533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Förbered publicering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94274" y="1565603"/>
              <a:ext cx="1703123" cy="6533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Identifiera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09599" y="1628800"/>
            <a:ext cx="6112362" cy="4213571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anchor="t">
            <a:noAutofit/>
          </a:bodyPr>
          <a:lstStyle/>
          <a:p>
            <a:pPr marL="285750" indent="-285750">
              <a:spcBef>
                <a:spcPts val="1200"/>
              </a:spcBef>
              <a:spcAft>
                <a:spcPts val="300"/>
              </a:spcAft>
              <a:buClr>
                <a:srgbClr val="C40064"/>
              </a:buClr>
              <a:buFont typeface="Wingdings" panose="05000000000000000000" pitchFamily="2" charset="2"/>
              <a:buChar char="Ø"/>
              <a:defRPr/>
            </a:pPr>
            <a:r>
              <a:rPr lang="sv-SE" sz="1600">
                <a:cs typeface="Arial" panose="020B0604020202020204" pitchFamily="34" charset="0"/>
              </a:rPr>
              <a:t>Guiden </a:t>
            </a:r>
            <a:r>
              <a:rPr lang="sv-SE" sz="1600" b="1">
                <a:cs typeface="Arial" panose="020B0604020202020204" pitchFamily="34" charset="0"/>
              </a:rPr>
              <a:t>riktar sig till dig som </a:t>
            </a:r>
            <a:r>
              <a:rPr lang="sv-SE" sz="1600">
                <a:cs typeface="Arial" panose="020B0604020202020204" pitchFamily="34" charset="0"/>
              </a:rPr>
              <a:t>redan identifierat och prioriterat mellan dina datamängder och därmed </a:t>
            </a:r>
            <a:r>
              <a:rPr lang="sv-SE" sz="1600" b="1">
                <a:cs typeface="Arial" panose="020B0604020202020204" pitchFamily="34" charset="0"/>
              </a:rPr>
              <a:t>har en idé om vilka data som du vill öppna upp</a:t>
            </a:r>
          </a:p>
          <a:p>
            <a:pPr marL="285750" indent="-285750">
              <a:spcBef>
                <a:spcPts val="1200"/>
              </a:spcBef>
              <a:spcAft>
                <a:spcPts val="300"/>
              </a:spcAft>
              <a:buClr>
                <a:srgbClr val="C40064"/>
              </a:buClr>
              <a:buFont typeface="Wingdings" panose="05000000000000000000" pitchFamily="2" charset="2"/>
              <a:buChar char="Ø"/>
              <a:defRPr/>
            </a:pPr>
            <a:r>
              <a:rPr lang="sv-SE" sz="1600" b="1">
                <a:solidFill>
                  <a:sysClr val="windowText" lastClr="000000"/>
                </a:solidFill>
              </a:rPr>
              <a:t>Syftet med guiden är att vägleda </a:t>
            </a:r>
            <a:r>
              <a:rPr lang="sv-SE" sz="1600">
                <a:solidFill>
                  <a:sysClr val="windowText" lastClr="000000"/>
                </a:solidFill>
              </a:rPr>
              <a:t>dig som vill öppna upp data, för att </a:t>
            </a:r>
            <a:r>
              <a:rPr lang="sv-SE" sz="1600" b="1">
                <a:solidFill>
                  <a:sysClr val="windowText" lastClr="000000"/>
                </a:solidFill>
              </a:rPr>
              <a:t>sänka barriärerna att komma igång</a:t>
            </a:r>
            <a:r>
              <a:rPr lang="sv-SE" sz="1600">
                <a:solidFill>
                  <a:sysClr val="windowText" lastClr="000000"/>
                </a:solidFill>
              </a:rPr>
              <a:t> och för att </a:t>
            </a:r>
            <a:r>
              <a:rPr lang="sv-SE" sz="1600" b="1">
                <a:solidFill>
                  <a:sysClr val="windowText" lastClr="000000"/>
                </a:solidFill>
              </a:rPr>
              <a:t>möjliggöra en mer strukturerad och enhetlig publicering av data</a:t>
            </a:r>
            <a:endParaRPr lang="sv-SE" sz="16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300"/>
              </a:spcAft>
              <a:buClr>
                <a:srgbClr val="C40064"/>
              </a:buClr>
              <a:buFont typeface="Wingdings" panose="05000000000000000000" pitchFamily="2" charset="2"/>
              <a:buChar char="Ø"/>
              <a:defRPr/>
            </a:pPr>
            <a:r>
              <a:rPr lang="sv-SE" sz="1600">
                <a:solidFill>
                  <a:sysClr val="windowText" lastClr="000000"/>
                </a:solidFill>
              </a:rPr>
              <a:t>Guiden ska inte ses som någon börda där allt behöver dokumenteras, utan är endast ett stöd för att underlätta i arbetet med öppna data. </a:t>
            </a:r>
            <a:r>
              <a:rPr lang="sv-SE" sz="1600" b="1">
                <a:solidFill>
                  <a:sysClr val="windowText" lastClr="000000"/>
                </a:solidFill>
              </a:rPr>
              <a:t>Det är upp till dig som användare vad du vill dokumentera!</a:t>
            </a:r>
            <a:endParaRPr lang="sv-SE" sz="16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300"/>
              </a:spcAft>
              <a:buClr>
                <a:srgbClr val="C40064"/>
              </a:buClr>
              <a:buFont typeface="Wingdings" panose="05000000000000000000" pitchFamily="2" charset="2"/>
              <a:buChar char="Ø"/>
              <a:defRPr/>
            </a:pPr>
            <a:r>
              <a:rPr lang="sv-SE" sz="1600" b="1">
                <a:solidFill>
                  <a:sysClr val="windowText" lastClr="000000"/>
                </a:solidFill>
              </a:rPr>
              <a:t>Guiden behandlar hela processen att öppna data</a:t>
            </a:r>
            <a:r>
              <a:rPr lang="sv-SE" sz="1600">
                <a:solidFill>
                  <a:sysClr val="windowText" lastClr="000000"/>
                </a:solidFill>
              </a:rPr>
              <a:t>, från att börja utreda en datamängd, till att publicera och förvalta datamängden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7DD9C1-9AC2-46BD-B3BD-554637D0FF37}"/>
              </a:ext>
            </a:extLst>
          </p:cNvPr>
          <p:cNvSpPr/>
          <p:nvPr/>
        </p:nvSpPr>
        <p:spPr>
          <a:xfrm>
            <a:off x="7140504" y="5292397"/>
            <a:ext cx="4441895" cy="13112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300"/>
              </a:spcAft>
              <a:buClr>
                <a:srgbClr val="C40064"/>
              </a:buClr>
              <a:defRPr/>
            </a:pPr>
            <a:r>
              <a:rPr lang="sv-SE" sz="1400" i="1">
                <a:solidFill>
                  <a:srgbClr val="000000"/>
                </a:solidFill>
              </a:rPr>
              <a:t>Guiden har tagits fram inom projektet Öppna och delade data inom Stockholms stad och ÖDIS-projektet. Den har finslipats tillsammans med kommunerna inom </a:t>
            </a:r>
            <a:r>
              <a:rPr lang="sv-SE" sz="1400" i="1" err="1">
                <a:solidFill>
                  <a:srgbClr val="000000"/>
                </a:solidFill>
              </a:rPr>
              <a:t>Storsthlm</a:t>
            </a:r>
            <a:r>
              <a:rPr lang="sv-SE" sz="1400" i="1">
                <a:solidFill>
                  <a:srgbClr val="000000"/>
                </a:solidFill>
              </a:rPr>
              <a:t>. Guiden är inspirerad av Naturvårdsverkets process för att öppna data</a:t>
            </a:r>
            <a:endParaRPr lang="sv-SE" sz="1400" i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67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0447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Slide" r:id="rId10" imgW="395" imgH="394" progId="TCLayout.ActiveDocument.1">
                  <p:embed/>
                </p:oleObj>
              </mc:Choice>
              <mc:Fallback>
                <p:oleObj name="think-cell Slide" r:id="rId10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kumimoji="0" lang="sv-SE" sz="3000" b="1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C62001F-72F3-43AD-BD06-CE0113BA5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Guide för att publicera och förvalta öppna data </a:t>
            </a: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E9501792-2156-49A8-B0D9-1645245D4A28}"/>
              </a:ext>
            </a:extLst>
          </p:cNvPr>
          <p:cNvSpPr>
            <a:spLocks/>
          </p:cNvSpPr>
          <p:nvPr/>
        </p:nvSpPr>
        <p:spPr bwMode="auto">
          <a:xfrm flipH="1">
            <a:off x="6216493" y="1979284"/>
            <a:ext cx="4407215" cy="2562944"/>
          </a:xfrm>
          <a:custGeom>
            <a:avLst/>
            <a:gdLst>
              <a:gd name="T0" fmla="*/ 2832 w 2832"/>
              <a:gd name="T1" fmla="*/ 0 h 1824"/>
              <a:gd name="T2" fmla="*/ 2832 w 2832"/>
              <a:gd name="T3" fmla="*/ 768 h 1824"/>
              <a:gd name="T4" fmla="*/ 0 w 2832"/>
              <a:gd name="T5" fmla="*/ 1824 h 1824"/>
              <a:gd name="T6" fmla="*/ 0 w 2832"/>
              <a:gd name="T7" fmla="*/ 0 h 1824"/>
              <a:gd name="T8" fmla="*/ 2832 w 2832"/>
              <a:gd name="T9" fmla="*/ 0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2" h="1824">
                <a:moveTo>
                  <a:pt x="2832" y="0"/>
                </a:moveTo>
                <a:lnTo>
                  <a:pt x="2832" y="768"/>
                </a:lnTo>
                <a:lnTo>
                  <a:pt x="0" y="1824"/>
                </a:lnTo>
                <a:lnTo>
                  <a:pt x="0" y="0"/>
                </a:lnTo>
                <a:lnTo>
                  <a:pt x="2832" y="0"/>
                </a:lnTo>
                <a:close/>
              </a:path>
            </a:pathLst>
          </a:custGeom>
          <a:solidFill>
            <a:schemeClr val="bg2"/>
          </a:solidFill>
          <a:ln w="19050" cap="flat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0FB6ED79-AEFF-4324-B862-9982561CD48E}"/>
              </a:ext>
            </a:extLst>
          </p:cNvPr>
          <p:cNvSpPr>
            <a:spLocks/>
          </p:cNvSpPr>
          <p:nvPr/>
        </p:nvSpPr>
        <p:spPr bwMode="auto">
          <a:xfrm>
            <a:off x="1570089" y="1979284"/>
            <a:ext cx="4367077" cy="2562944"/>
          </a:xfrm>
          <a:custGeom>
            <a:avLst/>
            <a:gdLst>
              <a:gd name="T0" fmla="*/ 2832 w 2832"/>
              <a:gd name="T1" fmla="*/ 0 h 1824"/>
              <a:gd name="T2" fmla="*/ 2832 w 2832"/>
              <a:gd name="T3" fmla="*/ 768 h 1824"/>
              <a:gd name="T4" fmla="*/ 0 w 2832"/>
              <a:gd name="T5" fmla="*/ 1824 h 1824"/>
              <a:gd name="T6" fmla="*/ 0 w 2832"/>
              <a:gd name="T7" fmla="*/ 0 h 1824"/>
              <a:gd name="T8" fmla="*/ 2832 w 2832"/>
              <a:gd name="T9" fmla="*/ 0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2" h="1824">
                <a:moveTo>
                  <a:pt x="2832" y="0"/>
                </a:moveTo>
                <a:lnTo>
                  <a:pt x="2832" y="768"/>
                </a:lnTo>
                <a:lnTo>
                  <a:pt x="0" y="1824"/>
                </a:lnTo>
                <a:lnTo>
                  <a:pt x="0" y="0"/>
                </a:lnTo>
                <a:lnTo>
                  <a:pt x="2832" y="0"/>
                </a:lnTo>
                <a:close/>
              </a:path>
            </a:pathLst>
          </a:custGeom>
          <a:solidFill>
            <a:schemeClr val="bg2"/>
          </a:solidFill>
          <a:ln w="19050" cap="flat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DDBED0BB-7766-48D4-84B7-5FA91BEC7533}"/>
              </a:ext>
            </a:extLst>
          </p:cNvPr>
          <p:cNvSpPr>
            <a:spLocks/>
          </p:cNvSpPr>
          <p:nvPr/>
        </p:nvSpPr>
        <p:spPr bwMode="auto">
          <a:xfrm>
            <a:off x="1570089" y="3279105"/>
            <a:ext cx="9053619" cy="1907483"/>
          </a:xfrm>
          <a:custGeom>
            <a:avLst/>
            <a:gdLst>
              <a:gd name="T0" fmla="*/ 1 w 5760"/>
              <a:gd name="T1" fmla="*/ 1064 h 1392"/>
              <a:gd name="T2" fmla="*/ 0 w 5760"/>
              <a:gd name="T3" fmla="*/ 1392 h 1392"/>
              <a:gd name="T4" fmla="*/ 5759 w 5760"/>
              <a:gd name="T5" fmla="*/ 1392 h 1392"/>
              <a:gd name="T6" fmla="*/ 5760 w 5760"/>
              <a:gd name="T7" fmla="*/ 1079 h 1392"/>
              <a:gd name="T8" fmla="*/ 2893 w 5760"/>
              <a:gd name="T9" fmla="*/ 0 h 1392"/>
              <a:gd name="T10" fmla="*/ 1 w 5760"/>
              <a:gd name="T11" fmla="*/ 1064 h 1392"/>
              <a:gd name="connsiteX0" fmla="*/ 2 w 10000"/>
              <a:gd name="connsiteY0" fmla="*/ 7908 h 10000"/>
              <a:gd name="connsiteX1" fmla="*/ 0 w 10000"/>
              <a:gd name="connsiteY1" fmla="*/ 10000 h 10000"/>
              <a:gd name="connsiteX2" fmla="*/ 9998 w 10000"/>
              <a:gd name="connsiteY2" fmla="*/ 10000 h 10000"/>
              <a:gd name="connsiteX3" fmla="*/ 10000 w 10000"/>
              <a:gd name="connsiteY3" fmla="*/ 7751 h 10000"/>
              <a:gd name="connsiteX4" fmla="*/ 5023 w 10000"/>
              <a:gd name="connsiteY4" fmla="*/ 0 h 10000"/>
              <a:gd name="connsiteX5" fmla="*/ 2 w 10000"/>
              <a:gd name="connsiteY5" fmla="*/ 7908 h 10000"/>
              <a:gd name="connsiteX0" fmla="*/ 2 w 10000"/>
              <a:gd name="connsiteY0" fmla="*/ 7908 h 10000"/>
              <a:gd name="connsiteX1" fmla="*/ 0 w 10000"/>
              <a:gd name="connsiteY1" fmla="*/ 10000 h 10000"/>
              <a:gd name="connsiteX2" fmla="*/ 9998 w 10000"/>
              <a:gd name="connsiteY2" fmla="*/ 10000 h 10000"/>
              <a:gd name="connsiteX3" fmla="*/ 10000 w 10000"/>
              <a:gd name="connsiteY3" fmla="*/ 7949 h 10000"/>
              <a:gd name="connsiteX4" fmla="*/ 5023 w 10000"/>
              <a:gd name="connsiteY4" fmla="*/ 0 h 10000"/>
              <a:gd name="connsiteX5" fmla="*/ 2 w 10000"/>
              <a:gd name="connsiteY5" fmla="*/ 790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2" y="7908"/>
                </a:moveTo>
                <a:cubicBezTo>
                  <a:pt x="1" y="8605"/>
                  <a:pt x="1" y="9303"/>
                  <a:pt x="0" y="10000"/>
                </a:cubicBezTo>
                <a:lnTo>
                  <a:pt x="9998" y="10000"/>
                </a:lnTo>
                <a:cubicBezTo>
                  <a:pt x="9999" y="9250"/>
                  <a:pt x="9999" y="8699"/>
                  <a:pt x="10000" y="7949"/>
                </a:cubicBezTo>
                <a:lnTo>
                  <a:pt x="5023" y="0"/>
                </a:lnTo>
                <a:lnTo>
                  <a:pt x="2" y="7908"/>
                </a:lnTo>
                <a:close/>
              </a:path>
            </a:pathLst>
          </a:custGeom>
          <a:solidFill>
            <a:schemeClr val="bg2"/>
          </a:solidFill>
          <a:ln w="19050" cap="flat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 lIns="7200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433ED2D-30F1-4890-9922-489921DF0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7" y="1445884"/>
            <a:ext cx="4496400" cy="533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C400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Identifiera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1EFBEDB-E89A-4F4F-AF31-0E6D39DC0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1600" y="1445884"/>
            <a:ext cx="4496400" cy="533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C400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Förbered publicering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0E9B651-65F7-46ED-A612-E5E31357E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794" y="5193103"/>
            <a:ext cx="9142412" cy="533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="1">
                <a:solidFill>
                  <a:srgbClr val="C4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Publicera</a:t>
            </a: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C400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och förvalta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925A3B-3898-461D-A4B7-E585C4C43FEA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613956" y="2082029"/>
            <a:ext cx="4495412" cy="1752599"/>
          </a:xfrm>
          <a:prstGeom prst="rect">
            <a:avLst/>
          </a:prstGeom>
          <a:ln w="12700">
            <a:noFill/>
          </a:ln>
        </p:spPr>
        <p:txBody>
          <a:bodyPr tIns="90000" bIns="90000">
            <a:noAutofit/>
          </a:bodyPr>
          <a:lstStyle>
            <a:lvl1pPr marL="0" indent="0" algn="l" defTabSz="914400" rtl="0" eaLnBrk="1" latinLnBrk="0" hangingPunct="1">
              <a:spcBef>
                <a:spcPts val="15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2563" indent="-180975" algn="l" defTabSz="914400" rtl="0" eaLnBrk="1" latinLnBrk="0" hangingPunct="1"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7188" indent="-174625" algn="l" defTabSz="914400" rtl="0" eaLnBrk="1" latinLnBrk="0" hangingPunct="1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82563" algn="l" defTabSz="914400" rtl="0" eaLnBrk="1" latinLnBrk="0" hangingPunct="1">
              <a:spcBef>
                <a:spcPts val="5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1338" indent="0" algn="l" defTabSz="914400" rtl="0" eaLnBrk="1" latinLnBrk="0" hangingPunct="1"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A1. Identifiera data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1400" b="1">
                <a:solidFill>
                  <a:srgbClr val="000000"/>
                </a:solidFill>
              </a:rPr>
              <a:t>A2. </a:t>
            </a: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Undersök behov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1400" b="1">
                <a:solidFill>
                  <a:srgbClr val="000000"/>
                </a:solidFill>
              </a:rPr>
              <a:t>A3. </a:t>
            </a: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Undersök förutsättningar</a:t>
            </a:r>
            <a:endParaRPr kumimoji="0" lang="sv-SE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DD2E884-7967-4214-B797-C8D1A201F247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690952" y="2082029"/>
            <a:ext cx="2801493" cy="1752599"/>
          </a:xfrm>
          <a:prstGeom prst="rect">
            <a:avLst/>
          </a:prstGeom>
          <a:ln w="12700">
            <a:noFill/>
          </a:ln>
        </p:spPr>
        <p:txBody>
          <a:bodyPr tIns="90000" bIns="90000">
            <a:noAutofit/>
          </a:bodyPr>
          <a:lstStyle>
            <a:lvl1pPr marL="0" indent="0" algn="l" defTabSz="914400" rtl="0" eaLnBrk="1" latinLnBrk="0" hangingPunct="1">
              <a:spcBef>
                <a:spcPts val="15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2563" indent="-180975" algn="l" defTabSz="914400" rtl="0" eaLnBrk="1" latinLnBrk="0" hangingPunct="1"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7188" indent="-174625" algn="l" defTabSz="914400" rtl="0" eaLnBrk="1" latinLnBrk="0" hangingPunct="1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82563" algn="l" defTabSz="914400" rtl="0" eaLnBrk="1" latinLnBrk="0" hangingPunct="1">
              <a:spcBef>
                <a:spcPts val="5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1338" indent="0" algn="l" defTabSz="914400" rtl="0" eaLnBrk="1" latinLnBrk="0" hangingPunct="1"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sv-SE" sz="1400" b="1">
                <a:solidFill>
                  <a:srgbClr val="000000"/>
                </a:solidFill>
              </a:rPr>
              <a:t>B1. Definiera öppenhet och välj licens</a:t>
            </a:r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lang="sv-SE" sz="1400" b="1"/>
              <a:t>B2. Detaljplanera publicering</a:t>
            </a:r>
            <a:endParaRPr kumimoji="0" lang="sv-SE" sz="1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B3. Kvalitetssäkra och besluta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F14D87-EDBC-46A0-9A38-1D0FA6E452D1}"/>
              </a:ext>
            </a:extLst>
          </p:cNvPr>
          <p:cNvGrpSpPr/>
          <p:nvPr/>
        </p:nvGrpSpPr>
        <p:grpSpPr>
          <a:xfrm rot="447527">
            <a:off x="4649699" y="2201891"/>
            <a:ext cx="2736000" cy="2742461"/>
            <a:chOff x="8112224" y="552844"/>
            <a:chExt cx="2736000" cy="274246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DCEF2F5-F441-41AC-8D0A-E1A9C10ADE9A}"/>
                </a:ext>
              </a:extLst>
            </p:cNvPr>
            <p:cNvSpPr/>
            <p:nvPr/>
          </p:nvSpPr>
          <p:spPr>
            <a:xfrm>
              <a:off x="8112224" y="559305"/>
              <a:ext cx="2736000" cy="2736000"/>
            </a:xfrm>
            <a:prstGeom prst="ellipse">
              <a:avLst/>
            </a:prstGeom>
            <a:gradFill flip="none" rotWithShape="1">
              <a:gsLst>
                <a:gs pos="85000">
                  <a:srgbClr val="C50366"/>
                </a:gs>
                <a:gs pos="45000">
                  <a:schemeClr val="bg2">
                    <a:lumMod val="90000"/>
                  </a:schemeClr>
                </a:gs>
                <a:gs pos="1000">
                  <a:schemeClr val="tx2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D6B77F-BC00-4130-83B3-F1CDDC2BAEA9}"/>
                </a:ext>
              </a:extLst>
            </p:cNvPr>
            <p:cNvSpPr/>
            <p:nvPr/>
          </p:nvSpPr>
          <p:spPr>
            <a:xfrm>
              <a:off x="8865556" y="1315703"/>
              <a:ext cx="1260000" cy="12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hevron 6">
              <a:extLst>
                <a:ext uri="{FF2B5EF4-FFF2-40B4-BE49-F238E27FC236}">
                  <a16:creationId xmlns:a16="http://schemas.microsoft.com/office/drawing/2014/main" id="{447318B3-5606-40B7-A383-9B4D76D70F96}"/>
                </a:ext>
              </a:extLst>
            </p:cNvPr>
            <p:cNvSpPr/>
            <p:nvPr/>
          </p:nvSpPr>
          <p:spPr>
            <a:xfrm rot="14519360">
              <a:off x="8296452" y="1916276"/>
              <a:ext cx="542993" cy="783397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Chevron 7">
              <a:extLst>
                <a:ext uri="{FF2B5EF4-FFF2-40B4-BE49-F238E27FC236}">
                  <a16:creationId xmlns:a16="http://schemas.microsoft.com/office/drawing/2014/main" id="{B8BCFC86-0DD9-4B7A-BD48-A7682EE8AB95}"/>
                </a:ext>
              </a:extLst>
            </p:cNvPr>
            <p:cNvSpPr/>
            <p:nvPr/>
          </p:nvSpPr>
          <p:spPr>
            <a:xfrm rot="21356957">
              <a:off x="9245985" y="552844"/>
              <a:ext cx="548043" cy="801327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Chevron 8">
              <a:extLst>
                <a:ext uri="{FF2B5EF4-FFF2-40B4-BE49-F238E27FC236}">
                  <a16:creationId xmlns:a16="http://schemas.microsoft.com/office/drawing/2014/main" id="{85543FE9-E8A6-4F0D-9DC8-D5ADD2250FEE}"/>
                </a:ext>
              </a:extLst>
            </p:cNvPr>
            <p:cNvSpPr/>
            <p:nvPr/>
          </p:nvSpPr>
          <p:spPr>
            <a:xfrm rot="6339512">
              <a:off x="10174942" y="1961031"/>
              <a:ext cx="479402" cy="73830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27BBB33-B731-4DBC-B7A7-1943DC2357DE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855640" y="4412705"/>
            <a:ext cx="2627278" cy="1752599"/>
          </a:xfrm>
          <a:prstGeom prst="rect">
            <a:avLst/>
          </a:prstGeom>
          <a:ln w="12700">
            <a:noFill/>
          </a:ln>
        </p:spPr>
        <p:txBody>
          <a:bodyPr tIns="90000" bIns="90000">
            <a:noAutofit/>
          </a:bodyPr>
          <a:lstStyle>
            <a:lvl1pPr marL="0" indent="0" algn="l" defTabSz="914400" rtl="0" eaLnBrk="1" latinLnBrk="0" hangingPunct="1">
              <a:spcBef>
                <a:spcPts val="15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2563" indent="-180975" algn="l" defTabSz="914400" rtl="0" eaLnBrk="1" latinLnBrk="0" hangingPunct="1"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7188" indent="-174625" algn="l" defTabSz="914400" rtl="0" eaLnBrk="1" latinLnBrk="0" hangingPunct="1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82563" algn="l" defTabSz="914400" rtl="0" eaLnBrk="1" latinLnBrk="0" hangingPunct="1">
              <a:spcBef>
                <a:spcPts val="5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1338" indent="0" algn="l" defTabSz="914400" rtl="0" eaLnBrk="1" latinLnBrk="0" hangingPunct="1"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C1. Publicera och lansera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1400" b="1">
                <a:solidFill>
                  <a:srgbClr val="000000"/>
                </a:solidFill>
              </a:rPr>
              <a:t>C2. </a:t>
            </a: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Förvalta</a:t>
            </a: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EF8583D-F57E-4C01-839C-9DD9A8202B8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377600" y="3213491"/>
            <a:ext cx="1251405" cy="1104907"/>
          </a:xfrm>
          <a:prstGeom prst="rect">
            <a:avLst/>
          </a:prstGeom>
          <a:ln w="12700">
            <a:noFill/>
          </a:ln>
        </p:spPr>
        <p:txBody>
          <a:bodyPr tIns="90000" bIns="90000">
            <a:noAutofit/>
          </a:bodyPr>
          <a:lstStyle>
            <a:lvl1pPr marL="0" indent="0" algn="l" defTabSz="914400" rtl="0" eaLnBrk="1" latinLnBrk="0" hangingPunct="1">
              <a:spcBef>
                <a:spcPts val="15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2563" indent="-180975" algn="l" defTabSz="914400" rtl="0" eaLnBrk="1" latinLnBrk="0" hangingPunct="1"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7188" indent="-174625" algn="l" defTabSz="914400" rtl="0" eaLnBrk="1" latinLnBrk="0" hangingPunct="1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82563" algn="l" defTabSz="914400" rtl="0" eaLnBrk="1" latinLnBrk="0" hangingPunct="1">
              <a:spcBef>
                <a:spcPts val="5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1338" indent="0" algn="l" defTabSz="914400" rtl="0" eaLnBrk="1" latinLnBrk="0" hangingPunct="1"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Oval 24">
            <a:extLst>
              <a:ext uri="{FF2B5EF4-FFF2-40B4-BE49-F238E27FC236}">
                <a16:creationId xmlns:a16="http://schemas.microsoft.com/office/drawing/2014/main" id="{673D3DC5-897C-4C0C-AA6A-7D6A63D55A06}"/>
              </a:ext>
            </a:extLst>
          </p:cNvPr>
          <p:cNvSpPr/>
          <p:nvPr/>
        </p:nvSpPr>
        <p:spPr>
          <a:xfrm>
            <a:off x="5089462" y="2778308"/>
            <a:ext cx="360040" cy="360040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828346A-DB78-410C-BC7B-FE020F813815}"/>
              </a:ext>
            </a:extLst>
          </p:cNvPr>
          <p:cNvSpPr/>
          <p:nvPr/>
        </p:nvSpPr>
        <p:spPr>
          <a:xfrm>
            <a:off x="6784702" y="3051144"/>
            <a:ext cx="360040" cy="360040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0D4946F1-8A85-42C6-A7A7-2F6F2E1AAA71}"/>
              </a:ext>
            </a:extLst>
          </p:cNvPr>
          <p:cNvSpPr/>
          <p:nvPr/>
        </p:nvSpPr>
        <p:spPr>
          <a:xfrm>
            <a:off x="5716790" y="4382593"/>
            <a:ext cx="360040" cy="360040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E358CFA-52D2-46CA-9757-41FA37D63F9B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7690952" y="4412705"/>
            <a:ext cx="2627278" cy="1752599"/>
          </a:xfrm>
          <a:prstGeom prst="rect">
            <a:avLst/>
          </a:prstGeom>
          <a:ln w="12700">
            <a:noFill/>
          </a:ln>
        </p:spPr>
        <p:txBody>
          <a:bodyPr tIns="90000" bIns="90000">
            <a:noAutofit/>
          </a:bodyPr>
          <a:lstStyle>
            <a:lvl1pPr marL="0" indent="0" algn="l" defTabSz="914400" rtl="0" eaLnBrk="1" latinLnBrk="0" hangingPunct="1">
              <a:spcBef>
                <a:spcPts val="15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2563" indent="-180975" algn="l" defTabSz="914400" rtl="0" eaLnBrk="1" latinLnBrk="0" hangingPunct="1"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7188" indent="-174625" algn="l" defTabSz="914400" rtl="0" eaLnBrk="1" latinLnBrk="0" hangingPunct="1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82563" algn="l" defTabSz="914400" rtl="0" eaLnBrk="1" latinLnBrk="0" hangingPunct="1">
              <a:spcBef>
                <a:spcPts val="5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1338" indent="0" algn="l" defTabSz="914400" rtl="0" eaLnBrk="1" latinLnBrk="0" hangingPunct="1"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C3. Avveckla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6223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43C6573-1552-4934-877F-E191E4B269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41778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43C6573-1552-4934-877F-E191E4B269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463C211-FC39-4EEA-B4AC-BDE2AC337FA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sv-SE" sz="30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E7A6B-2961-4710-8B75-978B589BD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Steg A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”Identifiera”</a:t>
            </a:r>
            <a:endParaRPr lang="sv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4E6CCE-F387-45E3-8888-DE3010AD5C16}"/>
              </a:ext>
            </a:extLst>
          </p:cNvPr>
          <p:cNvSpPr/>
          <p:nvPr/>
        </p:nvSpPr>
        <p:spPr>
          <a:xfrm>
            <a:off x="2351584" y="1484784"/>
            <a:ext cx="3171229" cy="1420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1" i="0" u="none" strike="noStrike" kern="1200" cap="none" spc="0" normalizeH="0" baseline="0" noProof="0">
                <a:ln>
                  <a:noFill/>
                </a:ln>
                <a:solidFill>
                  <a:srgbClr val="C40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Identifiera</a:t>
            </a:r>
          </a:p>
        </p:txBody>
      </p:sp>
      <p:grpSp>
        <p:nvGrpSpPr>
          <p:cNvPr id="23" name="Grupp 3">
            <a:extLst>
              <a:ext uri="{FF2B5EF4-FFF2-40B4-BE49-F238E27FC236}">
                <a16:creationId xmlns:a16="http://schemas.microsoft.com/office/drawing/2014/main" id="{DD3F0FEB-8E67-4F55-8431-EFC4D476A9AB}"/>
              </a:ext>
            </a:extLst>
          </p:cNvPr>
          <p:cNvGrpSpPr/>
          <p:nvPr/>
        </p:nvGrpSpPr>
        <p:grpSpPr>
          <a:xfrm>
            <a:off x="3715475" y="1544120"/>
            <a:ext cx="4761051" cy="3769761"/>
            <a:chOff x="9988757" y="260648"/>
            <a:chExt cx="1435835" cy="113688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069929F-13E7-483C-B6EE-6CC53C6AC61C}"/>
                </a:ext>
              </a:extLst>
            </p:cNvPr>
            <p:cNvGrpSpPr/>
            <p:nvPr/>
          </p:nvGrpSpPr>
          <p:grpSpPr>
            <a:xfrm>
              <a:off x="10155451" y="260648"/>
              <a:ext cx="1080000" cy="1080000"/>
              <a:chOff x="10583173" y="284116"/>
              <a:chExt cx="1080000" cy="1080000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186792D9-D670-4CD8-99BE-EC7F9467420D}"/>
                  </a:ext>
                </a:extLst>
              </p:cNvPr>
              <p:cNvGrpSpPr/>
              <p:nvPr/>
            </p:nvGrpSpPr>
            <p:grpSpPr>
              <a:xfrm rot="1363569">
                <a:off x="10583173" y="284116"/>
                <a:ext cx="1080000" cy="1080000"/>
                <a:chOff x="8112224" y="494883"/>
                <a:chExt cx="2736000" cy="2800422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EBD4D1A7-6660-4800-9CD6-853A285B01B7}"/>
                    </a:ext>
                  </a:extLst>
                </p:cNvPr>
                <p:cNvSpPr/>
                <p:nvPr/>
              </p:nvSpPr>
              <p:spPr>
                <a:xfrm>
                  <a:off x="8112224" y="559305"/>
                  <a:ext cx="2736000" cy="2736000"/>
                </a:xfrm>
                <a:prstGeom prst="ellipse">
                  <a:avLst/>
                </a:prstGeom>
                <a:gradFill flip="none" rotWithShape="1">
                  <a:gsLst>
                    <a:gs pos="85000">
                      <a:srgbClr val="C50366"/>
                    </a:gs>
                    <a:gs pos="45000">
                      <a:schemeClr val="bg2">
                        <a:lumMod val="90000"/>
                      </a:schemeClr>
                    </a:gs>
                    <a:gs pos="1000">
                      <a:schemeClr val="bg1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3AB58043-661C-47D3-8DF7-37AE70A0BF33}"/>
                    </a:ext>
                  </a:extLst>
                </p:cNvPr>
                <p:cNvSpPr/>
                <p:nvPr/>
              </p:nvSpPr>
              <p:spPr>
                <a:xfrm>
                  <a:off x="8846847" y="1286971"/>
                  <a:ext cx="1260000" cy="126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Chevron 54">
                  <a:extLst>
                    <a:ext uri="{FF2B5EF4-FFF2-40B4-BE49-F238E27FC236}">
                      <a16:creationId xmlns:a16="http://schemas.microsoft.com/office/drawing/2014/main" id="{EB8BA10E-CEEC-4AD9-9B2C-18F80F121553}"/>
                    </a:ext>
                  </a:extLst>
                </p:cNvPr>
                <p:cNvSpPr/>
                <p:nvPr/>
              </p:nvSpPr>
              <p:spPr>
                <a:xfrm rot="14519360">
                  <a:off x="8296452" y="1916276"/>
                  <a:ext cx="542993" cy="78339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Chevron 56">
                  <a:extLst>
                    <a:ext uri="{FF2B5EF4-FFF2-40B4-BE49-F238E27FC236}">
                      <a16:creationId xmlns:a16="http://schemas.microsoft.com/office/drawing/2014/main" id="{5F250549-7B76-422B-BE28-38E0312EF8D7}"/>
                    </a:ext>
                  </a:extLst>
                </p:cNvPr>
                <p:cNvSpPr/>
                <p:nvPr/>
              </p:nvSpPr>
              <p:spPr>
                <a:xfrm rot="21356957">
                  <a:off x="9245984" y="494883"/>
                  <a:ext cx="548043" cy="917249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Chevron 57">
                  <a:extLst>
                    <a:ext uri="{FF2B5EF4-FFF2-40B4-BE49-F238E27FC236}">
                      <a16:creationId xmlns:a16="http://schemas.microsoft.com/office/drawing/2014/main" id="{F2C43EDA-BB28-49F9-AE05-C32C3A8EADF0}"/>
                    </a:ext>
                  </a:extLst>
                </p:cNvPr>
                <p:cNvSpPr/>
                <p:nvPr/>
              </p:nvSpPr>
              <p:spPr>
                <a:xfrm rot="6339512">
                  <a:off x="10152473" y="1876924"/>
                  <a:ext cx="479402" cy="862102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7995640-CEB8-4183-A751-FA0659EC4BB9}"/>
                  </a:ext>
                </a:extLst>
              </p:cNvPr>
              <p:cNvSpPr/>
              <p:nvPr/>
            </p:nvSpPr>
            <p:spPr>
              <a:xfrm>
                <a:off x="10760295" y="419399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C40064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25" name="Rektangel 2">
              <a:extLst>
                <a:ext uri="{FF2B5EF4-FFF2-40B4-BE49-F238E27FC236}">
                  <a16:creationId xmlns:a16="http://schemas.microsoft.com/office/drawing/2014/main" id="{7162B870-1AA6-4A14-A998-D1E2A2A67F43}"/>
                </a:ext>
              </a:extLst>
            </p:cNvPr>
            <p:cNvSpPr/>
            <p:nvPr/>
          </p:nvSpPr>
          <p:spPr>
            <a:xfrm>
              <a:off x="9988757" y="798660"/>
              <a:ext cx="1403787" cy="598870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" name="Rektangel 46">
              <a:extLst>
                <a:ext uri="{FF2B5EF4-FFF2-40B4-BE49-F238E27FC236}">
                  <a16:creationId xmlns:a16="http://schemas.microsoft.com/office/drawing/2014/main" id="{218CA382-B6D7-4CB9-A09D-39CAB98EF83A}"/>
                </a:ext>
              </a:extLst>
            </p:cNvPr>
            <p:cNvSpPr/>
            <p:nvPr/>
          </p:nvSpPr>
          <p:spPr>
            <a:xfrm rot="5400000">
              <a:off x="10899903" y="273974"/>
              <a:ext cx="469138" cy="580240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38524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9523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think-cell Slide" r:id="rId6" imgW="631" imgH="631" progId="TCLayout.ActiveDocument.1">
                  <p:embed/>
                </p:oleObj>
              </mc:Choice>
              <mc:Fallback>
                <p:oleObj name="think-cell Slide" r:id="rId6" imgW="631" imgH="631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kumimoji="0" lang="sv-SE" sz="3000" b="1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7200"/>
            <a:ext cx="9530758" cy="831600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Steg A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”Identifiera”</a:t>
            </a: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entagon 12"/>
          <p:cNvSpPr/>
          <p:nvPr/>
        </p:nvSpPr>
        <p:spPr>
          <a:xfrm rot="16200000">
            <a:off x="426764" y="1800225"/>
            <a:ext cx="744318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1</a:t>
            </a:r>
          </a:p>
        </p:txBody>
      </p:sp>
      <p:sp>
        <p:nvSpPr>
          <p:cNvPr id="26" name="Pentagon 12"/>
          <p:cNvSpPr/>
          <p:nvPr/>
        </p:nvSpPr>
        <p:spPr>
          <a:xfrm rot="16200000">
            <a:off x="-557213" y="3511461"/>
            <a:ext cx="2713038" cy="40240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nivå 2</a:t>
            </a:r>
          </a:p>
        </p:txBody>
      </p:sp>
      <p:sp>
        <p:nvSpPr>
          <p:cNvPr id="20" name="Chevron 13"/>
          <p:cNvSpPr/>
          <p:nvPr/>
        </p:nvSpPr>
        <p:spPr>
          <a:xfrm>
            <a:off x="1114091" y="2356143"/>
            <a:ext cx="3014436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A.1.1  </a:t>
            </a:r>
            <a:r>
              <a:rPr lang="sv-SE" sz="1200">
                <a:solidFill>
                  <a:srgbClr val="000000"/>
                </a:solidFill>
              </a:rPr>
              <a:t>Identifiera datamängd att öppna </a:t>
            </a:r>
          </a:p>
          <a:p>
            <a:pPr>
              <a:spcBef>
                <a:spcPts val="600"/>
              </a:spcBef>
            </a:pPr>
            <a:r>
              <a:rPr lang="sv-SE" sz="1200" b="1">
                <a:solidFill>
                  <a:srgbClr val="000000"/>
                </a:solidFill>
              </a:rPr>
              <a:t>A.1.2  </a:t>
            </a:r>
            <a:r>
              <a:rPr lang="sv-SE" sz="1200">
                <a:solidFill>
                  <a:srgbClr val="000000"/>
                </a:solidFill>
              </a:rPr>
              <a:t>Genomför omvärldsanalys</a:t>
            </a:r>
          </a:p>
        </p:txBody>
      </p:sp>
      <p:sp>
        <p:nvSpPr>
          <p:cNvPr id="21" name="Chevron 14"/>
          <p:cNvSpPr/>
          <p:nvPr/>
        </p:nvSpPr>
        <p:spPr>
          <a:xfrm>
            <a:off x="4605255" y="2350004"/>
            <a:ext cx="2930905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sv-SE" sz="1200" b="1">
                <a:solidFill>
                  <a:srgbClr val="000000"/>
                </a:solidFill>
              </a:rPr>
              <a:t>A.2.1  </a:t>
            </a:r>
            <a:r>
              <a:rPr lang="sv-SE" sz="1200">
                <a:solidFill>
                  <a:srgbClr val="000000"/>
                </a:solidFill>
              </a:rPr>
              <a:t>Identifiera möjliga målgrupper och deras behov av </a:t>
            </a:r>
            <a:r>
              <a:rPr lang="sv-SE" sz="1200" err="1">
                <a:solidFill>
                  <a:srgbClr val="000000"/>
                </a:solidFill>
              </a:rPr>
              <a:t>datan</a:t>
            </a:r>
            <a:endParaRPr lang="sv-SE" sz="120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sv-SE" sz="1200" b="1">
                <a:solidFill>
                  <a:srgbClr val="000000"/>
                </a:solidFill>
              </a:rPr>
              <a:t>A.2.2  </a:t>
            </a:r>
            <a:r>
              <a:rPr lang="sv-SE" sz="1200">
                <a:solidFill>
                  <a:srgbClr val="000000"/>
                </a:solidFill>
              </a:rPr>
              <a:t>Undersök potentiella effekter från </a:t>
            </a:r>
            <a:r>
              <a:rPr lang="sv-SE" sz="1200" err="1">
                <a:solidFill>
                  <a:srgbClr val="000000"/>
                </a:solidFill>
              </a:rPr>
              <a:t>datan</a:t>
            </a:r>
            <a:endParaRPr lang="sv-SE" sz="1200">
              <a:solidFill>
                <a:srgbClr val="000000"/>
              </a:solidFill>
            </a:endParaRPr>
          </a:p>
        </p:txBody>
      </p:sp>
      <p:sp>
        <p:nvSpPr>
          <p:cNvPr id="22" name="Chevron 15"/>
          <p:cNvSpPr/>
          <p:nvPr/>
        </p:nvSpPr>
        <p:spPr>
          <a:xfrm>
            <a:off x="8102557" y="2357971"/>
            <a:ext cx="2873628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A.3.1  </a:t>
            </a:r>
            <a:r>
              <a:rPr lang="sv-SE" sz="1200">
                <a:solidFill>
                  <a:srgbClr val="000000"/>
                </a:solidFill>
              </a:rPr>
              <a:t>Identifiera grundläggande förutsättningar</a:t>
            </a:r>
          </a:p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A.3.2  </a:t>
            </a:r>
            <a:r>
              <a:rPr lang="sv-SE" sz="1200">
                <a:solidFill>
                  <a:srgbClr val="000000"/>
                </a:solidFill>
              </a:rPr>
              <a:t>Uppskatta arbetsinsats</a:t>
            </a:r>
          </a:p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A.3.3 </a:t>
            </a:r>
            <a:r>
              <a:rPr lang="sv-SE" sz="1200">
                <a:solidFill>
                  <a:srgbClr val="000000"/>
                </a:solidFill>
              </a:rPr>
              <a:t>Besluta om att gå vidare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114090" y="1761429"/>
            <a:ext cx="10094478" cy="477070"/>
            <a:chOff x="1041722" y="1988503"/>
            <a:chExt cx="5044126" cy="477070"/>
          </a:xfrm>
        </p:grpSpPr>
        <p:sp>
          <p:nvSpPr>
            <p:cNvPr id="64" name="Pentagon 63"/>
            <p:cNvSpPr/>
            <p:nvPr/>
          </p:nvSpPr>
          <p:spPr>
            <a:xfrm>
              <a:off x="1041722" y="1988503"/>
              <a:ext cx="1619001" cy="477070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sv-SE" sz="1400" b="1">
                  <a:solidFill>
                    <a:srgbClr val="FFFFFF"/>
                  </a:solidFill>
                  <a:latin typeface="Arial"/>
                </a:rPr>
                <a:t>A</a:t>
              </a: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.1. </a:t>
              </a:r>
              <a:r>
                <a:rPr lang="sv-SE" sz="1400" b="1">
                  <a:solidFill>
                    <a:srgbClr val="FFFFFF"/>
                  </a:solidFill>
                </a:rPr>
                <a:t>Identifiera data</a:t>
              </a:r>
              <a:endParaRPr lang="sv-SE" sz="1400" b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" name="Chevron 64"/>
            <p:cNvSpPr/>
            <p:nvPr/>
          </p:nvSpPr>
          <p:spPr>
            <a:xfrm>
              <a:off x="2757801" y="1988503"/>
              <a:ext cx="1619001" cy="47707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400" b="1">
                  <a:solidFill>
                    <a:srgbClr val="FFFFFF"/>
                  </a:solidFill>
                  <a:latin typeface="Arial"/>
                </a:rPr>
                <a:t>A</a:t>
              </a: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.2. </a:t>
              </a:r>
              <a:r>
                <a:rPr lang="sv-SE" sz="1400" b="1">
                  <a:solidFill>
                    <a:srgbClr val="FFFFFF"/>
                  </a:solidFill>
                </a:rPr>
                <a:t>Undersök behov</a:t>
              </a:r>
              <a:endPara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Chevron 65"/>
            <p:cNvSpPr/>
            <p:nvPr/>
          </p:nvSpPr>
          <p:spPr>
            <a:xfrm>
              <a:off x="4466847" y="1988503"/>
              <a:ext cx="1619001" cy="47707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400" b="1">
                  <a:solidFill>
                    <a:srgbClr val="FFFFFF"/>
                  </a:solidFill>
                  <a:latin typeface="Arial"/>
                </a:rPr>
                <a:t>A</a:t>
              </a: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.3. </a:t>
              </a:r>
              <a:r>
                <a:rPr lang="sv-SE" sz="1400" b="1">
                  <a:solidFill>
                    <a:srgbClr val="FFFFFF"/>
                  </a:solidFill>
                </a:rPr>
                <a:t>Undersök förutsättningar</a:t>
              </a:r>
              <a:endPara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521FE255-93E4-0145-AB63-176E159C9FD0}"/>
              </a:ext>
            </a:extLst>
          </p:cNvPr>
          <p:cNvGrpSpPr/>
          <p:nvPr/>
        </p:nvGrpSpPr>
        <p:grpSpPr>
          <a:xfrm>
            <a:off x="598109" y="5030117"/>
            <a:ext cx="10411221" cy="920255"/>
            <a:chOff x="598109" y="5030117"/>
            <a:chExt cx="10411221" cy="920255"/>
          </a:xfrm>
        </p:grpSpPr>
        <p:sp>
          <p:nvSpPr>
            <p:cNvPr id="30" name="Chevron 13"/>
            <p:cNvSpPr/>
            <p:nvPr/>
          </p:nvSpPr>
          <p:spPr>
            <a:xfrm>
              <a:off x="1114091" y="5237895"/>
              <a:ext cx="3014436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Datamängd identifierad</a:t>
              </a:r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1593642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Chevron 13"/>
            <p:cNvSpPr/>
            <p:nvPr/>
          </p:nvSpPr>
          <p:spPr>
            <a:xfrm>
              <a:off x="4610714" y="5237895"/>
              <a:ext cx="2925447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Behov och effekter identifierade</a:t>
              </a:r>
            </a:p>
          </p:txBody>
        </p:sp>
        <p:sp>
          <p:nvSpPr>
            <p:cNvPr id="79" name="Isosceles Triangle 78"/>
            <p:cNvSpPr/>
            <p:nvPr/>
          </p:nvSpPr>
          <p:spPr>
            <a:xfrm rot="10800000">
              <a:off x="5085485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Chevron 13"/>
            <p:cNvSpPr/>
            <p:nvPr/>
          </p:nvSpPr>
          <p:spPr>
            <a:xfrm>
              <a:off x="8102557" y="5237895"/>
              <a:ext cx="2906773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Förutsättningar identifierade</a:t>
              </a:r>
            </a:p>
          </p:txBody>
        </p:sp>
        <p:sp>
          <p:nvSpPr>
            <p:cNvPr id="81" name="Isosceles Triangle 80"/>
            <p:cNvSpPr/>
            <p:nvPr/>
          </p:nvSpPr>
          <p:spPr>
            <a:xfrm rot="10800000">
              <a:off x="8577328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Pentagon 12"/>
            <p:cNvSpPr/>
            <p:nvPr/>
          </p:nvSpPr>
          <p:spPr>
            <a:xfrm rot="16200000">
              <a:off x="338800" y="5289426"/>
              <a:ext cx="920255" cy="40163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Resultat</a:t>
              </a:r>
              <a:endParaRPr kumimoji="0" lang="sv-S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8" name="Rektangel 57">
            <a:extLst>
              <a:ext uri="{FF2B5EF4-FFF2-40B4-BE49-F238E27FC236}">
                <a16:creationId xmlns:a16="http://schemas.microsoft.com/office/drawing/2014/main" id="{F9296AE4-456A-7943-975D-E6A9482CC4A4}"/>
              </a:ext>
            </a:extLst>
          </p:cNvPr>
          <p:cNvSpPr/>
          <p:nvPr/>
        </p:nvSpPr>
        <p:spPr>
          <a:xfrm rot="5400000">
            <a:off x="10098703" y="56197"/>
            <a:ext cx="640349" cy="878032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1" name="Grupp 3">
            <a:extLst>
              <a:ext uri="{FF2B5EF4-FFF2-40B4-BE49-F238E27FC236}">
                <a16:creationId xmlns:a16="http://schemas.microsoft.com/office/drawing/2014/main" id="{19A7A0F5-BB8E-42F8-8179-B817BB41A21C}"/>
              </a:ext>
            </a:extLst>
          </p:cNvPr>
          <p:cNvGrpSpPr/>
          <p:nvPr/>
        </p:nvGrpSpPr>
        <p:grpSpPr>
          <a:xfrm>
            <a:off x="9297460" y="172899"/>
            <a:ext cx="2127132" cy="1224631"/>
            <a:chOff x="9297460" y="172899"/>
            <a:chExt cx="2127132" cy="122463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DC8AA90-8DA2-4396-A029-31C20CF149EF}"/>
                </a:ext>
              </a:extLst>
            </p:cNvPr>
            <p:cNvGrpSpPr/>
            <p:nvPr/>
          </p:nvGrpSpPr>
          <p:grpSpPr>
            <a:xfrm>
              <a:off x="9297460" y="172899"/>
              <a:ext cx="1937991" cy="1167749"/>
              <a:chOff x="9149527" y="245251"/>
              <a:chExt cx="1937991" cy="1167749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3FB70514-1EE1-4253-BF5C-EB98C28EB361}"/>
                  </a:ext>
                </a:extLst>
              </p:cNvPr>
              <p:cNvGrpSpPr/>
              <p:nvPr/>
            </p:nvGrpSpPr>
            <p:grpSpPr>
              <a:xfrm>
                <a:off x="10007518" y="333000"/>
                <a:ext cx="1080000" cy="1080000"/>
                <a:chOff x="10583173" y="284116"/>
                <a:chExt cx="1080000" cy="1080000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00E84473-5B04-4ED9-BC1F-498DA2A272CF}"/>
                    </a:ext>
                  </a:extLst>
                </p:cNvPr>
                <p:cNvGrpSpPr/>
                <p:nvPr/>
              </p:nvGrpSpPr>
              <p:grpSpPr>
                <a:xfrm rot="1363569">
                  <a:off x="10583173" y="284116"/>
                  <a:ext cx="1080000" cy="1080000"/>
                  <a:chOff x="8112224" y="494883"/>
                  <a:chExt cx="2736000" cy="2800422"/>
                </a:xfrm>
              </p:grpSpPr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8E1352A1-2E32-481F-9861-1AEEFE1D2D81}"/>
                      </a:ext>
                    </a:extLst>
                  </p:cNvPr>
                  <p:cNvSpPr/>
                  <p:nvPr/>
                </p:nvSpPr>
                <p:spPr>
                  <a:xfrm>
                    <a:off x="8112224" y="559305"/>
                    <a:ext cx="2736000" cy="2736000"/>
                  </a:xfrm>
                  <a:prstGeom prst="ellipse">
                    <a:avLst/>
                  </a:prstGeom>
                  <a:gradFill flip="none" rotWithShape="1">
                    <a:gsLst>
                      <a:gs pos="85000">
                        <a:srgbClr val="C50366"/>
                      </a:gs>
                      <a:gs pos="45000">
                        <a:schemeClr val="bg2">
                          <a:lumMod val="90000"/>
                        </a:schemeClr>
                      </a:gs>
                      <a:gs pos="1000">
                        <a:schemeClr val="bg1">
                          <a:lumMod val="5000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E547D03B-1AAB-4485-8157-BD0C5E7962CC}"/>
                      </a:ext>
                    </a:extLst>
                  </p:cNvPr>
                  <p:cNvSpPr/>
                  <p:nvPr/>
                </p:nvSpPr>
                <p:spPr>
                  <a:xfrm>
                    <a:off x="8846847" y="1286971"/>
                    <a:ext cx="1260000" cy="126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Chevron 54">
                    <a:extLst>
                      <a:ext uri="{FF2B5EF4-FFF2-40B4-BE49-F238E27FC236}">
                        <a16:creationId xmlns:a16="http://schemas.microsoft.com/office/drawing/2014/main" id="{5541DD02-2D5F-4CC2-9A9D-A458039D086A}"/>
                      </a:ext>
                    </a:extLst>
                  </p:cNvPr>
                  <p:cNvSpPr/>
                  <p:nvPr/>
                </p:nvSpPr>
                <p:spPr>
                  <a:xfrm rot="14519360">
                    <a:off x="8296452" y="1916276"/>
                    <a:ext cx="542993" cy="783397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Chevron 56">
                    <a:extLst>
                      <a:ext uri="{FF2B5EF4-FFF2-40B4-BE49-F238E27FC236}">
                        <a16:creationId xmlns:a16="http://schemas.microsoft.com/office/drawing/2014/main" id="{11841507-6354-443E-9564-D43E45123C0E}"/>
                      </a:ext>
                    </a:extLst>
                  </p:cNvPr>
                  <p:cNvSpPr/>
                  <p:nvPr/>
                </p:nvSpPr>
                <p:spPr>
                  <a:xfrm rot="21356957">
                    <a:off x="9245984" y="494883"/>
                    <a:ext cx="548043" cy="917249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Chevron 57">
                    <a:extLst>
                      <a:ext uri="{FF2B5EF4-FFF2-40B4-BE49-F238E27FC236}">
                        <a16:creationId xmlns:a16="http://schemas.microsoft.com/office/drawing/2014/main" id="{238A4C0F-7551-49FD-B37F-CABDC3864673}"/>
                      </a:ext>
                    </a:extLst>
                  </p:cNvPr>
                  <p:cNvSpPr/>
                  <p:nvPr/>
                </p:nvSpPr>
                <p:spPr>
                  <a:xfrm rot="6339512">
                    <a:off x="10152473" y="1876924"/>
                    <a:ext cx="479402" cy="862102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05D63B4F-9EC2-458B-A3E8-9F631C791FA6}"/>
                    </a:ext>
                  </a:extLst>
                </p:cNvPr>
                <p:cNvSpPr/>
                <p:nvPr/>
              </p:nvSpPr>
              <p:spPr>
                <a:xfrm>
                  <a:off x="10760295" y="419399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v-SE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4006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anose="020B0604020202020204" pitchFamily="34" charset="0"/>
                    </a:rPr>
                    <a:t>A</a:t>
                  </a:r>
                </a:p>
              </p:txBody>
            </p:sp>
          </p:grp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8F4A1FE-A39C-4329-94F4-F613D4A141AA}"/>
                  </a:ext>
                </a:extLst>
              </p:cNvPr>
              <p:cNvSpPr/>
              <p:nvPr/>
            </p:nvSpPr>
            <p:spPr>
              <a:xfrm>
                <a:off x="9149527" y="245251"/>
                <a:ext cx="1135343" cy="5084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C4006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Identifiera</a:t>
                </a:r>
              </a:p>
            </p:txBody>
          </p:sp>
        </p:grpSp>
        <p:sp>
          <p:nvSpPr>
            <p:cNvPr id="67" name="Rektangel 2">
              <a:extLst>
                <a:ext uri="{FF2B5EF4-FFF2-40B4-BE49-F238E27FC236}">
                  <a16:creationId xmlns:a16="http://schemas.microsoft.com/office/drawing/2014/main" id="{020D8BB8-B635-4467-BA19-AD1700752A22}"/>
                </a:ext>
              </a:extLst>
            </p:cNvPr>
            <p:cNvSpPr/>
            <p:nvPr/>
          </p:nvSpPr>
          <p:spPr>
            <a:xfrm>
              <a:off x="9988757" y="798660"/>
              <a:ext cx="1403787" cy="598870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8" name="Rektangel 46">
              <a:extLst>
                <a:ext uri="{FF2B5EF4-FFF2-40B4-BE49-F238E27FC236}">
                  <a16:creationId xmlns:a16="http://schemas.microsoft.com/office/drawing/2014/main" id="{E7684D93-E2CD-4215-98BB-AECBEA977615}"/>
                </a:ext>
              </a:extLst>
            </p:cNvPr>
            <p:cNvSpPr/>
            <p:nvPr/>
          </p:nvSpPr>
          <p:spPr>
            <a:xfrm rot="5400000">
              <a:off x="10899903" y="273974"/>
              <a:ext cx="469138" cy="580240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10337E3-9DD5-4FDC-8101-64229D1702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7670" y="351693"/>
            <a:ext cx="1878650" cy="77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5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31878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think-cell Slide" r:id="rId6" imgW="631" imgH="631" progId="TCLayout.ActiveDocument.1">
                  <p:embed/>
                </p:oleObj>
              </mc:Choice>
              <mc:Fallback>
                <p:oleObj name="think-cell Slide" r:id="rId6" imgW="631" imgH="631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kumimoji="0" lang="sv-SE" sz="3200" b="1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CC0674F-F0C2-4171-9B1E-BC810D4B65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7670" y="351693"/>
            <a:ext cx="1878650" cy="77139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7EB4435-BB26-4835-A093-D8265048A8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7670" y="351693"/>
            <a:ext cx="1878650" cy="774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7200"/>
            <a:ext cx="9530758" cy="831600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Steg A</a:t>
            </a:r>
            <a:r>
              <a:rPr lang="sv-SE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”Identifiera”</a:t>
            </a: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hevron 13"/>
          <p:cNvSpPr/>
          <p:nvPr/>
        </p:nvSpPr>
        <p:spPr>
          <a:xfrm>
            <a:off x="1114091" y="2356143"/>
            <a:ext cx="3014436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A.1.1  </a:t>
            </a:r>
            <a:r>
              <a:rPr lang="sv-SE" sz="1200">
                <a:solidFill>
                  <a:srgbClr val="000000"/>
                </a:solidFill>
              </a:rPr>
              <a:t>Identifiera datamängd att öppna </a:t>
            </a:r>
          </a:p>
          <a:p>
            <a:pPr>
              <a:spcBef>
                <a:spcPts val="600"/>
              </a:spcBef>
            </a:pPr>
            <a:r>
              <a:rPr lang="sv-SE" sz="1200" b="1">
                <a:solidFill>
                  <a:srgbClr val="000000"/>
                </a:solidFill>
              </a:rPr>
              <a:t>A.1.2  </a:t>
            </a:r>
            <a:r>
              <a:rPr lang="sv-SE" sz="1200">
                <a:solidFill>
                  <a:srgbClr val="000000"/>
                </a:solidFill>
              </a:rPr>
              <a:t>Genomför omvärldsanalys</a:t>
            </a:r>
          </a:p>
        </p:txBody>
      </p:sp>
      <p:sp>
        <p:nvSpPr>
          <p:cNvPr id="21" name="Chevron 14"/>
          <p:cNvSpPr/>
          <p:nvPr/>
        </p:nvSpPr>
        <p:spPr>
          <a:xfrm>
            <a:off x="4605255" y="2350004"/>
            <a:ext cx="2930905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sv-SE" sz="1200" b="1">
                <a:solidFill>
                  <a:srgbClr val="000000"/>
                </a:solidFill>
              </a:rPr>
              <a:t>A.2.1  </a:t>
            </a:r>
            <a:r>
              <a:rPr lang="sv-SE" sz="1200">
                <a:solidFill>
                  <a:srgbClr val="000000"/>
                </a:solidFill>
              </a:rPr>
              <a:t>Identifiera möjliga målgrupper och deras behov av </a:t>
            </a:r>
            <a:r>
              <a:rPr lang="sv-SE" sz="1200" err="1">
                <a:solidFill>
                  <a:srgbClr val="000000"/>
                </a:solidFill>
              </a:rPr>
              <a:t>datan</a:t>
            </a:r>
            <a:endParaRPr lang="sv-SE" sz="120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sv-SE" sz="1200" b="1">
                <a:solidFill>
                  <a:srgbClr val="000000"/>
                </a:solidFill>
              </a:rPr>
              <a:t>A.2.2  </a:t>
            </a:r>
            <a:r>
              <a:rPr lang="sv-SE" sz="1200">
                <a:solidFill>
                  <a:srgbClr val="000000"/>
                </a:solidFill>
              </a:rPr>
              <a:t>Undersök potentiella effekter från </a:t>
            </a:r>
            <a:r>
              <a:rPr lang="sv-SE" sz="1200" err="1">
                <a:solidFill>
                  <a:srgbClr val="000000"/>
                </a:solidFill>
              </a:rPr>
              <a:t>datan</a:t>
            </a:r>
            <a:endParaRPr lang="sv-SE" sz="1200">
              <a:solidFill>
                <a:srgbClr val="000000"/>
              </a:solidFill>
            </a:endParaRPr>
          </a:p>
        </p:txBody>
      </p:sp>
      <p:sp>
        <p:nvSpPr>
          <p:cNvPr id="22" name="Chevron 15"/>
          <p:cNvSpPr/>
          <p:nvPr/>
        </p:nvSpPr>
        <p:spPr>
          <a:xfrm>
            <a:off x="8102557" y="2357971"/>
            <a:ext cx="2873628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A.3.1  </a:t>
            </a:r>
            <a:r>
              <a:rPr lang="sv-SE" sz="1200">
                <a:solidFill>
                  <a:srgbClr val="000000"/>
                </a:solidFill>
              </a:rPr>
              <a:t>Identifiera grundläggande förutsättningar</a:t>
            </a:r>
          </a:p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A.3.2  </a:t>
            </a:r>
            <a:r>
              <a:rPr lang="sv-SE" sz="1200">
                <a:solidFill>
                  <a:srgbClr val="000000"/>
                </a:solidFill>
              </a:rPr>
              <a:t>Uppskatta arbetsinsats</a:t>
            </a:r>
          </a:p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A.3.3  </a:t>
            </a:r>
            <a:r>
              <a:rPr lang="sv-SE" sz="1200">
                <a:solidFill>
                  <a:srgbClr val="000000"/>
                </a:solidFill>
              </a:rPr>
              <a:t>Besluta om att gå vidare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114090" y="1761429"/>
            <a:ext cx="10094478" cy="477070"/>
            <a:chOff x="1041722" y="1988503"/>
            <a:chExt cx="5044126" cy="477070"/>
          </a:xfrm>
        </p:grpSpPr>
        <p:sp>
          <p:nvSpPr>
            <p:cNvPr id="64" name="Pentagon 63"/>
            <p:cNvSpPr/>
            <p:nvPr/>
          </p:nvSpPr>
          <p:spPr>
            <a:xfrm>
              <a:off x="1041722" y="1988503"/>
              <a:ext cx="1619001" cy="477070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sv-SE" sz="1400" b="1">
                  <a:solidFill>
                    <a:srgbClr val="FFFFFF"/>
                  </a:solidFill>
                  <a:latin typeface="Arial"/>
                </a:rPr>
                <a:t>A</a:t>
              </a: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.1. </a:t>
              </a:r>
              <a:r>
                <a:rPr lang="sv-SE" sz="1400" b="1">
                  <a:solidFill>
                    <a:srgbClr val="FFFFFF"/>
                  </a:solidFill>
                </a:rPr>
                <a:t>Identifiera data</a:t>
              </a:r>
              <a:endParaRPr lang="sv-SE" sz="1400" b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" name="Chevron 64"/>
            <p:cNvSpPr/>
            <p:nvPr/>
          </p:nvSpPr>
          <p:spPr>
            <a:xfrm>
              <a:off x="2757801" y="1988503"/>
              <a:ext cx="1619001" cy="47707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400" b="1">
                  <a:solidFill>
                    <a:srgbClr val="FFFFFF"/>
                  </a:solidFill>
                  <a:latin typeface="Arial"/>
                </a:rPr>
                <a:t>A</a:t>
              </a: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.2. </a:t>
              </a:r>
              <a:r>
                <a:rPr lang="sv-SE" sz="1400" b="1">
                  <a:solidFill>
                    <a:srgbClr val="FFFFFF"/>
                  </a:solidFill>
                </a:rPr>
                <a:t>Undersök behov</a:t>
              </a:r>
              <a:endPara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Chevron 65"/>
            <p:cNvSpPr/>
            <p:nvPr/>
          </p:nvSpPr>
          <p:spPr>
            <a:xfrm>
              <a:off x="4466847" y="1988503"/>
              <a:ext cx="1619001" cy="47707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400" b="1">
                  <a:solidFill>
                    <a:srgbClr val="FFFFFF"/>
                  </a:solidFill>
                  <a:latin typeface="Arial"/>
                </a:rPr>
                <a:t>A</a:t>
              </a: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.3. </a:t>
              </a:r>
              <a:r>
                <a:rPr lang="sv-SE" sz="1400" b="1">
                  <a:solidFill>
                    <a:srgbClr val="FFFFFF"/>
                  </a:solidFill>
                </a:rPr>
                <a:t>Undersök förutsättningar</a:t>
              </a:r>
              <a:endPara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521FE255-93E4-0145-AB63-176E159C9FD0}"/>
              </a:ext>
            </a:extLst>
          </p:cNvPr>
          <p:cNvGrpSpPr/>
          <p:nvPr/>
        </p:nvGrpSpPr>
        <p:grpSpPr>
          <a:xfrm>
            <a:off x="598109" y="5030117"/>
            <a:ext cx="10411221" cy="920255"/>
            <a:chOff x="598109" y="5030117"/>
            <a:chExt cx="10411221" cy="920255"/>
          </a:xfrm>
        </p:grpSpPr>
        <p:sp>
          <p:nvSpPr>
            <p:cNvPr id="30" name="Chevron 13"/>
            <p:cNvSpPr/>
            <p:nvPr/>
          </p:nvSpPr>
          <p:spPr>
            <a:xfrm>
              <a:off x="1114091" y="5237895"/>
              <a:ext cx="3014436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Datamängd identifierad</a:t>
              </a:r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1593642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Chevron 13"/>
            <p:cNvSpPr/>
            <p:nvPr/>
          </p:nvSpPr>
          <p:spPr>
            <a:xfrm>
              <a:off x="4610714" y="5237895"/>
              <a:ext cx="2925447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Behov och effekter identifierade</a:t>
              </a:r>
            </a:p>
          </p:txBody>
        </p:sp>
        <p:sp>
          <p:nvSpPr>
            <p:cNvPr id="79" name="Isosceles Triangle 78"/>
            <p:cNvSpPr/>
            <p:nvPr/>
          </p:nvSpPr>
          <p:spPr>
            <a:xfrm rot="10800000">
              <a:off x="5085485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Chevron 13"/>
            <p:cNvSpPr/>
            <p:nvPr/>
          </p:nvSpPr>
          <p:spPr>
            <a:xfrm>
              <a:off x="8102557" y="5237895"/>
              <a:ext cx="2906773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Förutsättningar identifierade</a:t>
              </a:r>
            </a:p>
          </p:txBody>
        </p:sp>
        <p:sp>
          <p:nvSpPr>
            <p:cNvPr id="81" name="Isosceles Triangle 80"/>
            <p:cNvSpPr/>
            <p:nvPr/>
          </p:nvSpPr>
          <p:spPr>
            <a:xfrm rot="10800000">
              <a:off x="8577328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Pentagon 12"/>
            <p:cNvSpPr/>
            <p:nvPr/>
          </p:nvSpPr>
          <p:spPr>
            <a:xfrm rot="16200000">
              <a:off x="338800" y="5289426"/>
              <a:ext cx="920255" cy="40163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Resultat</a:t>
              </a:r>
              <a:endParaRPr kumimoji="0" lang="sv-S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8" name="Rektangel 57">
            <a:extLst>
              <a:ext uri="{FF2B5EF4-FFF2-40B4-BE49-F238E27FC236}">
                <a16:creationId xmlns:a16="http://schemas.microsoft.com/office/drawing/2014/main" id="{F9296AE4-456A-7943-975D-E6A9482CC4A4}"/>
              </a:ext>
            </a:extLst>
          </p:cNvPr>
          <p:cNvSpPr/>
          <p:nvPr/>
        </p:nvSpPr>
        <p:spPr>
          <a:xfrm rot="5400000">
            <a:off x="10098703" y="56197"/>
            <a:ext cx="640349" cy="878032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1" name="Grupp 3">
            <a:extLst>
              <a:ext uri="{FF2B5EF4-FFF2-40B4-BE49-F238E27FC236}">
                <a16:creationId xmlns:a16="http://schemas.microsoft.com/office/drawing/2014/main" id="{19A7A0F5-BB8E-42F8-8179-B817BB41A21C}"/>
              </a:ext>
            </a:extLst>
          </p:cNvPr>
          <p:cNvGrpSpPr/>
          <p:nvPr/>
        </p:nvGrpSpPr>
        <p:grpSpPr>
          <a:xfrm>
            <a:off x="9297460" y="172899"/>
            <a:ext cx="2127132" cy="1224631"/>
            <a:chOff x="9297460" y="172899"/>
            <a:chExt cx="2127132" cy="122463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DC8AA90-8DA2-4396-A029-31C20CF149EF}"/>
                </a:ext>
              </a:extLst>
            </p:cNvPr>
            <p:cNvGrpSpPr/>
            <p:nvPr/>
          </p:nvGrpSpPr>
          <p:grpSpPr>
            <a:xfrm>
              <a:off x="9297460" y="172899"/>
              <a:ext cx="1937991" cy="1167749"/>
              <a:chOff x="9149527" y="245251"/>
              <a:chExt cx="1937991" cy="1167749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3FB70514-1EE1-4253-BF5C-EB98C28EB361}"/>
                  </a:ext>
                </a:extLst>
              </p:cNvPr>
              <p:cNvGrpSpPr/>
              <p:nvPr/>
            </p:nvGrpSpPr>
            <p:grpSpPr>
              <a:xfrm>
                <a:off x="10007518" y="333000"/>
                <a:ext cx="1080000" cy="1080000"/>
                <a:chOff x="10583173" y="284116"/>
                <a:chExt cx="1080000" cy="1080000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00E84473-5B04-4ED9-BC1F-498DA2A272CF}"/>
                    </a:ext>
                  </a:extLst>
                </p:cNvPr>
                <p:cNvGrpSpPr/>
                <p:nvPr/>
              </p:nvGrpSpPr>
              <p:grpSpPr>
                <a:xfrm rot="1363569">
                  <a:off x="10583173" y="284116"/>
                  <a:ext cx="1080000" cy="1080000"/>
                  <a:chOff x="8112224" y="494883"/>
                  <a:chExt cx="2736000" cy="2800422"/>
                </a:xfrm>
              </p:grpSpPr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8E1352A1-2E32-481F-9861-1AEEFE1D2D81}"/>
                      </a:ext>
                    </a:extLst>
                  </p:cNvPr>
                  <p:cNvSpPr/>
                  <p:nvPr/>
                </p:nvSpPr>
                <p:spPr>
                  <a:xfrm>
                    <a:off x="8112224" y="559305"/>
                    <a:ext cx="2736000" cy="2736000"/>
                  </a:xfrm>
                  <a:prstGeom prst="ellipse">
                    <a:avLst/>
                  </a:prstGeom>
                  <a:gradFill flip="none" rotWithShape="1">
                    <a:gsLst>
                      <a:gs pos="85000">
                        <a:srgbClr val="C50366"/>
                      </a:gs>
                      <a:gs pos="45000">
                        <a:schemeClr val="bg2">
                          <a:lumMod val="90000"/>
                        </a:schemeClr>
                      </a:gs>
                      <a:gs pos="1000">
                        <a:schemeClr val="bg1">
                          <a:lumMod val="5000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E547D03B-1AAB-4485-8157-BD0C5E7962CC}"/>
                      </a:ext>
                    </a:extLst>
                  </p:cNvPr>
                  <p:cNvSpPr/>
                  <p:nvPr/>
                </p:nvSpPr>
                <p:spPr>
                  <a:xfrm>
                    <a:off x="8846847" y="1286971"/>
                    <a:ext cx="1260000" cy="126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Chevron 54">
                    <a:extLst>
                      <a:ext uri="{FF2B5EF4-FFF2-40B4-BE49-F238E27FC236}">
                        <a16:creationId xmlns:a16="http://schemas.microsoft.com/office/drawing/2014/main" id="{5541DD02-2D5F-4CC2-9A9D-A458039D086A}"/>
                      </a:ext>
                    </a:extLst>
                  </p:cNvPr>
                  <p:cNvSpPr/>
                  <p:nvPr/>
                </p:nvSpPr>
                <p:spPr>
                  <a:xfrm rot="14519360">
                    <a:off x="8296452" y="1916276"/>
                    <a:ext cx="542993" cy="783397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Chevron 56">
                    <a:extLst>
                      <a:ext uri="{FF2B5EF4-FFF2-40B4-BE49-F238E27FC236}">
                        <a16:creationId xmlns:a16="http://schemas.microsoft.com/office/drawing/2014/main" id="{11841507-6354-443E-9564-D43E45123C0E}"/>
                      </a:ext>
                    </a:extLst>
                  </p:cNvPr>
                  <p:cNvSpPr/>
                  <p:nvPr/>
                </p:nvSpPr>
                <p:spPr>
                  <a:xfrm rot="21356957">
                    <a:off x="9245984" y="494883"/>
                    <a:ext cx="548043" cy="917249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Chevron 57">
                    <a:extLst>
                      <a:ext uri="{FF2B5EF4-FFF2-40B4-BE49-F238E27FC236}">
                        <a16:creationId xmlns:a16="http://schemas.microsoft.com/office/drawing/2014/main" id="{238A4C0F-7551-49FD-B37F-CABDC3864673}"/>
                      </a:ext>
                    </a:extLst>
                  </p:cNvPr>
                  <p:cNvSpPr/>
                  <p:nvPr/>
                </p:nvSpPr>
                <p:spPr>
                  <a:xfrm rot="6339512">
                    <a:off x="10152473" y="1876924"/>
                    <a:ext cx="479402" cy="862102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05D63B4F-9EC2-458B-A3E8-9F631C791FA6}"/>
                    </a:ext>
                  </a:extLst>
                </p:cNvPr>
                <p:cNvSpPr/>
                <p:nvPr/>
              </p:nvSpPr>
              <p:spPr>
                <a:xfrm>
                  <a:off x="10760295" y="419399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v-SE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4006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anose="020B0604020202020204" pitchFamily="34" charset="0"/>
                    </a:rPr>
                    <a:t>A</a:t>
                  </a:r>
                </a:p>
              </p:txBody>
            </p:sp>
          </p:grp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8F4A1FE-A39C-4329-94F4-F613D4A141AA}"/>
                  </a:ext>
                </a:extLst>
              </p:cNvPr>
              <p:cNvSpPr/>
              <p:nvPr/>
            </p:nvSpPr>
            <p:spPr>
              <a:xfrm>
                <a:off x="9149527" y="245251"/>
                <a:ext cx="1135343" cy="5084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C4006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Identifiera</a:t>
                </a:r>
              </a:p>
            </p:txBody>
          </p:sp>
        </p:grpSp>
        <p:sp>
          <p:nvSpPr>
            <p:cNvPr id="67" name="Rektangel 2">
              <a:extLst>
                <a:ext uri="{FF2B5EF4-FFF2-40B4-BE49-F238E27FC236}">
                  <a16:creationId xmlns:a16="http://schemas.microsoft.com/office/drawing/2014/main" id="{020D8BB8-B635-4467-BA19-AD1700752A22}"/>
                </a:ext>
              </a:extLst>
            </p:cNvPr>
            <p:cNvSpPr/>
            <p:nvPr/>
          </p:nvSpPr>
          <p:spPr>
            <a:xfrm>
              <a:off x="9988757" y="798660"/>
              <a:ext cx="1403787" cy="598870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8" name="Rektangel 46">
              <a:extLst>
                <a:ext uri="{FF2B5EF4-FFF2-40B4-BE49-F238E27FC236}">
                  <a16:creationId xmlns:a16="http://schemas.microsoft.com/office/drawing/2014/main" id="{E7684D93-E2CD-4215-98BB-AECBEA977615}"/>
                </a:ext>
              </a:extLst>
            </p:cNvPr>
            <p:cNvSpPr/>
            <p:nvPr/>
          </p:nvSpPr>
          <p:spPr>
            <a:xfrm rot="5400000">
              <a:off x="10899903" y="273974"/>
              <a:ext cx="469138" cy="580240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7" name="Rektangel 60">
            <a:extLst>
              <a:ext uri="{FF2B5EF4-FFF2-40B4-BE49-F238E27FC236}">
                <a16:creationId xmlns:a16="http://schemas.microsoft.com/office/drawing/2014/main" id="{3B302DFE-F47A-4A63-B516-972C63D0FD86}"/>
              </a:ext>
            </a:extLst>
          </p:cNvPr>
          <p:cNvSpPr/>
          <p:nvPr/>
        </p:nvSpPr>
        <p:spPr>
          <a:xfrm>
            <a:off x="4467674" y="1568936"/>
            <a:ext cx="6924871" cy="438034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ktangel 60">
            <a:extLst>
              <a:ext uri="{FF2B5EF4-FFF2-40B4-BE49-F238E27FC236}">
                <a16:creationId xmlns:a16="http://schemas.microsoft.com/office/drawing/2014/main" id="{F4DFD130-756B-4393-98F4-A75BCD0352E1}"/>
              </a:ext>
            </a:extLst>
          </p:cNvPr>
          <p:cNvSpPr/>
          <p:nvPr/>
        </p:nvSpPr>
        <p:spPr>
          <a:xfrm>
            <a:off x="7767147" y="259831"/>
            <a:ext cx="1369743" cy="93517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0" name="Grupp 115">
            <a:extLst>
              <a:ext uri="{FF2B5EF4-FFF2-40B4-BE49-F238E27FC236}">
                <a16:creationId xmlns:a16="http://schemas.microsoft.com/office/drawing/2014/main" id="{4801F62B-05F8-4EAD-82C9-7A36C1C8921C}"/>
              </a:ext>
            </a:extLst>
          </p:cNvPr>
          <p:cNvGrpSpPr/>
          <p:nvPr/>
        </p:nvGrpSpPr>
        <p:grpSpPr>
          <a:xfrm>
            <a:off x="7248128" y="834624"/>
            <a:ext cx="548481" cy="362128"/>
            <a:chOff x="11118303" y="5949280"/>
            <a:chExt cx="548481" cy="362128"/>
          </a:xfrm>
        </p:grpSpPr>
        <p:sp>
          <p:nvSpPr>
            <p:cNvPr id="41" name="Ellips 116">
              <a:extLst>
                <a:ext uri="{FF2B5EF4-FFF2-40B4-BE49-F238E27FC236}">
                  <a16:creationId xmlns:a16="http://schemas.microsoft.com/office/drawing/2014/main" id="{36C1FD4D-F6B2-4B93-844E-D2BDDFA4D276}"/>
                </a:ext>
              </a:extLst>
            </p:cNvPr>
            <p:cNvSpPr/>
            <p:nvPr/>
          </p:nvSpPr>
          <p:spPr>
            <a:xfrm>
              <a:off x="11134472" y="5949280"/>
              <a:ext cx="362128" cy="362128"/>
            </a:xfrm>
            <a:prstGeom prst="ellipse">
              <a:avLst/>
            </a:prstGeom>
            <a:solidFill>
              <a:srgbClr val="C40064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textruta 117">
              <a:extLst>
                <a:ext uri="{FF2B5EF4-FFF2-40B4-BE49-F238E27FC236}">
                  <a16:creationId xmlns:a16="http://schemas.microsoft.com/office/drawing/2014/main" id="{905ECA19-CFDC-401B-A656-C7367AF85B95}"/>
                </a:ext>
              </a:extLst>
            </p:cNvPr>
            <p:cNvSpPr txBox="1"/>
            <p:nvPr/>
          </p:nvSpPr>
          <p:spPr>
            <a:xfrm>
              <a:off x="11118303" y="5999539"/>
              <a:ext cx="5484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b="1">
                  <a:solidFill>
                    <a:schemeClr val="bg1"/>
                  </a:solidFill>
                </a:rPr>
                <a:t>A.1.</a:t>
              </a:r>
              <a:r>
                <a:rPr lang="sv-SE" sz="1100" b="1">
                  <a:solidFill>
                    <a:srgbClr val="C40064"/>
                  </a:solidFill>
                </a:rPr>
                <a:t>.</a:t>
              </a:r>
            </a:p>
          </p:txBody>
        </p:sp>
      </p:grpSp>
      <p:sp>
        <p:nvSpPr>
          <p:cNvPr id="45" name="Pentagon 12">
            <a:extLst>
              <a:ext uri="{FF2B5EF4-FFF2-40B4-BE49-F238E27FC236}">
                <a16:creationId xmlns:a16="http://schemas.microsoft.com/office/drawing/2014/main" id="{724B7A59-632A-41A1-97F1-9DC8F1FDF029}"/>
              </a:ext>
            </a:extLst>
          </p:cNvPr>
          <p:cNvSpPr/>
          <p:nvPr/>
        </p:nvSpPr>
        <p:spPr>
          <a:xfrm rot="16200000">
            <a:off x="426764" y="1800225"/>
            <a:ext cx="744318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1</a:t>
            </a:r>
          </a:p>
        </p:txBody>
      </p:sp>
      <p:sp>
        <p:nvSpPr>
          <p:cNvPr id="47" name="Pentagon 12">
            <a:extLst>
              <a:ext uri="{FF2B5EF4-FFF2-40B4-BE49-F238E27FC236}">
                <a16:creationId xmlns:a16="http://schemas.microsoft.com/office/drawing/2014/main" id="{E6C4B65B-994F-4E94-9F8A-194A32D73348}"/>
              </a:ext>
            </a:extLst>
          </p:cNvPr>
          <p:cNvSpPr/>
          <p:nvPr/>
        </p:nvSpPr>
        <p:spPr>
          <a:xfrm rot="16200000">
            <a:off x="-557213" y="3511461"/>
            <a:ext cx="2713038" cy="40240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nivå 2</a:t>
            </a:r>
          </a:p>
        </p:txBody>
      </p:sp>
    </p:spTree>
    <p:extLst>
      <p:ext uri="{BB962C8B-B14F-4D97-AF65-F5344CB8AC3E}">
        <p14:creationId xmlns:p14="http://schemas.microsoft.com/office/powerpoint/2010/main" val="85165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86805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think-cell Slide" r:id="rId6" imgW="631" imgH="631" progId="TCLayout.ActiveDocument.1">
                  <p:embed/>
                </p:oleObj>
              </mc:Choice>
              <mc:Fallback>
                <p:oleObj name="think-cell Slide" r:id="rId6" imgW="631" imgH="631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kumimoji="0" lang="sv-SE" sz="3200" b="1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D720BCE8-75B3-43BD-A9BB-8339258E0E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7670" y="351693"/>
            <a:ext cx="1878650" cy="771393"/>
          </a:xfrm>
          <a:prstGeom prst="rect">
            <a:avLst/>
          </a:prstGeom>
        </p:spPr>
      </p:pic>
      <p:sp>
        <p:nvSpPr>
          <p:cNvPr id="74" name="Rektangel 60">
            <a:extLst>
              <a:ext uri="{FF2B5EF4-FFF2-40B4-BE49-F238E27FC236}">
                <a16:creationId xmlns:a16="http://schemas.microsoft.com/office/drawing/2014/main" id="{AD243104-14BA-4567-A9C8-0798987416CA}"/>
              </a:ext>
            </a:extLst>
          </p:cNvPr>
          <p:cNvSpPr/>
          <p:nvPr/>
        </p:nvSpPr>
        <p:spPr>
          <a:xfrm>
            <a:off x="7767147" y="259831"/>
            <a:ext cx="1369743" cy="93517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" name="Triangel 111">
            <a:extLst>
              <a:ext uri="{FF2B5EF4-FFF2-40B4-BE49-F238E27FC236}">
                <a16:creationId xmlns:a16="http://schemas.microsoft.com/office/drawing/2014/main" id="{D2C9D612-8F94-0F48-A0B1-CDF3B8831297}"/>
              </a:ext>
            </a:extLst>
          </p:cNvPr>
          <p:cNvSpPr/>
          <p:nvPr/>
        </p:nvSpPr>
        <p:spPr>
          <a:xfrm rot="5400000">
            <a:off x="1941432" y="3735160"/>
            <a:ext cx="3161665" cy="289697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" name="Chevron 13">
            <a:extLst>
              <a:ext uri="{FF2B5EF4-FFF2-40B4-BE49-F238E27FC236}">
                <a16:creationId xmlns:a16="http://schemas.microsoft.com/office/drawing/2014/main" id="{9EB5D524-125F-D740-A73C-EF5121383C0C}"/>
              </a:ext>
            </a:extLst>
          </p:cNvPr>
          <p:cNvSpPr/>
          <p:nvPr/>
        </p:nvSpPr>
        <p:spPr>
          <a:xfrm>
            <a:off x="3370373" y="2354381"/>
            <a:ext cx="8621610" cy="3140899"/>
          </a:xfrm>
          <a:prstGeom prst="rect">
            <a:avLst/>
          </a:prstGeom>
          <a:solidFill>
            <a:schemeClr val="accent4">
              <a:alpha val="6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endParaRPr lang="sv-SE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9120848" cy="831600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Steg A</a:t>
            </a:r>
            <a:r>
              <a:rPr lang="sv-SE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”Identifiera”</a:t>
            </a: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hevron 13"/>
          <p:cNvSpPr/>
          <p:nvPr/>
        </p:nvSpPr>
        <p:spPr>
          <a:xfrm>
            <a:off x="1114090" y="4908028"/>
            <a:ext cx="2122167" cy="58725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1200" b="1">
                <a:solidFill>
                  <a:srgbClr val="000000"/>
                </a:solidFill>
              </a:rPr>
              <a:t>Datamängd identifierad</a:t>
            </a:r>
          </a:p>
        </p:txBody>
      </p:sp>
      <p:sp>
        <p:nvSpPr>
          <p:cNvPr id="44" name="Isosceles Triangle 43"/>
          <p:cNvSpPr/>
          <p:nvPr/>
        </p:nvSpPr>
        <p:spPr>
          <a:xfrm rot="10800000">
            <a:off x="1294634" y="4908026"/>
            <a:ext cx="1970190" cy="140618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Pentagon 12"/>
          <p:cNvSpPr/>
          <p:nvPr/>
        </p:nvSpPr>
        <p:spPr>
          <a:xfrm rot="16200000">
            <a:off x="338799" y="5000832"/>
            <a:ext cx="920255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Resultat</a:t>
            </a:r>
            <a:endParaRPr kumimoji="0" lang="sv-SE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TextBox 32">
            <a:extLst>
              <a:ext uri="{FF2B5EF4-FFF2-40B4-BE49-F238E27FC236}">
                <a16:creationId xmlns:a16="http://schemas.microsoft.com/office/drawing/2014/main" id="{81722090-62D3-8140-8FB3-9F0E4BD7CBEB}"/>
              </a:ext>
            </a:extLst>
          </p:cNvPr>
          <p:cNvSpPr txBox="1"/>
          <p:nvPr/>
        </p:nvSpPr>
        <p:spPr>
          <a:xfrm>
            <a:off x="4280967" y="2511342"/>
            <a:ext cx="1856408" cy="3303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sz="1200" b="1">
                <a:solidFill>
                  <a:srgbClr val="000000"/>
                </a:solidFill>
              </a:rPr>
              <a:t>A.1.1  </a:t>
            </a:r>
            <a:r>
              <a:rPr lang="sv-SE" sz="1200">
                <a:solidFill>
                  <a:srgbClr val="000000"/>
                </a:solidFill>
                <a:latin typeface="Arial" panose="020B0604020202020204" pitchFamily="34" charset="0"/>
              </a:rPr>
              <a:t>Identifiera datamängd att öppna</a:t>
            </a:r>
            <a:endParaRPr lang="sv-SE" sz="1200">
              <a:solidFill>
                <a:srgbClr val="000000"/>
              </a:solidFill>
            </a:endParaRPr>
          </a:p>
        </p:txBody>
      </p:sp>
      <p:sp>
        <p:nvSpPr>
          <p:cNvPr id="70" name="Chevron 13">
            <a:extLst>
              <a:ext uri="{FF2B5EF4-FFF2-40B4-BE49-F238E27FC236}">
                <a16:creationId xmlns:a16="http://schemas.microsoft.com/office/drawing/2014/main" id="{B96F7C84-3411-154A-9BCC-614D84117927}"/>
              </a:ext>
            </a:extLst>
          </p:cNvPr>
          <p:cNvSpPr/>
          <p:nvPr/>
        </p:nvSpPr>
        <p:spPr>
          <a:xfrm>
            <a:off x="3832135" y="2888982"/>
            <a:ext cx="3317924" cy="179962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A.1.1.1  </a:t>
            </a:r>
            <a:r>
              <a:rPr lang="sv-SE" sz="1200">
                <a:solidFill>
                  <a:srgbClr val="000000"/>
                </a:solidFill>
              </a:rPr>
              <a:t>Identifiera datamängd att öppna</a:t>
            </a:r>
          </a:p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A.1.1.2</a:t>
            </a:r>
            <a:r>
              <a:rPr lang="sv-SE" sz="1200">
                <a:solidFill>
                  <a:srgbClr val="000000"/>
                </a:solidFill>
              </a:rPr>
              <a:t>  Publicerar organisationen liknade data idag? Om ja: Finns behov av att komplettera den?</a:t>
            </a:r>
          </a:p>
          <a:p>
            <a:pPr lvl="0">
              <a:spcBef>
                <a:spcPts val="600"/>
              </a:spcBef>
              <a:defRPr/>
            </a:pPr>
            <a:endParaRPr lang="sv-SE" sz="1200">
              <a:solidFill>
                <a:srgbClr val="000000"/>
              </a:solidFill>
            </a:endParaRPr>
          </a:p>
        </p:txBody>
      </p:sp>
      <p:sp>
        <p:nvSpPr>
          <p:cNvPr id="78" name="Pentagon 12">
            <a:extLst>
              <a:ext uri="{FF2B5EF4-FFF2-40B4-BE49-F238E27FC236}">
                <a16:creationId xmlns:a16="http://schemas.microsoft.com/office/drawing/2014/main" id="{673F5DDE-2F49-6C47-BADA-164DAD7CC844}"/>
              </a:ext>
            </a:extLst>
          </p:cNvPr>
          <p:cNvSpPr/>
          <p:nvPr/>
        </p:nvSpPr>
        <p:spPr>
          <a:xfrm rot="16200000">
            <a:off x="2114951" y="3760908"/>
            <a:ext cx="2713038" cy="22354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3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46325C52-3BBE-7E4F-B987-F60A83AA6A7F}"/>
              </a:ext>
            </a:extLst>
          </p:cNvPr>
          <p:cNvGrpSpPr/>
          <p:nvPr/>
        </p:nvGrpSpPr>
        <p:grpSpPr>
          <a:xfrm>
            <a:off x="7529484" y="2849970"/>
            <a:ext cx="3895107" cy="2198674"/>
            <a:chOff x="6784943" y="2489930"/>
            <a:chExt cx="3895107" cy="2198674"/>
          </a:xfrm>
        </p:grpSpPr>
        <p:sp>
          <p:nvSpPr>
            <p:cNvPr id="76" name="TextBox 56">
              <a:extLst>
                <a:ext uri="{FF2B5EF4-FFF2-40B4-BE49-F238E27FC236}">
                  <a16:creationId xmlns:a16="http://schemas.microsoft.com/office/drawing/2014/main" id="{653540BA-C3D8-BE49-8033-69F62DE283EB}"/>
                </a:ext>
              </a:extLst>
            </p:cNvPr>
            <p:cNvSpPr txBox="1"/>
            <p:nvPr/>
          </p:nvSpPr>
          <p:spPr>
            <a:xfrm>
              <a:off x="7244825" y="2489930"/>
              <a:ext cx="1856408" cy="33038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sv-SE" sz="1200" b="1">
                  <a:solidFill>
                    <a:srgbClr val="000000"/>
                  </a:solidFill>
                </a:rPr>
                <a:t> A.1.2  </a:t>
              </a:r>
              <a:r>
                <a:rPr lang="sv-SE" sz="1200">
                  <a:solidFill>
                    <a:srgbClr val="000000"/>
                  </a:solidFill>
                </a:rPr>
                <a:t>Genomför </a:t>
              </a:r>
              <a:r>
                <a:rPr lang="sv-SE" sz="1200">
                  <a:solidFill>
                    <a:srgbClr val="000000"/>
                  </a:solidFill>
                  <a:latin typeface="Arial" panose="020B0604020202020204" pitchFamily="34" charset="0"/>
                </a:rPr>
                <a:t>omvärldsanalys</a:t>
              </a:r>
              <a:endParaRPr lang="sv-SE" sz="1200">
                <a:solidFill>
                  <a:srgbClr val="000000"/>
                </a:solidFill>
              </a:endParaRPr>
            </a:p>
          </p:txBody>
        </p:sp>
        <p:sp>
          <p:nvSpPr>
            <p:cNvPr id="77" name="Chevron 13">
              <a:extLst>
                <a:ext uri="{FF2B5EF4-FFF2-40B4-BE49-F238E27FC236}">
                  <a16:creationId xmlns:a16="http://schemas.microsoft.com/office/drawing/2014/main" id="{55FAEC2F-2397-1646-A012-E0C3F65047E7}"/>
                </a:ext>
              </a:extLst>
            </p:cNvPr>
            <p:cNvSpPr/>
            <p:nvPr/>
          </p:nvSpPr>
          <p:spPr>
            <a:xfrm>
              <a:off x="6784943" y="2888982"/>
              <a:ext cx="3895107" cy="179962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A.1.2.1  </a:t>
              </a:r>
              <a:r>
                <a:rPr lang="sv-SE" sz="1200">
                  <a:solidFill>
                    <a:srgbClr val="000000"/>
                  </a:solidFill>
                </a:rPr>
                <a:t>Undersök om andra externa organisationer publicerar liknande data idag och i vilka portaler. Om ja: Kan vi addera vår data direkt till den källan? Undvik dubbelpublicering!</a:t>
              </a:r>
            </a:p>
            <a:p>
              <a:pPr lvl="0">
                <a:spcBef>
                  <a:spcPts val="600"/>
                </a:spcBef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A.1.2.2  </a:t>
              </a:r>
              <a:r>
                <a:rPr lang="sv-SE" sz="1200">
                  <a:solidFill>
                    <a:srgbClr val="000000"/>
                  </a:solidFill>
                </a:rPr>
                <a:t>Undersök</a:t>
              </a:r>
              <a:r>
                <a:rPr lang="sv-SE" sz="1200" b="1">
                  <a:solidFill>
                    <a:srgbClr val="000000"/>
                  </a:solidFill>
                </a:rPr>
                <a:t> </a:t>
              </a:r>
              <a:r>
                <a:rPr lang="sv-SE" sz="1200">
                  <a:solidFill>
                    <a:srgbClr val="000000"/>
                  </a:solidFill>
                </a:rPr>
                <a:t>vilka specifikationer/datamodeller som används och om de är lämpliga att återanvända</a:t>
              </a:r>
            </a:p>
          </p:txBody>
        </p:sp>
      </p:grpSp>
      <p:sp>
        <p:nvSpPr>
          <p:cNvPr id="125" name="Triangel 124">
            <a:extLst>
              <a:ext uri="{FF2B5EF4-FFF2-40B4-BE49-F238E27FC236}">
                <a16:creationId xmlns:a16="http://schemas.microsoft.com/office/drawing/2014/main" id="{A5CBC858-07ED-F44D-8B26-2C79950B20BC}"/>
              </a:ext>
            </a:extLst>
          </p:cNvPr>
          <p:cNvSpPr/>
          <p:nvPr/>
        </p:nvSpPr>
        <p:spPr>
          <a:xfrm rot="10800000">
            <a:off x="3877912" y="2564904"/>
            <a:ext cx="330381" cy="125209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7" name="Triangel 126">
            <a:extLst>
              <a:ext uri="{FF2B5EF4-FFF2-40B4-BE49-F238E27FC236}">
                <a16:creationId xmlns:a16="http://schemas.microsoft.com/office/drawing/2014/main" id="{51F80661-B8FE-8D48-8882-F3BC80C2E654}"/>
              </a:ext>
            </a:extLst>
          </p:cNvPr>
          <p:cNvSpPr/>
          <p:nvPr/>
        </p:nvSpPr>
        <p:spPr>
          <a:xfrm rot="10800000">
            <a:off x="7596305" y="2924944"/>
            <a:ext cx="330381" cy="125209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Chevron 64">
            <a:extLst>
              <a:ext uri="{FF2B5EF4-FFF2-40B4-BE49-F238E27FC236}">
                <a16:creationId xmlns:a16="http://schemas.microsoft.com/office/drawing/2014/main" id="{DA3B59F5-4E12-E04B-BACF-4579F2CE8BC5}"/>
              </a:ext>
            </a:extLst>
          </p:cNvPr>
          <p:cNvSpPr/>
          <p:nvPr/>
        </p:nvSpPr>
        <p:spPr>
          <a:xfrm>
            <a:off x="4548366" y="1761429"/>
            <a:ext cx="3240000" cy="47707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1400" b="1">
                <a:solidFill>
                  <a:srgbClr val="FFFFFF"/>
                </a:solidFill>
              </a:rPr>
              <a:t>A.2. Undersök behov</a:t>
            </a:r>
          </a:p>
        </p:txBody>
      </p:sp>
      <p:sp>
        <p:nvSpPr>
          <p:cNvPr id="79" name="Chevron 65">
            <a:extLst>
              <a:ext uri="{FF2B5EF4-FFF2-40B4-BE49-F238E27FC236}">
                <a16:creationId xmlns:a16="http://schemas.microsoft.com/office/drawing/2014/main" id="{4D6CDAE1-2DDF-B544-BD7B-7A0C65D0B7B1}"/>
              </a:ext>
            </a:extLst>
          </p:cNvPr>
          <p:cNvSpPr/>
          <p:nvPr/>
        </p:nvSpPr>
        <p:spPr>
          <a:xfrm>
            <a:off x="7968568" y="1761429"/>
            <a:ext cx="3240000" cy="47707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1400" b="1">
                <a:solidFill>
                  <a:srgbClr val="FFFFFF"/>
                </a:solidFill>
              </a:rPr>
              <a:t>A.3. Undersök förutsättningar</a:t>
            </a:r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E9D01D46-C7F4-DB4F-896A-9DB476953D36}"/>
              </a:ext>
            </a:extLst>
          </p:cNvPr>
          <p:cNvSpPr/>
          <p:nvPr/>
        </p:nvSpPr>
        <p:spPr>
          <a:xfrm>
            <a:off x="4445227" y="1715519"/>
            <a:ext cx="7389860" cy="59887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2" name="Chevron 13">
            <a:extLst>
              <a:ext uri="{FF2B5EF4-FFF2-40B4-BE49-F238E27FC236}">
                <a16:creationId xmlns:a16="http://schemas.microsoft.com/office/drawing/2014/main" id="{E85F403C-D06B-8F44-8332-AC2E0A62D28F}"/>
              </a:ext>
            </a:extLst>
          </p:cNvPr>
          <p:cNvSpPr/>
          <p:nvPr/>
        </p:nvSpPr>
        <p:spPr>
          <a:xfrm>
            <a:off x="1114090" y="2354381"/>
            <a:ext cx="2142700" cy="1603945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endParaRPr lang="sv-SE" sz="120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endParaRPr lang="sv-SE" sz="1200"/>
          </a:p>
        </p:txBody>
      </p:sp>
      <p:sp>
        <p:nvSpPr>
          <p:cNvPr id="83" name="Chevron 13">
            <a:extLst>
              <a:ext uri="{FF2B5EF4-FFF2-40B4-BE49-F238E27FC236}">
                <a16:creationId xmlns:a16="http://schemas.microsoft.com/office/drawing/2014/main" id="{467F110F-75D6-3748-9979-1D893BBBE2B4}"/>
              </a:ext>
            </a:extLst>
          </p:cNvPr>
          <p:cNvSpPr/>
          <p:nvPr/>
        </p:nvSpPr>
        <p:spPr>
          <a:xfrm>
            <a:off x="1114090" y="3924830"/>
            <a:ext cx="2142700" cy="972346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         </a:t>
            </a:r>
            <a:endParaRPr lang="sv-SE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Triangel 83">
            <a:extLst>
              <a:ext uri="{FF2B5EF4-FFF2-40B4-BE49-F238E27FC236}">
                <a16:creationId xmlns:a16="http://schemas.microsoft.com/office/drawing/2014/main" id="{D64E92C1-F9DB-C148-8410-1B28F836FBAD}"/>
              </a:ext>
            </a:extLst>
          </p:cNvPr>
          <p:cNvSpPr/>
          <p:nvPr/>
        </p:nvSpPr>
        <p:spPr>
          <a:xfrm rot="5400000">
            <a:off x="1268283" y="3119787"/>
            <a:ext cx="229764" cy="111990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Triangel 84">
            <a:extLst>
              <a:ext uri="{FF2B5EF4-FFF2-40B4-BE49-F238E27FC236}">
                <a16:creationId xmlns:a16="http://schemas.microsoft.com/office/drawing/2014/main" id="{00CCDFBB-7243-5046-A67C-AFE7D1282A27}"/>
              </a:ext>
            </a:extLst>
          </p:cNvPr>
          <p:cNvSpPr/>
          <p:nvPr/>
        </p:nvSpPr>
        <p:spPr>
          <a:xfrm rot="5400000">
            <a:off x="1069236" y="2426599"/>
            <a:ext cx="229764" cy="111990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E52B4ED2-0A76-A549-9474-A93ACCC6D3E9}"/>
              </a:ext>
            </a:extLst>
          </p:cNvPr>
          <p:cNvSpPr txBox="1"/>
          <p:nvPr/>
        </p:nvSpPr>
        <p:spPr>
          <a:xfrm>
            <a:off x="1271731" y="2363710"/>
            <a:ext cx="19020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>
                <a:solidFill>
                  <a:srgbClr val="000000"/>
                </a:solidFill>
              </a:rPr>
              <a:t>A.1.1  </a:t>
            </a:r>
            <a:r>
              <a:rPr lang="sv-SE" sz="1200">
                <a:solidFill>
                  <a:srgbClr val="000000"/>
                </a:solidFill>
                <a:latin typeface="Arial" panose="020B0604020202020204" pitchFamily="34" charset="0"/>
              </a:rPr>
              <a:t>Identifiera datamängd att öppna</a:t>
            </a:r>
            <a:endParaRPr lang="sv-SE" sz="1200">
              <a:solidFill>
                <a:srgbClr val="000000"/>
              </a:solidFill>
            </a:endParaRPr>
          </a:p>
          <a:p>
            <a:endParaRPr lang="sv-SE" sz="1100"/>
          </a:p>
        </p:txBody>
      </p:sp>
      <p:sp>
        <p:nvSpPr>
          <p:cNvPr id="88" name="textruta 87">
            <a:extLst>
              <a:ext uri="{FF2B5EF4-FFF2-40B4-BE49-F238E27FC236}">
                <a16:creationId xmlns:a16="http://schemas.microsoft.com/office/drawing/2014/main" id="{DAA1C88B-3E32-3648-8284-3E8EBA3431B5}"/>
              </a:ext>
            </a:extLst>
          </p:cNvPr>
          <p:cNvSpPr txBox="1"/>
          <p:nvPr/>
        </p:nvSpPr>
        <p:spPr>
          <a:xfrm>
            <a:off x="1472910" y="3023102"/>
            <a:ext cx="181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1200" b="1">
                <a:solidFill>
                  <a:srgbClr val="000000"/>
                </a:solidFill>
              </a:rPr>
              <a:t> A.1.2  </a:t>
            </a:r>
            <a:r>
              <a:rPr lang="sv-SE" sz="1200">
                <a:solidFill>
                  <a:srgbClr val="000000"/>
                </a:solidFill>
              </a:rPr>
              <a:t>Genomför </a:t>
            </a:r>
            <a:r>
              <a:rPr lang="sv-SE" sz="1200">
                <a:solidFill>
                  <a:srgbClr val="000000"/>
                </a:solidFill>
                <a:latin typeface="Arial" panose="020B0604020202020204" pitchFamily="34" charset="0"/>
              </a:rPr>
              <a:t>omvärldsanalys</a:t>
            </a:r>
            <a:endParaRPr lang="sv-SE" sz="1200">
              <a:solidFill>
                <a:srgbClr val="000000"/>
              </a:solidFill>
            </a:endParaRPr>
          </a:p>
        </p:txBody>
      </p:sp>
      <p:sp>
        <p:nvSpPr>
          <p:cNvPr id="48" name="Isosceles Triangle 3">
            <a:extLst>
              <a:ext uri="{FF2B5EF4-FFF2-40B4-BE49-F238E27FC236}">
                <a16:creationId xmlns:a16="http://schemas.microsoft.com/office/drawing/2014/main" id="{5CEDD605-5360-41A3-8F59-9CA9A7AA5DDC}"/>
              </a:ext>
            </a:extLst>
          </p:cNvPr>
          <p:cNvSpPr/>
          <p:nvPr/>
        </p:nvSpPr>
        <p:spPr>
          <a:xfrm>
            <a:off x="1128123" y="2147078"/>
            <a:ext cx="10863860" cy="205444"/>
          </a:xfrm>
          <a:custGeom>
            <a:avLst/>
            <a:gdLst>
              <a:gd name="connsiteX0" fmla="*/ 0 w 1903825"/>
              <a:gd name="connsiteY0" fmla="*/ 831600 h 831600"/>
              <a:gd name="connsiteX1" fmla="*/ 951913 w 1903825"/>
              <a:gd name="connsiteY1" fmla="*/ 0 h 831600"/>
              <a:gd name="connsiteX2" fmla="*/ 1903825 w 1903825"/>
              <a:gd name="connsiteY2" fmla="*/ 831600 h 831600"/>
              <a:gd name="connsiteX3" fmla="*/ 0 w 1903825"/>
              <a:gd name="connsiteY3" fmla="*/ 831600 h 831600"/>
              <a:gd name="connsiteX0" fmla="*/ 0 w 1903825"/>
              <a:gd name="connsiteY0" fmla="*/ 585415 h 585415"/>
              <a:gd name="connsiteX1" fmla="*/ 380413 w 1903825"/>
              <a:gd name="connsiteY1" fmla="*/ 0 h 585415"/>
              <a:gd name="connsiteX2" fmla="*/ 1903825 w 1903825"/>
              <a:gd name="connsiteY2" fmla="*/ 585415 h 585415"/>
              <a:gd name="connsiteX3" fmla="*/ 0 w 1903825"/>
              <a:gd name="connsiteY3" fmla="*/ 585415 h 585415"/>
              <a:gd name="connsiteX0" fmla="*/ 0 w 1903825"/>
              <a:gd name="connsiteY0" fmla="*/ 356815 h 356815"/>
              <a:gd name="connsiteX1" fmla="*/ 183191 w 1903825"/>
              <a:gd name="connsiteY1" fmla="*/ 0 h 356815"/>
              <a:gd name="connsiteX2" fmla="*/ 1903825 w 1903825"/>
              <a:gd name="connsiteY2" fmla="*/ 356815 h 356815"/>
              <a:gd name="connsiteX3" fmla="*/ 0 w 1903825"/>
              <a:gd name="connsiteY3" fmla="*/ 356815 h 356815"/>
              <a:gd name="connsiteX0" fmla="*/ 0 w 1903825"/>
              <a:gd name="connsiteY0" fmla="*/ 242515 h 242515"/>
              <a:gd name="connsiteX1" fmla="*/ 164701 w 1903825"/>
              <a:gd name="connsiteY1" fmla="*/ 0 h 242515"/>
              <a:gd name="connsiteX2" fmla="*/ 1903825 w 1903825"/>
              <a:gd name="connsiteY2" fmla="*/ 242515 h 242515"/>
              <a:gd name="connsiteX3" fmla="*/ 0 w 1903825"/>
              <a:gd name="connsiteY3" fmla="*/ 242515 h 242515"/>
              <a:gd name="connsiteX0" fmla="*/ 0 w 1903825"/>
              <a:gd name="connsiteY0" fmla="*/ 189762 h 189762"/>
              <a:gd name="connsiteX1" fmla="*/ 86120 w 1903825"/>
              <a:gd name="connsiteY1" fmla="*/ 0 h 189762"/>
              <a:gd name="connsiteX2" fmla="*/ 1903825 w 1903825"/>
              <a:gd name="connsiteY2" fmla="*/ 189762 h 189762"/>
              <a:gd name="connsiteX3" fmla="*/ 0 w 1903825"/>
              <a:gd name="connsiteY3" fmla="*/ 189762 h 189762"/>
              <a:gd name="connsiteX0" fmla="*/ 0 w 1903825"/>
              <a:gd name="connsiteY0" fmla="*/ 233724 h 233724"/>
              <a:gd name="connsiteX1" fmla="*/ 123099 w 1903825"/>
              <a:gd name="connsiteY1" fmla="*/ 0 h 233724"/>
              <a:gd name="connsiteX2" fmla="*/ 1903825 w 1903825"/>
              <a:gd name="connsiteY2" fmla="*/ 233724 h 233724"/>
              <a:gd name="connsiteX3" fmla="*/ 0 w 1903825"/>
              <a:gd name="connsiteY3" fmla="*/ 233724 h 233724"/>
              <a:gd name="connsiteX0" fmla="*/ 0 w 1903825"/>
              <a:gd name="connsiteY0" fmla="*/ 205444 h 205444"/>
              <a:gd name="connsiteX1" fmla="*/ 55367 w 1903825"/>
              <a:gd name="connsiteY1" fmla="*/ 0 h 205444"/>
              <a:gd name="connsiteX2" fmla="*/ 1903825 w 1903825"/>
              <a:gd name="connsiteY2" fmla="*/ 205444 h 205444"/>
              <a:gd name="connsiteX3" fmla="*/ 0 w 1903825"/>
              <a:gd name="connsiteY3" fmla="*/ 205444 h 20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3825" h="205444">
                <a:moveTo>
                  <a:pt x="0" y="205444"/>
                </a:moveTo>
                <a:lnTo>
                  <a:pt x="55367" y="0"/>
                </a:lnTo>
                <a:lnTo>
                  <a:pt x="1903825" y="205444"/>
                </a:lnTo>
                <a:lnTo>
                  <a:pt x="0" y="205444"/>
                </a:lnTo>
                <a:close/>
              </a:path>
            </a:pathLst>
          </a:custGeom>
          <a:gradFill>
            <a:gsLst>
              <a:gs pos="48000">
                <a:schemeClr val="tx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Pentagon 63">
            <a:extLst>
              <a:ext uri="{FF2B5EF4-FFF2-40B4-BE49-F238E27FC236}">
                <a16:creationId xmlns:a16="http://schemas.microsoft.com/office/drawing/2014/main" id="{EFAEE381-8E96-1641-AE90-3C3614948FED}"/>
              </a:ext>
            </a:extLst>
          </p:cNvPr>
          <p:cNvSpPr/>
          <p:nvPr/>
        </p:nvSpPr>
        <p:spPr>
          <a:xfrm>
            <a:off x="1114090" y="1761429"/>
            <a:ext cx="3240000" cy="47707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1400" b="1">
                <a:solidFill>
                  <a:srgbClr val="FFFFFF"/>
                </a:solidFill>
              </a:rPr>
              <a:t>A.1. Identifiera data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E84D18C-A44E-4830-AEA2-7165BBEF7FF7}"/>
              </a:ext>
            </a:extLst>
          </p:cNvPr>
          <p:cNvGrpSpPr/>
          <p:nvPr/>
        </p:nvGrpSpPr>
        <p:grpSpPr>
          <a:xfrm>
            <a:off x="9297460" y="172899"/>
            <a:ext cx="1937991" cy="1167749"/>
            <a:chOff x="9149527" y="245251"/>
            <a:chExt cx="1937991" cy="116774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6BA26AE-91E2-4D83-8B62-2DB2AA5861EF}"/>
                </a:ext>
              </a:extLst>
            </p:cNvPr>
            <p:cNvGrpSpPr/>
            <p:nvPr/>
          </p:nvGrpSpPr>
          <p:grpSpPr>
            <a:xfrm>
              <a:off x="10007518" y="333000"/>
              <a:ext cx="1080000" cy="1080000"/>
              <a:chOff x="10583173" y="284116"/>
              <a:chExt cx="1080000" cy="10800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3539153-7318-48FF-8DD7-6BFA3EF383B5}"/>
                  </a:ext>
                </a:extLst>
              </p:cNvPr>
              <p:cNvGrpSpPr/>
              <p:nvPr/>
            </p:nvGrpSpPr>
            <p:grpSpPr>
              <a:xfrm rot="1363569">
                <a:off x="10583173" y="284116"/>
                <a:ext cx="1080000" cy="1080000"/>
                <a:chOff x="8112224" y="494883"/>
                <a:chExt cx="2736000" cy="2800422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D6BB91A5-F0FE-47E6-B59A-6CA18D7DE0DA}"/>
                    </a:ext>
                  </a:extLst>
                </p:cNvPr>
                <p:cNvSpPr/>
                <p:nvPr/>
              </p:nvSpPr>
              <p:spPr>
                <a:xfrm>
                  <a:off x="8112224" y="559305"/>
                  <a:ext cx="2736000" cy="2736000"/>
                </a:xfrm>
                <a:prstGeom prst="ellipse">
                  <a:avLst/>
                </a:prstGeom>
                <a:gradFill flip="none" rotWithShape="1">
                  <a:gsLst>
                    <a:gs pos="85000">
                      <a:srgbClr val="C50366"/>
                    </a:gs>
                    <a:gs pos="45000">
                      <a:schemeClr val="bg2">
                        <a:lumMod val="90000"/>
                      </a:schemeClr>
                    </a:gs>
                    <a:gs pos="1000">
                      <a:schemeClr val="bg1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4ABC52F3-B3E2-4FBF-8218-596F46BE9DCF}"/>
                    </a:ext>
                  </a:extLst>
                </p:cNvPr>
                <p:cNvSpPr/>
                <p:nvPr/>
              </p:nvSpPr>
              <p:spPr>
                <a:xfrm>
                  <a:off x="8846847" y="1286971"/>
                  <a:ext cx="1260000" cy="126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Chevron 54">
                  <a:extLst>
                    <a:ext uri="{FF2B5EF4-FFF2-40B4-BE49-F238E27FC236}">
                      <a16:creationId xmlns:a16="http://schemas.microsoft.com/office/drawing/2014/main" id="{D3A5A962-DBA8-47F3-A467-DFAB4F3FF420}"/>
                    </a:ext>
                  </a:extLst>
                </p:cNvPr>
                <p:cNvSpPr/>
                <p:nvPr/>
              </p:nvSpPr>
              <p:spPr>
                <a:xfrm rot="14519360">
                  <a:off x="8296452" y="1916276"/>
                  <a:ext cx="542993" cy="783397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Chevron 56">
                  <a:extLst>
                    <a:ext uri="{FF2B5EF4-FFF2-40B4-BE49-F238E27FC236}">
                      <a16:creationId xmlns:a16="http://schemas.microsoft.com/office/drawing/2014/main" id="{D69D79BF-BD06-4666-8B85-A31DFCD8F921}"/>
                    </a:ext>
                  </a:extLst>
                </p:cNvPr>
                <p:cNvSpPr/>
                <p:nvPr/>
              </p:nvSpPr>
              <p:spPr>
                <a:xfrm rot="21356957">
                  <a:off x="9245984" y="494883"/>
                  <a:ext cx="548043" cy="917249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Chevron 57">
                  <a:extLst>
                    <a:ext uri="{FF2B5EF4-FFF2-40B4-BE49-F238E27FC236}">
                      <a16:creationId xmlns:a16="http://schemas.microsoft.com/office/drawing/2014/main" id="{99693575-D9C3-4C0A-A5EC-6AE88B4822C9}"/>
                    </a:ext>
                  </a:extLst>
                </p:cNvPr>
                <p:cNvSpPr/>
                <p:nvPr/>
              </p:nvSpPr>
              <p:spPr>
                <a:xfrm rot="6339512">
                  <a:off x="10152473" y="1876924"/>
                  <a:ext cx="479402" cy="862102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DC39165-46CA-4E21-9964-CF91C1D1E5A1}"/>
                  </a:ext>
                </a:extLst>
              </p:cNvPr>
              <p:cNvSpPr/>
              <p:nvPr/>
            </p:nvSpPr>
            <p:spPr>
              <a:xfrm>
                <a:off x="10760295" y="419399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C40064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92A70FD-BA90-4CBB-9A12-600FD40264BB}"/>
                </a:ext>
              </a:extLst>
            </p:cNvPr>
            <p:cNvSpPr/>
            <p:nvPr/>
          </p:nvSpPr>
          <p:spPr>
            <a:xfrm>
              <a:off x="9149527" y="245251"/>
              <a:ext cx="1135343" cy="5084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>
                  <a:ln>
                    <a:noFill/>
                  </a:ln>
                  <a:solidFill>
                    <a:srgbClr val="C400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Identifiera</a:t>
              </a:r>
            </a:p>
          </p:txBody>
        </p:sp>
      </p:grpSp>
      <p:sp>
        <p:nvSpPr>
          <p:cNvPr id="61" name="Rektangel 2">
            <a:extLst>
              <a:ext uri="{FF2B5EF4-FFF2-40B4-BE49-F238E27FC236}">
                <a16:creationId xmlns:a16="http://schemas.microsoft.com/office/drawing/2014/main" id="{EA3644E5-D4E4-4158-B430-174FA47FA2F9}"/>
              </a:ext>
            </a:extLst>
          </p:cNvPr>
          <p:cNvSpPr/>
          <p:nvPr/>
        </p:nvSpPr>
        <p:spPr>
          <a:xfrm>
            <a:off x="9988757" y="798660"/>
            <a:ext cx="1403787" cy="59887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ktangel 46">
            <a:extLst>
              <a:ext uri="{FF2B5EF4-FFF2-40B4-BE49-F238E27FC236}">
                <a16:creationId xmlns:a16="http://schemas.microsoft.com/office/drawing/2014/main" id="{2323E69F-C68E-4C7A-9186-20DCCE93B395}"/>
              </a:ext>
            </a:extLst>
          </p:cNvPr>
          <p:cNvSpPr/>
          <p:nvPr/>
        </p:nvSpPr>
        <p:spPr>
          <a:xfrm rot="5400000">
            <a:off x="10899903" y="273974"/>
            <a:ext cx="469138" cy="5802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5" name="Grupp 115">
            <a:extLst>
              <a:ext uri="{FF2B5EF4-FFF2-40B4-BE49-F238E27FC236}">
                <a16:creationId xmlns:a16="http://schemas.microsoft.com/office/drawing/2014/main" id="{951FF270-EFB4-4653-9EDA-272291B5F255}"/>
              </a:ext>
            </a:extLst>
          </p:cNvPr>
          <p:cNvGrpSpPr/>
          <p:nvPr/>
        </p:nvGrpSpPr>
        <p:grpSpPr>
          <a:xfrm>
            <a:off x="7248128" y="834624"/>
            <a:ext cx="548481" cy="362128"/>
            <a:chOff x="11118303" y="5949280"/>
            <a:chExt cx="548481" cy="362128"/>
          </a:xfrm>
        </p:grpSpPr>
        <p:sp>
          <p:nvSpPr>
            <p:cNvPr id="66" name="Ellips 116">
              <a:extLst>
                <a:ext uri="{FF2B5EF4-FFF2-40B4-BE49-F238E27FC236}">
                  <a16:creationId xmlns:a16="http://schemas.microsoft.com/office/drawing/2014/main" id="{2D2C9DBA-11DF-479F-9CAB-55C30280C92F}"/>
                </a:ext>
              </a:extLst>
            </p:cNvPr>
            <p:cNvSpPr/>
            <p:nvPr/>
          </p:nvSpPr>
          <p:spPr>
            <a:xfrm>
              <a:off x="11134472" y="5949280"/>
              <a:ext cx="362128" cy="362128"/>
            </a:xfrm>
            <a:prstGeom prst="ellipse">
              <a:avLst/>
            </a:prstGeom>
            <a:solidFill>
              <a:srgbClr val="C40064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1" name="textruta 117">
              <a:extLst>
                <a:ext uri="{FF2B5EF4-FFF2-40B4-BE49-F238E27FC236}">
                  <a16:creationId xmlns:a16="http://schemas.microsoft.com/office/drawing/2014/main" id="{37146AF8-D38C-46CB-8401-CE942D11895D}"/>
                </a:ext>
              </a:extLst>
            </p:cNvPr>
            <p:cNvSpPr txBox="1"/>
            <p:nvPr/>
          </p:nvSpPr>
          <p:spPr>
            <a:xfrm>
              <a:off x="11118303" y="5999539"/>
              <a:ext cx="5484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b="1">
                  <a:solidFill>
                    <a:schemeClr val="bg1"/>
                  </a:solidFill>
                </a:rPr>
                <a:t>A.1.</a:t>
              </a:r>
              <a:r>
                <a:rPr lang="sv-SE" sz="1100" b="1">
                  <a:solidFill>
                    <a:srgbClr val="C40064"/>
                  </a:solidFill>
                </a:rPr>
                <a:t>.</a:t>
              </a:r>
            </a:p>
          </p:txBody>
        </p:sp>
      </p:grpSp>
      <p:sp>
        <p:nvSpPr>
          <p:cNvPr id="63" name="Pentagon 12">
            <a:extLst>
              <a:ext uri="{FF2B5EF4-FFF2-40B4-BE49-F238E27FC236}">
                <a16:creationId xmlns:a16="http://schemas.microsoft.com/office/drawing/2014/main" id="{42B8673C-ABE2-42FD-AD91-F7B141CB93DC}"/>
              </a:ext>
            </a:extLst>
          </p:cNvPr>
          <p:cNvSpPr/>
          <p:nvPr/>
        </p:nvSpPr>
        <p:spPr>
          <a:xfrm rot="16200000">
            <a:off x="426764" y="1800225"/>
            <a:ext cx="744318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1</a:t>
            </a:r>
          </a:p>
        </p:txBody>
      </p:sp>
      <p:sp>
        <p:nvSpPr>
          <p:cNvPr id="72" name="Pentagon 12">
            <a:extLst>
              <a:ext uri="{FF2B5EF4-FFF2-40B4-BE49-F238E27FC236}">
                <a16:creationId xmlns:a16="http://schemas.microsoft.com/office/drawing/2014/main" id="{A9C0FFD7-B2DD-4902-88C3-F8EC8A120E61}"/>
              </a:ext>
            </a:extLst>
          </p:cNvPr>
          <p:cNvSpPr/>
          <p:nvPr/>
        </p:nvSpPr>
        <p:spPr>
          <a:xfrm rot="16200000">
            <a:off x="-557213" y="3511461"/>
            <a:ext cx="2713038" cy="40240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nivå 2</a:t>
            </a:r>
          </a:p>
        </p:txBody>
      </p:sp>
    </p:spTree>
    <p:extLst>
      <p:ext uri="{BB962C8B-B14F-4D97-AF65-F5344CB8AC3E}">
        <p14:creationId xmlns:p14="http://schemas.microsoft.com/office/powerpoint/2010/main" val="1514802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65560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think-cell Slide" r:id="rId6" imgW="631" imgH="631" progId="TCLayout.ActiveDocument.1">
                  <p:embed/>
                </p:oleObj>
              </mc:Choice>
              <mc:Fallback>
                <p:oleObj name="think-cell Slide" r:id="rId6" imgW="631" imgH="631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kumimoji="0" lang="sv-SE" sz="3200" b="1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66BC282-40D9-46B5-AF17-DD0D0F4FF2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7670" y="351693"/>
            <a:ext cx="1878650" cy="771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7200"/>
            <a:ext cx="9530758" cy="831600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Steg A</a:t>
            </a:r>
            <a:r>
              <a:rPr lang="sv-SE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”Identifiera”</a:t>
            </a: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hevron 13"/>
          <p:cNvSpPr/>
          <p:nvPr/>
        </p:nvSpPr>
        <p:spPr>
          <a:xfrm>
            <a:off x="1114091" y="2356143"/>
            <a:ext cx="3014436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A.1.1  </a:t>
            </a:r>
            <a:r>
              <a:rPr lang="sv-SE" sz="1200">
                <a:solidFill>
                  <a:srgbClr val="000000"/>
                </a:solidFill>
              </a:rPr>
              <a:t>Identifiera datamängd att öppna </a:t>
            </a:r>
          </a:p>
          <a:p>
            <a:pPr>
              <a:spcBef>
                <a:spcPts val="600"/>
              </a:spcBef>
            </a:pPr>
            <a:r>
              <a:rPr lang="sv-SE" sz="1200" b="1">
                <a:solidFill>
                  <a:srgbClr val="000000"/>
                </a:solidFill>
              </a:rPr>
              <a:t>A.1.2  </a:t>
            </a:r>
            <a:r>
              <a:rPr lang="sv-SE" sz="1200">
                <a:solidFill>
                  <a:srgbClr val="000000"/>
                </a:solidFill>
              </a:rPr>
              <a:t>Genomför omvärldsanalys</a:t>
            </a:r>
          </a:p>
        </p:txBody>
      </p:sp>
      <p:sp>
        <p:nvSpPr>
          <p:cNvPr id="21" name="Chevron 14"/>
          <p:cNvSpPr/>
          <p:nvPr/>
        </p:nvSpPr>
        <p:spPr>
          <a:xfrm>
            <a:off x="4605255" y="2350004"/>
            <a:ext cx="2930905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sv-SE" sz="1200" b="1">
                <a:solidFill>
                  <a:srgbClr val="000000"/>
                </a:solidFill>
              </a:rPr>
              <a:t>A.2.1  </a:t>
            </a:r>
            <a:r>
              <a:rPr lang="sv-SE" sz="1200">
                <a:solidFill>
                  <a:srgbClr val="000000"/>
                </a:solidFill>
              </a:rPr>
              <a:t>Identifiera möjliga målgrupper och deras behov av </a:t>
            </a:r>
            <a:r>
              <a:rPr lang="sv-SE" sz="1200" err="1">
                <a:solidFill>
                  <a:srgbClr val="000000"/>
                </a:solidFill>
              </a:rPr>
              <a:t>datan</a:t>
            </a:r>
            <a:endParaRPr lang="sv-SE" sz="120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sv-SE" sz="1200" b="1">
                <a:solidFill>
                  <a:srgbClr val="000000"/>
                </a:solidFill>
              </a:rPr>
              <a:t>A.2.2  </a:t>
            </a:r>
            <a:r>
              <a:rPr lang="sv-SE" sz="1200">
                <a:solidFill>
                  <a:srgbClr val="000000"/>
                </a:solidFill>
              </a:rPr>
              <a:t>Undersök potentiella effekter från </a:t>
            </a:r>
            <a:r>
              <a:rPr lang="sv-SE" sz="1200" err="1">
                <a:solidFill>
                  <a:srgbClr val="000000"/>
                </a:solidFill>
              </a:rPr>
              <a:t>datan</a:t>
            </a:r>
            <a:endParaRPr lang="sv-SE" sz="1200">
              <a:solidFill>
                <a:srgbClr val="000000"/>
              </a:solidFill>
            </a:endParaRPr>
          </a:p>
        </p:txBody>
      </p:sp>
      <p:sp>
        <p:nvSpPr>
          <p:cNvPr id="22" name="Chevron 15"/>
          <p:cNvSpPr/>
          <p:nvPr/>
        </p:nvSpPr>
        <p:spPr>
          <a:xfrm>
            <a:off x="8102557" y="2357971"/>
            <a:ext cx="2873628" cy="2713422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A.3.1  </a:t>
            </a:r>
            <a:r>
              <a:rPr lang="sv-SE" sz="1200">
                <a:solidFill>
                  <a:srgbClr val="000000"/>
                </a:solidFill>
              </a:rPr>
              <a:t>Identifiera grundläggande förutsättningar</a:t>
            </a:r>
          </a:p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A.3.2  </a:t>
            </a:r>
            <a:r>
              <a:rPr lang="sv-SE" sz="1200">
                <a:solidFill>
                  <a:srgbClr val="000000"/>
                </a:solidFill>
              </a:rPr>
              <a:t>Uppskatta arbetsinsats</a:t>
            </a:r>
          </a:p>
          <a:p>
            <a:pPr>
              <a:spcBef>
                <a:spcPts val="600"/>
              </a:spcBef>
              <a:defRPr/>
            </a:pPr>
            <a:r>
              <a:rPr lang="sv-SE" sz="1200" b="1">
                <a:solidFill>
                  <a:srgbClr val="000000"/>
                </a:solidFill>
              </a:rPr>
              <a:t>A.3.3  </a:t>
            </a:r>
            <a:r>
              <a:rPr lang="sv-SE" sz="1200">
                <a:solidFill>
                  <a:srgbClr val="000000"/>
                </a:solidFill>
              </a:rPr>
              <a:t>Besluta om att gå vidare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114090" y="1761429"/>
            <a:ext cx="10094478" cy="477070"/>
            <a:chOff x="1041722" y="1988503"/>
            <a:chExt cx="5044126" cy="477070"/>
          </a:xfrm>
        </p:grpSpPr>
        <p:sp>
          <p:nvSpPr>
            <p:cNvPr id="64" name="Pentagon 63"/>
            <p:cNvSpPr/>
            <p:nvPr/>
          </p:nvSpPr>
          <p:spPr>
            <a:xfrm>
              <a:off x="1041722" y="1988503"/>
              <a:ext cx="1619001" cy="477070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sv-SE" sz="1400" b="1">
                  <a:solidFill>
                    <a:srgbClr val="FFFFFF"/>
                  </a:solidFill>
                  <a:latin typeface="Arial"/>
                </a:rPr>
                <a:t>A</a:t>
              </a: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.1. </a:t>
              </a:r>
              <a:r>
                <a:rPr lang="sv-SE" sz="1400" b="1">
                  <a:solidFill>
                    <a:srgbClr val="FFFFFF"/>
                  </a:solidFill>
                </a:rPr>
                <a:t>Identifiera data</a:t>
              </a:r>
              <a:endParaRPr lang="sv-SE" sz="1400" b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" name="Chevron 64"/>
            <p:cNvSpPr/>
            <p:nvPr/>
          </p:nvSpPr>
          <p:spPr>
            <a:xfrm>
              <a:off x="2757801" y="1988503"/>
              <a:ext cx="1619001" cy="47707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400" b="1">
                  <a:solidFill>
                    <a:srgbClr val="FFFFFF"/>
                  </a:solidFill>
                  <a:latin typeface="Arial"/>
                </a:rPr>
                <a:t>A</a:t>
              </a: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.2. </a:t>
              </a:r>
              <a:r>
                <a:rPr lang="sv-SE" sz="1400" b="1">
                  <a:solidFill>
                    <a:srgbClr val="FFFFFF"/>
                  </a:solidFill>
                </a:rPr>
                <a:t>Undersök behov</a:t>
              </a:r>
              <a:endPara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Chevron 65"/>
            <p:cNvSpPr/>
            <p:nvPr/>
          </p:nvSpPr>
          <p:spPr>
            <a:xfrm>
              <a:off x="4466847" y="1988503"/>
              <a:ext cx="1619001" cy="47707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400" b="1">
                  <a:solidFill>
                    <a:srgbClr val="FFFFFF"/>
                  </a:solidFill>
                  <a:latin typeface="Arial"/>
                </a:rPr>
                <a:t>A</a:t>
              </a: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.3. </a:t>
              </a:r>
              <a:r>
                <a:rPr lang="sv-SE" sz="1400" b="1">
                  <a:solidFill>
                    <a:srgbClr val="FFFFFF"/>
                  </a:solidFill>
                </a:rPr>
                <a:t>Undersök förutsättningar</a:t>
              </a:r>
              <a:endPara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521FE255-93E4-0145-AB63-176E159C9FD0}"/>
              </a:ext>
            </a:extLst>
          </p:cNvPr>
          <p:cNvGrpSpPr/>
          <p:nvPr/>
        </p:nvGrpSpPr>
        <p:grpSpPr>
          <a:xfrm>
            <a:off x="598109" y="5030117"/>
            <a:ext cx="10411221" cy="920255"/>
            <a:chOff x="598109" y="5030117"/>
            <a:chExt cx="10411221" cy="920255"/>
          </a:xfrm>
        </p:grpSpPr>
        <p:sp>
          <p:nvSpPr>
            <p:cNvPr id="30" name="Chevron 13"/>
            <p:cNvSpPr/>
            <p:nvPr/>
          </p:nvSpPr>
          <p:spPr>
            <a:xfrm>
              <a:off x="1114091" y="5237895"/>
              <a:ext cx="3014436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Datamängd identifierad</a:t>
              </a:r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1593642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Chevron 13"/>
            <p:cNvSpPr/>
            <p:nvPr/>
          </p:nvSpPr>
          <p:spPr>
            <a:xfrm>
              <a:off x="4610714" y="5237895"/>
              <a:ext cx="2925447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200" b="1">
                  <a:solidFill>
                    <a:srgbClr val="000000"/>
                  </a:solidFill>
                </a:rPr>
                <a:t>Behov och effekter identifierade</a:t>
              </a:r>
            </a:p>
          </p:txBody>
        </p:sp>
        <p:sp>
          <p:nvSpPr>
            <p:cNvPr id="79" name="Isosceles Triangle 78"/>
            <p:cNvSpPr/>
            <p:nvPr/>
          </p:nvSpPr>
          <p:spPr>
            <a:xfrm rot="10800000">
              <a:off x="5085485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Chevron 13"/>
            <p:cNvSpPr/>
            <p:nvPr/>
          </p:nvSpPr>
          <p:spPr>
            <a:xfrm>
              <a:off x="8102557" y="5237895"/>
              <a:ext cx="2906773" cy="587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Förutsättningar identifierade</a:t>
              </a:r>
            </a:p>
          </p:txBody>
        </p:sp>
        <p:sp>
          <p:nvSpPr>
            <p:cNvPr id="81" name="Isosceles Triangle 80"/>
            <p:cNvSpPr/>
            <p:nvPr/>
          </p:nvSpPr>
          <p:spPr>
            <a:xfrm rot="10800000">
              <a:off x="8577328" y="5237895"/>
              <a:ext cx="1970190" cy="14061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Pentagon 12"/>
            <p:cNvSpPr/>
            <p:nvPr/>
          </p:nvSpPr>
          <p:spPr>
            <a:xfrm rot="16200000">
              <a:off x="338800" y="5289426"/>
              <a:ext cx="920255" cy="40163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Resultat</a:t>
              </a:r>
              <a:endParaRPr kumimoji="0" lang="sv-S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8" name="Rektangel 57">
            <a:extLst>
              <a:ext uri="{FF2B5EF4-FFF2-40B4-BE49-F238E27FC236}">
                <a16:creationId xmlns:a16="http://schemas.microsoft.com/office/drawing/2014/main" id="{F9296AE4-456A-7943-975D-E6A9482CC4A4}"/>
              </a:ext>
            </a:extLst>
          </p:cNvPr>
          <p:cNvSpPr/>
          <p:nvPr/>
        </p:nvSpPr>
        <p:spPr>
          <a:xfrm rot="5400000">
            <a:off x="10098703" y="56197"/>
            <a:ext cx="640349" cy="878032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1" name="Grupp 3">
            <a:extLst>
              <a:ext uri="{FF2B5EF4-FFF2-40B4-BE49-F238E27FC236}">
                <a16:creationId xmlns:a16="http://schemas.microsoft.com/office/drawing/2014/main" id="{19A7A0F5-BB8E-42F8-8179-B817BB41A21C}"/>
              </a:ext>
            </a:extLst>
          </p:cNvPr>
          <p:cNvGrpSpPr/>
          <p:nvPr/>
        </p:nvGrpSpPr>
        <p:grpSpPr>
          <a:xfrm>
            <a:off x="9297460" y="172899"/>
            <a:ext cx="2127132" cy="1224631"/>
            <a:chOff x="9297460" y="172899"/>
            <a:chExt cx="2127132" cy="122463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DC8AA90-8DA2-4396-A029-31C20CF149EF}"/>
                </a:ext>
              </a:extLst>
            </p:cNvPr>
            <p:cNvGrpSpPr/>
            <p:nvPr/>
          </p:nvGrpSpPr>
          <p:grpSpPr>
            <a:xfrm>
              <a:off x="9297460" y="172899"/>
              <a:ext cx="1937991" cy="1167749"/>
              <a:chOff x="9149527" y="245251"/>
              <a:chExt cx="1937991" cy="1167749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3FB70514-1EE1-4253-BF5C-EB98C28EB361}"/>
                  </a:ext>
                </a:extLst>
              </p:cNvPr>
              <p:cNvGrpSpPr/>
              <p:nvPr/>
            </p:nvGrpSpPr>
            <p:grpSpPr>
              <a:xfrm>
                <a:off x="10007518" y="333000"/>
                <a:ext cx="1080000" cy="1080000"/>
                <a:chOff x="10583173" y="284116"/>
                <a:chExt cx="1080000" cy="1080000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00E84473-5B04-4ED9-BC1F-498DA2A272CF}"/>
                    </a:ext>
                  </a:extLst>
                </p:cNvPr>
                <p:cNvGrpSpPr/>
                <p:nvPr/>
              </p:nvGrpSpPr>
              <p:grpSpPr>
                <a:xfrm rot="1363569">
                  <a:off x="10583173" y="284116"/>
                  <a:ext cx="1080000" cy="1080000"/>
                  <a:chOff x="8112224" y="494883"/>
                  <a:chExt cx="2736000" cy="2800422"/>
                </a:xfrm>
              </p:grpSpPr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8E1352A1-2E32-481F-9861-1AEEFE1D2D81}"/>
                      </a:ext>
                    </a:extLst>
                  </p:cNvPr>
                  <p:cNvSpPr/>
                  <p:nvPr/>
                </p:nvSpPr>
                <p:spPr>
                  <a:xfrm>
                    <a:off x="8112224" y="559305"/>
                    <a:ext cx="2736000" cy="2736000"/>
                  </a:xfrm>
                  <a:prstGeom prst="ellipse">
                    <a:avLst/>
                  </a:prstGeom>
                  <a:gradFill flip="none" rotWithShape="1">
                    <a:gsLst>
                      <a:gs pos="85000">
                        <a:srgbClr val="C50366"/>
                      </a:gs>
                      <a:gs pos="45000">
                        <a:schemeClr val="bg2">
                          <a:lumMod val="90000"/>
                        </a:schemeClr>
                      </a:gs>
                      <a:gs pos="1000">
                        <a:schemeClr val="bg1">
                          <a:lumMod val="5000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E547D03B-1AAB-4485-8157-BD0C5E7962CC}"/>
                      </a:ext>
                    </a:extLst>
                  </p:cNvPr>
                  <p:cNvSpPr/>
                  <p:nvPr/>
                </p:nvSpPr>
                <p:spPr>
                  <a:xfrm>
                    <a:off x="8846847" y="1286971"/>
                    <a:ext cx="1260000" cy="126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Chevron 54">
                    <a:extLst>
                      <a:ext uri="{FF2B5EF4-FFF2-40B4-BE49-F238E27FC236}">
                        <a16:creationId xmlns:a16="http://schemas.microsoft.com/office/drawing/2014/main" id="{5541DD02-2D5F-4CC2-9A9D-A458039D086A}"/>
                      </a:ext>
                    </a:extLst>
                  </p:cNvPr>
                  <p:cNvSpPr/>
                  <p:nvPr/>
                </p:nvSpPr>
                <p:spPr>
                  <a:xfrm rot="14519360">
                    <a:off x="8296452" y="1916276"/>
                    <a:ext cx="542993" cy="783397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Chevron 56">
                    <a:extLst>
                      <a:ext uri="{FF2B5EF4-FFF2-40B4-BE49-F238E27FC236}">
                        <a16:creationId xmlns:a16="http://schemas.microsoft.com/office/drawing/2014/main" id="{11841507-6354-443E-9564-D43E45123C0E}"/>
                      </a:ext>
                    </a:extLst>
                  </p:cNvPr>
                  <p:cNvSpPr/>
                  <p:nvPr/>
                </p:nvSpPr>
                <p:spPr>
                  <a:xfrm rot="21356957">
                    <a:off x="9245984" y="494883"/>
                    <a:ext cx="548043" cy="917249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Chevron 57">
                    <a:extLst>
                      <a:ext uri="{FF2B5EF4-FFF2-40B4-BE49-F238E27FC236}">
                        <a16:creationId xmlns:a16="http://schemas.microsoft.com/office/drawing/2014/main" id="{238A4C0F-7551-49FD-B37F-CABDC3864673}"/>
                      </a:ext>
                    </a:extLst>
                  </p:cNvPr>
                  <p:cNvSpPr/>
                  <p:nvPr/>
                </p:nvSpPr>
                <p:spPr>
                  <a:xfrm rot="6339512">
                    <a:off x="10152473" y="1876924"/>
                    <a:ext cx="479402" cy="862102"/>
                  </a:xfrm>
                  <a:prstGeom prst="chevr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05D63B4F-9EC2-458B-A3E8-9F631C791FA6}"/>
                    </a:ext>
                  </a:extLst>
                </p:cNvPr>
                <p:cNvSpPr/>
                <p:nvPr/>
              </p:nvSpPr>
              <p:spPr>
                <a:xfrm>
                  <a:off x="10760295" y="419399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v-SE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4006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anose="020B0604020202020204" pitchFamily="34" charset="0"/>
                    </a:rPr>
                    <a:t>A</a:t>
                  </a:r>
                </a:p>
              </p:txBody>
            </p:sp>
          </p:grp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8F4A1FE-A39C-4329-94F4-F613D4A141AA}"/>
                  </a:ext>
                </a:extLst>
              </p:cNvPr>
              <p:cNvSpPr/>
              <p:nvPr/>
            </p:nvSpPr>
            <p:spPr>
              <a:xfrm>
                <a:off x="9149527" y="245251"/>
                <a:ext cx="1135343" cy="5084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C4006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Identifiera</a:t>
                </a:r>
              </a:p>
            </p:txBody>
          </p:sp>
        </p:grpSp>
        <p:sp>
          <p:nvSpPr>
            <p:cNvPr id="67" name="Rektangel 2">
              <a:extLst>
                <a:ext uri="{FF2B5EF4-FFF2-40B4-BE49-F238E27FC236}">
                  <a16:creationId xmlns:a16="http://schemas.microsoft.com/office/drawing/2014/main" id="{020D8BB8-B635-4467-BA19-AD1700752A22}"/>
                </a:ext>
              </a:extLst>
            </p:cNvPr>
            <p:cNvSpPr/>
            <p:nvPr/>
          </p:nvSpPr>
          <p:spPr>
            <a:xfrm>
              <a:off x="9988757" y="798660"/>
              <a:ext cx="1403787" cy="598870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8" name="Rektangel 46">
              <a:extLst>
                <a:ext uri="{FF2B5EF4-FFF2-40B4-BE49-F238E27FC236}">
                  <a16:creationId xmlns:a16="http://schemas.microsoft.com/office/drawing/2014/main" id="{E7684D93-E2CD-4215-98BB-AECBEA977615}"/>
                </a:ext>
              </a:extLst>
            </p:cNvPr>
            <p:cNvSpPr/>
            <p:nvPr/>
          </p:nvSpPr>
          <p:spPr>
            <a:xfrm rot="5400000">
              <a:off x="10899903" y="273974"/>
              <a:ext cx="469138" cy="580240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7" name="Rektangel 60">
            <a:extLst>
              <a:ext uri="{FF2B5EF4-FFF2-40B4-BE49-F238E27FC236}">
                <a16:creationId xmlns:a16="http://schemas.microsoft.com/office/drawing/2014/main" id="{3B302DFE-F47A-4A63-B516-972C63D0FD86}"/>
              </a:ext>
            </a:extLst>
          </p:cNvPr>
          <p:cNvSpPr/>
          <p:nvPr/>
        </p:nvSpPr>
        <p:spPr>
          <a:xfrm>
            <a:off x="7837912" y="1568936"/>
            <a:ext cx="3554633" cy="438034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ktangel 60">
            <a:extLst>
              <a:ext uri="{FF2B5EF4-FFF2-40B4-BE49-F238E27FC236}">
                <a16:creationId xmlns:a16="http://schemas.microsoft.com/office/drawing/2014/main" id="{39B50FAA-7F6B-4C8F-9727-F65E8EC9F9EF}"/>
              </a:ext>
            </a:extLst>
          </p:cNvPr>
          <p:cNvSpPr/>
          <p:nvPr/>
        </p:nvSpPr>
        <p:spPr>
          <a:xfrm>
            <a:off x="1029200" y="1568936"/>
            <a:ext cx="3454366" cy="438034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Rektangel 60">
            <a:extLst>
              <a:ext uri="{FF2B5EF4-FFF2-40B4-BE49-F238E27FC236}">
                <a16:creationId xmlns:a16="http://schemas.microsoft.com/office/drawing/2014/main" id="{F039C332-3214-4E70-AC60-03A4C4332150}"/>
              </a:ext>
            </a:extLst>
          </p:cNvPr>
          <p:cNvSpPr/>
          <p:nvPr/>
        </p:nvSpPr>
        <p:spPr>
          <a:xfrm>
            <a:off x="8379494" y="329525"/>
            <a:ext cx="605722" cy="93517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ktangel 60">
            <a:extLst>
              <a:ext uri="{FF2B5EF4-FFF2-40B4-BE49-F238E27FC236}">
                <a16:creationId xmlns:a16="http://schemas.microsoft.com/office/drawing/2014/main" id="{D151859F-B5A2-4273-9761-9E3FE585BC0F}"/>
              </a:ext>
            </a:extLst>
          </p:cNvPr>
          <p:cNvSpPr/>
          <p:nvPr/>
        </p:nvSpPr>
        <p:spPr>
          <a:xfrm>
            <a:off x="6728326" y="261867"/>
            <a:ext cx="1060039" cy="93517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5" name="Grupp 78">
            <a:extLst>
              <a:ext uri="{FF2B5EF4-FFF2-40B4-BE49-F238E27FC236}">
                <a16:creationId xmlns:a16="http://schemas.microsoft.com/office/drawing/2014/main" id="{509F4C92-53DD-46B2-BF80-DFDE78CF8BD8}"/>
              </a:ext>
            </a:extLst>
          </p:cNvPr>
          <p:cNvGrpSpPr/>
          <p:nvPr/>
        </p:nvGrpSpPr>
        <p:grpSpPr>
          <a:xfrm>
            <a:off x="7851775" y="906632"/>
            <a:ext cx="548481" cy="362128"/>
            <a:chOff x="11118303" y="5949280"/>
            <a:chExt cx="548481" cy="362128"/>
          </a:xfrm>
        </p:grpSpPr>
        <p:sp>
          <p:nvSpPr>
            <p:cNvPr id="46" name="Ellips 81">
              <a:extLst>
                <a:ext uri="{FF2B5EF4-FFF2-40B4-BE49-F238E27FC236}">
                  <a16:creationId xmlns:a16="http://schemas.microsoft.com/office/drawing/2014/main" id="{3F7A1932-5A1A-47F5-ACF2-C3D9B051C0F9}"/>
                </a:ext>
              </a:extLst>
            </p:cNvPr>
            <p:cNvSpPr/>
            <p:nvPr/>
          </p:nvSpPr>
          <p:spPr>
            <a:xfrm>
              <a:off x="11134472" y="5949280"/>
              <a:ext cx="362128" cy="362128"/>
            </a:xfrm>
            <a:prstGeom prst="ellipse">
              <a:avLst/>
            </a:prstGeom>
            <a:solidFill>
              <a:srgbClr val="C40064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textruta 82">
              <a:extLst>
                <a:ext uri="{FF2B5EF4-FFF2-40B4-BE49-F238E27FC236}">
                  <a16:creationId xmlns:a16="http://schemas.microsoft.com/office/drawing/2014/main" id="{8FAD9D37-0962-4071-9836-CBAC1ECCFCD3}"/>
                </a:ext>
              </a:extLst>
            </p:cNvPr>
            <p:cNvSpPr txBox="1"/>
            <p:nvPr/>
          </p:nvSpPr>
          <p:spPr>
            <a:xfrm>
              <a:off x="11118303" y="5999539"/>
              <a:ext cx="5484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b="1">
                  <a:solidFill>
                    <a:schemeClr val="bg1"/>
                  </a:solidFill>
                </a:rPr>
                <a:t>A.2.</a:t>
              </a:r>
              <a:r>
                <a:rPr lang="sv-SE" sz="1100" b="1">
                  <a:solidFill>
                    <a:srgbClr val="C40064"/>
                  </a:solidFill>
                </a:rPr>
                <a:t>.</a:t>
              </a:r>
            </a:p>
          </p:txBody>
        </p:sp>
      </p:grpSp>
      <p:sp>
        <p:nvSpPr>
          <p:cNvPr id="48" name="Pentagon 12">
            <a:extLst>
              <a:ext uri="{FF2B5EF4-FFF2-40B4-BE49-F238E27FC236}">
                <a16:creationId xmlns:a16="http://schemas.microsoft.com/office/drawing/2014/main" id="{D930F8DA-F428-4D05-AA38-3A82D800816B}"/>
              </a:ext>
            </a:extLst>
          </p:cNvPr>
          <p:cNvSpPr/>
          <p:nvPr/>
        </p:nvSpPr>
        <p:spPr>
          <a:xfrm rot="16200000">
            <a:off x="426764" y="1800225"/>
            <a:ext cx="744318" cy="401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nivå 1</a:t>
            </a:r>
          </a:p>
        </p:txBody>
      </p:sp>
      <p:sp>
        <p:nvSpPr>
          <p:cNvPr id="50" name="Pentagon 12">
            <a:extLst>
              <a:ext uri="{FF2B5EF4-FFF2-40B4-BE49-F238E27FC236}">
                <a16:creationId xmlns:a16="http://schemas.microsoft.com/office/drawing/2014/main" id="{939E0399-4A51-418A-8D90-64481BC1B3E2}"/>
              </a:ext>
            </a:extLst>
          </p:cNvPr>
          <p:cNvSpPr/>
          <p:nvPr/>
        </p:nvSpPr>
        <p:spPr>
          <a:xfrm rot="16200000">
            <a:off x="-557213" y="3511461"/>
            <a:ext cx="2713038" cy="40240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>
                <a:solidFill>
                  <a:srgbClr val="000000"/>
                </a:solidFill>
                <a:latin typeface="Arial"/>
              </a:rPr>
              <a:t>Guide</a:t>
            </a: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nivå 2</a:t>
            </a:r>
          </a:p>
        </p:txBody>
      </p:sp>
    </p:spTree>
    <p:extLst>
      <p:ext uri="{BB962C8B-B14F-4D97-AF65-F5344CB8AC3E}">
        <p14:creationId xmlns:p14="http://schemas.microsoft.com/office/powerpoint/2010/main" val="1378033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67aa371da62cb12a661987a1bf5f35ea9b41"/>
  <p:tag name="THINKCELLPRESENTATIONDONOTDELETE" val="&lt;?xml version=&quot;1.0&quot; encoding=&quot;UTF-16&quot; standalone=&quot;yes&quot;?&gt;&lt;root reqver=&quot;24162&quot;&gt;&lt;version val=&quot;2686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 %1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2&quot;&gt;&lt;elem m_fUsage=&quot;2.43900000000000005684E+00&quot;&gt;&lt;m_msothmcolidx val=&quot;0&quot;/&gt;&lt;m_rgb r=&quot;FD&quot; g=&quot;B0&quot; b=&quot;D4&quot;/&gt;&lt;m_nBrightness tagver0=&quot;26206&quot; tagname0=&quot;m_nBrightnessUNRECOGNIZED&quot; val=&quot;0&quot;/&gt;&lt;/elem&gt;&lt;elem m_fUsage=&quot;1.00000000000000000000E+00&quot;&gt;&lt;m_msothmcolidx val=&quot;0&quot;/&gt;&lt;m_rgb r=&quot;FF&quot; g=&quot;43&quot; b=&quot;A3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DEFINEDWA" val="True"/>
  <p:tag name="TOP" val="207,4512"/>
  <p:tag name="LEFT" val="87,54456"/>
  <p:tag name="RIGHT" val="931,304"/>
  <p:tag name="BOTTOM" val="475,6342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RJeswNQK2E.Tf9_.6RQ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RJeswNQK2E.Tf9_.6RQ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6K0JMt0lNvFjcq_LDwf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YrhDKySJuLvX0TUyZrz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v9aZE5RxGgm4S.Nxwv4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PHlvAfSjmP.ZnzsV_8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8z1oMKUTkqBm6r83sNUd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4xATyCQbSxLp_BsAIrp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gCL9vJRomI1fdSquM.2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p0F0tNQo.0625ULKQWd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Q.l5XZREq846WJoY5bi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C_JZT4QBiXi20FYEEpR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Fv0J3rTt.tAaTP52De4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mIaHdoTL.9_0_dn2Cdw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mIaHdoTL.9_0_dn2Cdw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aEPaGGQjWAr56S2w3qq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mIaHdoTL.9_0_dn2Cdw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aEPaGGQjWAr56S2w3qq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78utRq8BAwpNBq9loxH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3Cb6A05qBycM2U20cTTi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gCL9vJRomI1fdSquM.2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m9fkqnsR25enQdE4HHG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3WIiQTSpiCsqx30Pe5s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3WIiQTSpiCsqx30Pe5s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7oO0zUT7qa18FEnvp31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HiUa_g2ECnOqr0ZWpYe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0MSnSKeuUCCKudwd_Lel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HiUa_g2ECnOqr0ZWpYe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HiUa_g2ECnOqr0ZWpYe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HiUa_g2ECnOqr0ZWpYe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qAwly6I.jMPEQ1oG.Z1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RJeswNQK2E.Tf9_.6RQ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RJeswNQK2E.Tf9_.6RQ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RJeswNQK2E.Tf9_.6RQ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RJeswNQK2E.Tf9_.6RQ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RJeswNQK2E.Tf9_.6RQ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RJeswNQK2E.Tf9_.6RQ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SUA0W0Q9aYzaprKJlhA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RJeswNQK2E.Tf9_.6RQ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qAwly6I.jMPEQ1oG.Z1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RJeswNQK2E.Tf9_.6RQ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RJeswNQK2E.Tf9_.6RQ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RJeswNQK2E.Tf9_.6RQ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RJeswNQK2E.Tf9_.6RQ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RJeswNQK2E.Tf9_.6RQ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RJeswNQK2E.Tf9_.6RQ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RJeswNQK2E.Tf9_.6RQ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qAwly6I.jMPEQ1oG.Z1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GZkiwlQSqfjoEauHzto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RJeswNQK2E.Tf9_.6RQ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RJeswNQK2E.Tf9_.6RQ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RJeswNQK2E.Tf9_.6RQ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RJeswNQK2E.Tf9_.6RQ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RJeswNQK2E.Tf9_.6RQ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thlm Presentation bred skärm">
  <a:themeElements>
    <a:clrScheme name="Stockholms stad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00867F"/>
      </a:accent1>
      <a:accent2>
        <a:srgbClr val="D5F7F4"/>
      </a:accent2>
      <a:accent3>
        <a:srgbClr val="006EBF"/>
      </a:accent3>
      <a:accent4>
        <a:srgbClr val="DCD9D2"/>
      </a:accent4>
      <a:accent5>
        <a:srgbClr val="5D237D"/>
      </a:accent5>
      <a:accent6>
        <a:srgbClr val="F1E6FC"/>
      </a:accent6>
      <a:hlink>
        <a:srgbClr val="006EBF"/>
      </a:hlink>
      <a:folHlink>
        <a:srgbClr val="5D237D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 bred skärm.potx" id="{D5D9F557-17D2-49C3-8C13-668EF16569E9}" vid="{C2C8DED7-D4E4-4F3D-A626-BBA89590872E}"/>
    </a:ext>
  </a:extLst>
</a:theme>
</file>

<file path=ppt/theme/theme2.xml><?xml version="1.0" encoding="utf-8"?>
<a:theme xmlns:a="http://schemas.openxmlformats.org/drawingml/2006/main" name="1_Sthlm Presentation bred skärm">
  <a:themeElements>
    <a:clrScheme name="Stockholms stad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00867F"/>
      </a:accent1>
      <a:accent2>
        <a:srgbClr val="D5F7F4"/>
      </a:accent2>
      <a:accent3>
        <a:srgbClr val="006EBF"/>
      </a:accent3>
      <a:accent4>
        <a:srgbClr val="DCD9D2"/>
      </a:accent4>
      <a:accent5>
        <a:srgbClr val="5D237D"/>
      </a:accent5>
      <a:accent6>
        <a:srgbClr val="F1E6FC"/>
      </a:accent6>
      <a:hlink>
        <a:srgbClr val="006EBF"/>
      </a:hlink>
      <a:folHlink>
        <a:srgbClr val="5D237D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 bred skärm.potx" id="{D5D9F557-17D2-49C3-8C13-668EF16569E9}" vid="{C2C8DED7-D4E4-4F3D-A626-BBA89590872E}"/>
    </a:ext>
  </a:extLst>
</a:theme>
</file>

<file path=ppt/theme/theme3.xml><?xml version="1.0" encoding="utf-8"?>
<a:theme xmlns:a="http://schemas.openxmlformats.org/drawingml/2006/main" name="2_Sthlm Presentation bred skärm">
  <a:themeElements>
    <a:clrScheme name="Custom 1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C40064"/>
      </a:accent1>
      <a:accent2>
        <a:srgbClr val="0070C0"/>
      </a:accent2>
      <a:accent3>
        <a:srgbClr val="FCAFD3"/>
      </a:accent3>
      <a:accent4>
        <a:srgbClr val="DCD9D2"/>
      </a:accent4>
      <a:accent5>
        <a:srgbClr val="5D237D"/>
      </a:accent5>
      <a:accent6>
        <a:srgbClr val="F1E6FC"/>
      </a:accent6>
      <a:hlink>
        <a:srgbClr val="C40064"/>
      </a:hlink>
      <a:folHlink>
        <a:srgbClr val="5D237D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 bred skärm.potx" id="{D5D9F557-17D2-49C3-8C13-668EF16569E9}" vid="{C2C8DED7-D4E4-4F3D-A626-BBA89590872E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403875C19B554E97300495552BF047" ma:contentTypeVersion="2" ma:contentTypeDescription="Skapa ett nytt dokument." ma:contentTypeScope="" ma:versionID="baf6a617abdcbf6591584e531b9f04b9">
  <xsd:schema xmlns:xsd="http://www.w3.org/2001/XMLSchema" xmlns:xs="http://www.w3.org/2001/XMLSchema" xmlns:p="http://schemas.microsoft.com/office/2006/metadata/properties" xmlns:ns2="c2f02e10-a286-499b-b895-ad1ada1378fe" targetNamespace="http://schemas.microsoft.com/office/2006/metadata/properties" ma:root="true" ma:fieldsID="86c4e1993f17cea0bd30acaf46b9a9b9" ns2:_="">
    <xsd:import namespace="c2f02e10-a286-499b-b895-ad1ada1378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f02e10-a286-499b-b895-ad1ada1378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18A4F0-6EE5-4821-8461-FE2A6195F6E7}"/>
</file>

<file path=customXml/itemProps2.xml><?xml version="1.0" encoding="utf-8"?>
<ds:datastoreItem xmlns:ds="http://schemas.openxmlformats.org/officeDocument/2006/customXml" ds:itemID="{543FBB9B-65FD-42C9-A089-BEA9B2CFE9AC}"/>
</file>

<file path=customXml/itemProps3.xml><?xml version="1.0" encoding="utf-8"?>
<ds:datastoreItem xmlns:ds="http://schemas.openxmlformats.org/officeDocument/2006/customXml" ds:itemID="{7E048A4D-021D-4FF8-9BBD-B5A8098AA158}"/>
</file>

<file path=docProps/app.xml><?xml version="1.0" encoding="utf-8"?>
<Properties xmlns="http://schemas.openxmlformats.org/officeDocument/2006/extended-properties" xmlns:vt="http://schemas.openxmlformats.org/officeDocument/2006/docPropsVTypes">
  <Template>Sthlm Presentation bred skärm</Template>
  <TotalTime>0</TotalTime>
  <Words>2924</Words>
  <Application>Microsoft Office PowerPoint</Application>
  <PresentationFormat>Bredbild</PresentationFormat>
  <Paragraphs>549</Paragraphs>
  <Slides>29</Slides>
  <Notes>22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6" baseType="lpstr">
      <vt:lpstr>Arial</vt:lpstr>
      <vt:lpstr>Stockholm Type Regular</vt:lpstr>
      <vt:lpstr>Wingdings</vt:lpstr>
      <vt:lpstr>Sthlm Presentation bred skärm</vt:lpstr>
      <vt:lpstr>1_Sthlm Presentation bred skärm</vt:lpstr>
      <vt:lpstr>2_Sthlm Presentation bred skärm</vt:lpstr>
      <vt:lpstr>think-cell Slide</vt:lpstr>
      <vt:lpstr>PowerPoint-presentation</vt:lpstr>
      <vt:lpstr>Introduktion för synskadade</vt:lpstr>
      <vt:lpstr>En gemensam guide underlättar att publicera data på ett enkelt och enhetligt sätt</vt:lpstr>
      <vt:lpstr>Guide för att publicera och förvalta öppna data </vt:lpstr>
      <vt:lpstr>Steg A ”Identifiera”</vt:lpstr>
      <vt:lpstr>Steg A ”Identifiera”</vt:lpstr>
      <vt:lpstr>Steg A ”Identifiera”</vt:lpstr>
      <vt:lpstr>Steg A ”Identifiera”</vt:lpstr>
      <vt:lpstr>Steg A ”Identifiera”</vt:lpstr>
      <vt:lpstr>Steg A ”Identifiera”</vt:lpstr>
      <vt:lpstr>Steg A ”Identifiera”</vt:lpstr>
      <vt:lpstr>Steg A ”Identifiera”</vt:lpstr>
      <vt:lpstr>Steg B ”Förbered publicering” </vt:lpstr>
      <vt:lpstr>Steg B ”Förbered publicering” </vt:lpstr>
      <vt:lpstr>Steg B ”Förbered publicering” </vt:lpstr>
      <vt:lpstr>Steg B ”Förbered publicering” </vt:lpstr>
      <vt:lpstr>Steg B ”Förbered publicering” </vt:lpstr>
      <vt:lpstr>Steg B ”Förbered publicering” </vt:lpstr>
      <vt:lpstr>Steg B ”Förbered publicering” </vt:lpstr>
      <vt:lpstr>Steg B ”Förbered publicering” </vt:lpstr>
      <vt:lpstr>Steg C ”Publicera och förvalta”</vt:lpstr>
      <vt:lpstr>Steg C ”Publicera och förvalta”</vt:lpstr>
      <vt:lpstr>Steg C ”Publicera och förvalta”</vt:lpstr>
      <vt:lpstr>Steg C ”Publicera och förvalta”</vt:lpstr>
      <vt:lpstr>Steg C ”Publicera och förvalta”</vt:lpstr>
      <vt:lpstr>Steg C ”Publicera och förvalta”</vt:lpstr>
      <vt:lpstr>Steg C ”Publicera och förvalta”</vt:lpstr>
      <vt:lpstr>Steg C ”Publicera och förvalta”</vt:lpstr>
      <vt:lpstr>Du hittar mer information och stödmaterial på ÖDIS hemsida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2020-11-25T14:43:42Z</dcterms:created>
  <dcterms:modified xsi:type="dcterms:W3CDTF">2020-11-25T14:43:54Z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0x01010064403875C19B554E97300495552BF047</vt:lpwstr>
  </property>
</Properties>
</file>